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Slides/notesSlide34.xml" ContentType="application/vnd.openxmlformats-officedocument.presentationml.notesSlide+xml"/>
  <Override PartName="/ppt/slides/slide41.xml" ContentType="application/vnd.openxmlformats-officedocument.presentationml.slide+xml"/>
  <Override PartName="/ppt/notesSlides/notesSlide35.xml" ContentType="application/vnd.openxmlformats-officedocument.presentationml.notesSlide+xml"/>
  <Override PartName="/ppt/slides/slide42.xml" ContentType="application/vnd.openxmlformats-officedocument.presentationml.slide+xml"/>
  <Override PartName="/ppt/notesSlides/notesSlide36.xml" ContentType="application/vnd.openxmlformats-officedocument.presentationml.notesSlide+xml"/>
  <Override PartName="/ppt/slides/slide43.xml" ContentType="application/vnd.openxmlformats-officedocument.presentationml.slide+xml"/>
  <Override PartName="/ppt/notesSlides/notesSlide37.xml" ContentType="application/vnd.openxmlformats-officedocument.presentationml.notes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Slides/notesSlide38.xml" ContentType="application/vnd.openxmlformats-officedocument.presentationml.notesSlide+xml"/>
  <Override PartName="/ppt/slides/slide47.xml" ContentType="application/vnd.openxmlformats-officedocument.presentationml.slide+xml"/>
  <Override PartName="/ppt/notesSlides/notesSlide39.xml" ContentType="application/vnd.openxmlformats-officedocument.presentationml.notesSlide+xml"/>
  <Override PartName="/ppt/slides/slide48.xml" ContentType="application/vnd.openxmlformats-officedocument.presentationml.slide+xml"/>
  <Override PartName="/ppt/notesSlides/notesSlide40.xml" ContentType="application/vnd.openxmlformats-officedocument.presentationml.notesSlide+xml"/>
  <Override PartName="/ppt/slides/slide49.xml" ContentType="application/vnd.openxmlformats-officedocument.presentationml.slide+xml"/>
  <Override PartName="/ppt/notesSlides/notesSlide41.xml" ContentType="application/vnd.openxmlformats-officedocument.presentationml.notesSlide+xml"/>
  <Override PartName="/ppt/slides/slide50.xml" ContentType="application/vnd.openxmlformats-officedocument.presentationml.slide+xml"/>
  <Override PartName="/ppt/notesSlides/notesSlide42.xml" ContentType="application/vnd.openxmlformats-officedocument.presentationml.notesSlide+xml"/>
  <Override PartName="/ppt/slides/slide51.xml" ContentType="application/vnd.openxmlformats-officedocument.presentationml.slide+xml"/>
  <Override PartName="/ppt/notesSlides/notesSlide43.xml" ContentType="application/vnd.openxmlformats-officedocument.presentationml.notesSlide+xml"/>
  <Override PartName="/ppt/slides/slide52.xml" ContentType="application/vnd.openxmlformats-officedocument.presentationml.slide+xml"/>
  <Override PartName="/ppt/notesSlides/notesSlide44.xml" ContentType="application/vnd.openxmlformats-officedocument.presentationml.notesSlide+xml"/>
  <Override PartName="/ppt/slides/slide53.xml" ContentType="application/vnd.openxmlformats-officedocument.presentationml.slide+xml"/>
  <Override PartName="/ppt/notesSlides/notesSlide45.xml" ContentType="application/vnd.openxmlformats-officedocument.presentationml.notesSlide+xml"/>
  <Override PartName="/ppt/slides/slide54.xml" ContentType="application/vnd.openxmlformats-officedocument.presentationml.slide+xml"/>
  <Override PartName="/ppt/notesSlides/notesSlide46.xml" ContentType="application/vnd.openxmlformats-officedocument.presentationml.notesSlide+xml"/>
  <Override PartName="/ppt/slides/slide55.xml" ContentType="application/vnd.openxmlformats-officedocument.presentationml.slide+xml"/>
  <Override PartName="/ppt/notesSlides/notesSlide47.xml" ContentType="application/vnd.openxmlformats-officedocument.presentationml.notesSlide+xml"/>
  <Override PartName="/ppt/slides/slide56.xml" ContentType="application/vnd.openxmlformats-officedocument.presentationml.slide+xml"/>
  <Override PartName="/ppt/notesSlides/notesSlide48.xml" ContentType="application/vnd.openxmlformats-officedocument.presentationml.notes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Slides/notesSlide49.xml" ContentType="application/vnd.openxmlformats-officedocument.presentationml.notesSlide+xml"/>
  <Override PartName="/ppt/slides/slide61.xml" ContentType="application/vnd.openxmlformats-officedocument.presentationml.slide+xml"/>
  <Override PartName="/ppt/notesSlides/notesSlide50.xml" ContentType="application/vnd.openxmlformats-officedocument.presentationml.notesSlide+xml"/>
  <Override PartName="/ppt/slides/slide62.xml" ContentType="application/vnd.openxmlformats-officedocument.presentationml.slide+xml"/>
  <Override PartName="/ppt/notesSlides/notesSlide51.xml" ContentType="application/vnd.openxmlformats-officedocument.presentationml.notes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Slides/notesSlide5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Lst>
  <p:sldSz type="screen16x9" cy="5143500" cx="9144000"/>
  <p:notesSz cx="6858000" cy="9144000"/>
  <p:defaultTextStyle>
    <a:defPPr>
      <a:defRPr lang="zh-CN"/>
    </a:defPPr>
    <a:lvl1pPr algn="l" fontAlgn="base" rtl="0">
      <a:spcBef>
        <a:spcPct val="0"/>
      </a:spcBef>
      <a:spcAft>
        <a:spcPct val="0"/>
      </a:spcAft>
      <a:defRPr kern="1200">
        <a:solidFill>
          <a:schemeClr val="tx1"/>
        </a:solidFill>
        <a:latin typeface="Calibri" pitchFamily="34" charset="0"/>
        <a:ea typeface="宋体" charset="-122"/>
        <a:cs typeface="+mn-cs"/>
      </a:defRPr>
    </a:lvl1pPr>
    <a:lvl2pPr algn="l" fontAlgn="base" marL="457200" rtl="0">
      <a:spcBef>
        <a:spcPct val="0"/>
      </a:spcBef>
      <a:spcAft>
        <a:spcPct val="0"/>
      </a:spcAft>
      <a:defRPr kern="1200">
        <a:solidFill>
          <a:schemeClr val="tx1"/>
        </a:solidFill>
        <a:latin typeface="Calibri" pitchFamily="34" charset="0"/>
        <a:ea typeface="宋体" charset="-122"/>
        <a:cs typeface="+mn-cs"/>
      </a:defRPr>
    </a:lvl2pPr>
    <a:lvl3pPr algn="l" fontAlgn="base" marL="914400" rtl="0">
      <a:spcBef>
        <a:spcPct val="0"/>
      </a:spcBef>
      <a:spcAft>
        <a:spcPct val="0"/>
      </a:spcAft>
      <a:defRPr kern="1200">
        <a:solidFill>
          <a:schemeClr val="tx1"/>
        </a:solidFill>
        <a:latin typeface="Calibri" pitchFamily="34" charset="0"/>
        <a:ea typeface="宋体" charset="-122"/>
        <a:cs typeface="+mn-cs"/>
      </a:defRPr>
    </a:lvl3pPr>
    <a:lvl4pPr algn="l" fontAlgn="base" marL="1371600" rtl="0">
      <a:spcBef>
        <a:spcPct val="0"/>
      </a:spcBef>
      <a:spcAft>
        <a:spcPct val="0"/>
      </a:spcAft>
      <a:defRPr kern="1200">
        <a:solidFill>
          <a:schemeClr val="tx1"/>
        </a:solidFill>
        <a:latin typeface="Calibri" pitchFamily="34" charset="0"/>
        <a:ea typeface="宋体" charset="-122"/>
        <a:cs typeface="+mn-cs"/>
      </a:defRPr>
    </a:lvl4pPr>
    <a:lvl5pPr algn="l" fontAlgn="base" marL="1828800" rtl="0">
      <a:spcBef>
        <a:spcPct val="0"/>
      </a:spcBef>
      <a:spcAft>
        <a:spcPct val="0"/>
      </a:spcAft>
      <a:defRPr kern="1200">
        <a:solidFill>
          <a:schemeClr val="tx1"/>
        </a:solidFill>
        <a:latin typeface="Calibri" pitchFamily="34" charset="0"/>
        <a:ea typeface="宋体" charset="-122"/>
        <a:cs typeface="+mn-cs"/>
      </a:defRPr>
    </a:lvl5pPr>
    <a:lvl6pPr algn="l" defTabSz="914400" eaLnBrk="1" hangingPunct="1" latinLnBrk="0" marL="2286000" rtl="0">
      <a:defRPr kern="1200">
        <a:solidFill>
          <a:schemeClr val="tx1"/>
        </a:solidFill>
        <a:latin typeface="Calibri" pitchFamily="34" charset="0"/>
        <a:ea typeface="宋体" charset="-122"/>
        <a:cs typeface="+mn-cs"/>
      </a:defRPr>
    </a:lvl6pPr>
    <a:lvl7pPr algn="l" defTabSz="914400" eaLnBrk="1" hangingPunct="1" latinLnBrk="0" marL="2743200" rtl="0">
      <a:defRPr kern="1200">
        <a:solidFill>
          <a:schemeClr val="tx1"/>
        </a:solidFill>
        <a:latin typeface="Calibri" pitchFamily="34" charset="0"/>
        <a:ea typeface="宋体" charset="-122"/>
        <a:cs typeface="+mn-cs"/>
      </a:defRPr>
    </a:lvl7pPr>
    <a:lvl8pPr algn="l" defTabSz="914400" eaLnBrk="1" hangingPunct="1" latinLnBrk="0" marL="3200400" rtl="0">
      <a:defRPr kern="1200">
        <a:solidFill>
          <a:schemeClr val="tx1"/>
        </a:solidFill>
        <a:latin typeface="Calibri" pitchFamily="34" charset="0"/>
        <a:ea typeface="宋体" charset="-122"/>
        <a:cs typeface="+mn-cs"/>
      </a:defRPr>
    </a:lvl8pPr>
    <a:lvl9pPr algn="l" defTabSz="914400" eaLnBrk="1" hangingPunct="1" latinLnBrk="0" marL="3657600" rtl="0">
      <a:defRPr kern="1200">
        <a:solidFill>
          <a:schemeClr val="tx1"/>
        </a:solidFill>
        <a:latin typeface="Calibri" pitchFamily="34" charset="0"/>
        <a:ea typeface="宋体" charset="-122"/>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E8EAE9"/>
    <a:srgbClr val="FCFCFC"/>
    <a:srgbClr val="CCD0D1"/>
    <a:srgbClr val="D7D9E1"/>
    <a:srgbClr val="D5D8E3"/>
    <a:srgbClr val="DADBDE"/>
    <a:srgbClr val="D9DDE7"/>
    <a:srgbClr val="ECECEC"/>
    <a:srgbClr val="E2E2E2"/>
    <a:srgbClr val="E4E4E4"/>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4980" autoAdjust="0"/>
    <p:restoredTop sz="94643"/>
  </p:normalViewPr>
  <p:slideViewPr>
    <p:cSldViewPr>
      <p:cViewPr varScale="1">
        <p:scale>
          <a:sx n="125" d="100"/>
          <a:sy n="125" d="100"/>
        </p:scale>
        <p:origin x="736" y="16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tableStyles" Target="tableStyles.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47" name=""/>
        <p:cNvGrpSpPr/>
        <p:nvPr/>
      </p:nvGrpSpPr>
      <p:grpSpPr>
        <a:xfrm>
          <a:off x="0" y="0"/>
          <a:ext cx="0" cy="0"/>
          <a:chOff x="0" y="0"/>
          <a:chExt cx="0" cy="0"/>
        </a:xfrm>
      </p:grpSpPr>
      <p:sp>
        <p:nvSpPr>
          <p:cNvPr id="1050638" name="页眉占位符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altLang="en-US" lang="zh-CN"/>
          </a:p>
        </p:txBody>
      </p:sp>
      <p:sp>
        <p:nvSpPr>
          <p:cNvPr id="1050639" name="日期占位符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673B58EF-4ABD-40F4-ACA4-FE81D742E6DD}" type="datetimeFigureOut">
              <a:rPr altLang="en-US" lang="zh-CN" smtClean="0"/>
              <a:t>2019/7/3</a:t>
            </a:fld>
            <a:endParaRPr altLang="en-US" lang="zh-CN"/>
          </a:p>
        </p:txBody>
      </p:sp>
      <p:sp>
        <p:nvSpPr>
          <p:cNvPr id="1050640" name="幻灯片图像占位符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altLang="en-US" lang="zh-CN"/>
          </a:p>
        </p:txBody>
      </p:sp>
      <p:sp>
        <p:nvSpPr>
          <p:cNvPr id="1050641" name="备注占位符 4"/>
          <p:cNvSpPr>
            <a:spLocks noGrp="1"/>
          </p:cNvSpPr>
          <p:nvPr>
            <p:ph type="body" sz="quarter" idx="3"/>
          </p:nvPr>
        </p:nvSpPr>
        <p:spPr>
          <a:xfrm>
            <a:off x="685800" y="4343400"/>
            <a:ext cx="5486400" cy="4114800"/>
          </a:xfrm>
          <a:prstGeom prst="rect"/>
        </p:spPr>
        <p:txBody>
          <a:bodyPr bIns="45720" lIns="91440" rIns="91440" rtlCol="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42" name="页脚占位符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altLang="en-US" lang="zh-CN"/>
          </a:p>
        </p:txBody>
      </p:sp>
      <p:sp>
        <p:nvSpPr>
          <p:cNvPr id="1050643" name="灯片编号占位符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A11FC198-2D83-4DFC-8CDD-7D23AF44D411}"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71" name="幻灯片图像占位符 1"/>
          <p:cNvSpPr>
            <a:spLocks noChangeAspect="1" noRot="1" noGrp="1"/>
          </p:cNvSpPr>
          <p:nvPr>
            <p:ph type="sldImg"/>
          </p:nvPr>
        </p:nvSpPr>
        <p:spPr/>
      </p:sp>
      <p:sp>
        <p:nvSpPr>
          <p:cNvPr id="1048672" name="备注占位符 2"/>
          <p:cNvSpPr>
            <a:spLocks noGrp="1"/>
          </p:cNvSpPr>
          <p:nvPr>
            <p:ph type="body" idx="1"/>
          </p:nvPr>
        </p:nvSpPr>
        <p:spPr/>
        <p:txBody>
          <a:bodyPr/>
          <a:p>
            <a:endParaRPr altLang="en-US" lang="zh-CN"/>
          </a:p>
        </p:txBody>
      </p:sp>
      <p:sp>
        <p:nvSpPr>
          <p:cNvPr id="1048673" name="灯片编号占位符 3"/>
          <p:cNvSpPr>
            <a:spLocks noGrp="1"/>
          </p:cNvSpPr>
          <p:nvPr>
            <p:ph type="sldNum" sz="quarter" idx="10"/>
          </p:nvPr>
        </p:nvSpPr>
        <p:spPr/>
        <p:txBody>
          <a:bodyPr/>
          <a:p>
            <a:fld id="{A11FC198-2D83-4DFC-8CDD-7D23AF44D411}" type="slidenum">
              <a:rPr altLang="en-US" lang="zh-CN" smtClean="0"/>
              <a:t>1</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827" name="幻灯片图像占位符 1"/>
          <p:cNvSpPr>
            <a:spLocks noChangeAspect="1" noRot="1" noGrp="1"/>
          </p:cNvSpPr>
          <p:nvPr>
            <p:ph type="sldImg"/>
          </p:nvPr>
        </p:nvSpPr>
        <p:spPr/>
      </p:sp>
      <p:sp>
        <p:nvSpPr>
          <p:cNvPr id="1048828" name="备注占位符 2"/>
          <p:cNvSpPr>
            <a:spLocks noGrp="1"/>
          </p:cNvSpPr>
          <p:nvPr>
            <p:ph type="body" idx="1"/>
          </p:nvPr>
        </p:nvSpPr>
        <p:spPr/>
        <p:txBody>
          <a:bodyPr/>
          <a:p>
            <a:endParaRPr altLang="en-US" lang="zh-CN"/>
          </a:p>
        </p:txBody>
      </p:sp>
      <p:sp>
        <p:nvSpPr>
          <p:cNvPr id="1048829" name="灯片编号占位符 3"/>
          <p:cNvSpPr>
            <a:spLocks noGrp="1"/>
          </p:cNvSpPr>
          <p:nvPr>
            <p:ph type="sldNum" sz="quarter" idx="10"/>
          </p:nvPr>
        </p:nvSpPr>
        <p:spPr/>
        <p:txBody>
          <a:bodyPr/>
          <a:p>
            <a:fld id="{A11FC198-2D83-4DFC-8CDD-7D23AF44D411}" type="slidenum">
              <a:rPr altLang="en-US" lang="zh-CN" smtClean="0"/>
              <a:t>10</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51" name="幻灯片图像占位符 1"/>
          <p:cNvSpPr>
            <a:spLocks noChangeAspect="1" noRot="1" noGrp="1"/>
          </p:cNvSpPr>
          <p:nvPr>
            <p:ph type="sldImg"/>
          </p:nvPr>
        </p:nvSpPr>
        <p:spPr/>
      </p:sp>
      <p:sp>
        <p:nvSpPr>
          <p:cNvPr id="1048852" name="备注占位符 2"/>
          <p:cNvSpPr>
            <a:spLocks noGrp="1"/>
          </p:cNvSpPr>
          <p:nvPr>
            <p:ph type="body" idx="1"/>
          </p:nvPr>
        </p:nvSpPr>
        <p:spPr/>
        <p:txBody>
          <a:bodyPr/>
          <a:p>
            <a:endParaRPr altLang="en-US" lang="zh-CN"/>
          </a:p>
        </p:txBody>
      </p:sp>
      <p:sp>
        <p:nvSpPr>
          <p:cNvPr id="1048853" name="灯片编号占位符 3"/>
          <p:cNvSpPr>
            <a:spLocks noGrp="1"/>
          </p:cNvSpPr>
          <p:nvPr>
            <p:ph type="sldNum" sz="quarter" idx="10"/>
          </p:nvPr>
        </p:nvSpPr>
        <p:spPr/>
        <p:txBody>
          <a:bodyPr/>
          <a:p>
            <a:fld id="{A11FC198-2D83-4DFC-8CDD-7D23AF44D411}" type="slidenum">
              <a:rPr altLang="en-US" lang="zh-CN" smtClean="0"/>
              <a:t>11</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873" name="幻灯片图像占位符 1"/>
          <p:cNvSpPr>
            <a:spLocks noChangeAspect="1" noRot="1" noGrp="1"/>
          </p:cNvSpPr>
          <p:nvPr>
            <p:ph type="sldImg"/>
          </p:nvPr>
        </p:nvSpPr>
        <p:spPr/>
      </p:sp>
      <p:sp>
        <p:nvSpPr>
          <p:cNvPr id="1048874" name="备注占位符 2"/>
          <p:cNvSpPr>
            <a:spLocks noGrp="1"/>
          </p:cNvSpPr>
          <p:nvPr>
            <p:ph type="body" idx="1"/>
          </p:nvPr>
        </p:nvSpPr>
        <p:spPr/>
        <p:txBody>
          <a:bodyPr/>
          <a:p>
            <a:endParaRPr altLang="en-US" lang="zh-CN"/>
          </a:p>
        </p:txBody>
      </p:sp>
      <p:sp>
        <p:nvSpPr>
          <p:cNvPr id="1048875" name="灯片编号占位符 3"/>
          <p:cNvSpPr>
            <a:spLocks noGrp="1"/>
          </p:cNvSpPr>
          <p:nvPr>
            <p:ph type="sldNum" sz="quarter" idx="10"/>
          </p:nvPr>
        </p:nvSpPr>
        <p:spPr/>
        <p:txBody>
          <a:bodyPr/>
          <a:p>
            <a:fld id="{A11FC198-2D83-4DFC-8CDD-7D23AF44D411}" type="slidenum">
              <a:rPr altLang="en-US" lang="zh-CN" smtClean="0"/>
              <a:t>12</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897" name="幻灯片图像占位符 1"/>
          <p:cNvSpPr>
            <a:spLocks noChangeAspect="1" noRot="1" noGrp="1"/>
          </p:cNvSpPr>
          <p:nvPr>
            <p:ph type="sldImg"/>
          </p:nvPr>
        </p:nvSpPr>
        <p:spPr/>
      </p:sp>
      <p:sp>
        <p:nvSpPr>
          <p:cNvPr id="1048898" name="备注占位符 2"/>
          <p:cNvSpPr>
            <a:spLocks noGrp="1"/>
          </p:cNvSpPr>
          <p:nvPr>
            <p:ph type="body" idx="1"/>
          </p:nvPr>
        </p:nvSpPr>
        <p:spPr/>
        <p:txBody>
          <a:bodyPr/>
          <a:p>
            <a:endParaRPr altLang="en-US" lang="zh-CN"/>
          </a:p>
        </p:txBody>
      </p:sp>
      <p:sp>
        <p:nvSpPr>
          <p:cNvPr id="1048899" name="灯片编号占位符 3"/>
          <p:cNvSpPr>
            <a:spLocks noGrp="1"/>
          </p:cNvSpPr>
          <p:nvPr>
            <p:ph type="sldNum" sz="quarter" idx="10"/>
          </p:nvPr>
        </p:nvSpPr>
        <p:spPr/>
        <p:txBody>
          <a:bodyPr/>
          <a:p>
            <a:fld id="{A11FC198-2D83-4DFC-8CDD-7D23AF44D411}" type="slidenum">
              <a:rPr altLang="en-US" lang="zh-CN" smtClean="0"/>
              <a:t>13</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903" name="幻灯片图像占位符 1"/>
          <p:cNvSpPr>
            <a:spLocks noChangeAspect="1" noRot="1" noGrp="1"/>
          </p:cNvSpPr>
          <p:nvPr>
            <p:ph type="sldImg"/>
          </p:nvPr>
        </p:nvSpPr>
        <p:spPr/>
      </p:sp>
      <p:sp>
        <p:nvSpPr>
          <p:cNvPr id="1048904" name="备注占位符 2"/>
          <p:cNvSpPr>
            <a:spLocks noGrp="1"/>
          </p:cNvSpPr>
          <p:nvPr>
            <p:ph type="body" idx="1"/>
          </p:nvPr>
        </p:nvSpPr>
        <p:spPr/>
        <p:txBody>
          <a:bodyPr/>
          <a:p>
            <a:endParaRPr altLang="en-US" lang="zh-CN"/>
          </a:p>
        </p:txBody>
      </p:sp>
      <p:sp>
        <p:nvSpPr>
          <p:cNvPr id="1048905" name="灯片编号占位符 3"/>
          <p:cNvSpPr>
            <a:spLocks noGrp="1"/>
          </p:cNvSpPr>
          <p:nvPr>
            <p:ph type="sldNum" sz="quarter" idx="10"/>
          </p:nvPr>
        </p:nvSpPr>
        <p:spPr/>
        <p:txBody>
          <a:bodyPr/>
          <a:p>
            <a:fld id="{A11FC198-2D83-4DFC-8CDD-7D23AF44D411}" type="slidenum">
              <a:rPr altLang="en-US" lang="zh-CN" smtClean="0"/>
              <a:t>14</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909" name="幻灯片图像占位符 1"/>
          <p:cNvSpPr>
            <a:spLocks noChangeAspect="1" noRot="1" noGrp="1"/>
          </p:cNvSpPr>
          <p:nvPr>
            <p:ph type="sldImg"/>
          </p:nvPr>
        </p:nvSpPr>
        <p:spPr/>
      </p:sp>
      <p:sp>
        <p:nvSpPr>
          <p:cNvPr id="1048910" name="备注占位符 2"/>
          <p:cNvSpPr>
            <a:spLocks noGrp="1"/>
          </p:cNvSpPr>
          <p:nvPr>
            <p:ph type="body" idx="1"/>
          </p:nvPr>
        </p:nvSpPr>
        <p:spPr/>
        <p:txBody>
          <a:bodyPr/>
          <a:p>
            <a:endParaRPr altLang="en-US" lang="zh-CN"/>
          </a:p>
        </p:txBody>
      </p:sp>
      <p:sp>
        <p:nvSpPr>
          <p:cNvPr id="1048911" name="灯片编号占位符 3"/>
          <p:cNvSpPr>
            <a:spLocks noGrp="1"/>
          </p:cNvSpPr>
          <p:nvPr>
            <p:ph type="sldNum" sz="quarter" idx="10"/>
          </p:nvPr>
        </p:nvSpPr>
        <p:spPr/>
        <p:txBody>
          <a:bodyPr/>
          <a:p>
            <a:fld id="{A11FC198-2D83-4DFC-8CDD-7D23AF44D411}" type="slidenum">
              <a:rPr altLang="en-US" lang="zh-CN" smtClean="0"/>
              <a:t>15</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918" name="幻灯片图像占位符 1"/>
          <p:cNvSpPr>
            <a:spLocks noChangeAspect="1" noRot="1" noGrp="1"/>
          </p:cNvSpPr>
          <p:nvPr>
            <p:ph type="sldImg"/>
          </p:nvPr>
        </p:nvSpPr>
        <p:spPr/>
      </p:sp>
      <p:sp>
        <p:nvSpPr>
          <p:cNvPr id="1048919" name="备注占位符 2"/>
          <p:cNvSpPr>
            <a:spLocks noGrp="1"/>
          </p:cNvSpPr>
          <p:nvPr>
            <p:ph type="body" idx="1"/>
          </p:nvPr>
        </p:nvSpPr>
        <p:spPr/>
        <p:txBody>
          <a:bodyPr/>
          <a:p>
            <a:endParaRPr altLang="en-US" lang="zh-CN"/>
          </a:p>
        </p:txBody>
      </p:sp>
      <p:sp>
        <p:nvSpPr>
          <p:cNvPr id="1048920" name="灯片编号占位符 3"/>
          <p:cNvSpPr>
            <a:spLocks noGrp="1"/>
          </p:cNvSpPr>
          <p:nvPr>
            <p:ph type="sldNum" sz="quarter" idx="10"/>
          </p:nvPr>
        </p:nvSpPr>
        <p:spPr/>
        <p:txBody>
          <a:bodyPr/>
          <a:p>
            <a:fld id="{A11FC198-2D83-4DFC-8CDD-7D23AF44D411}" type="slidenum">
              <a:rPr altLang="en-US" lang="zh-CN" smtClean="0"/>
              <a:t>16</a:t>
            </a:fld>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926" name="幻灯片图像占位符 1"/>
          <p:cNvSpPr>
            <a:spLocks noChangeAspect="1" noRot="1" noGrp="1"/>
          </p:cNvSpPr>
          <p:nvPr>
            <p:ph type="sldImg"/>
          </p:nvPr>
        </p:nvSpPr>
        <p:spPr/>
      </p:sp>
      <p:sp>
        <p:nvSpPr>
          <p:cNvPr id="1048927" name="备注占位符 2"/>
          <p:cNvSpPr>
            <a:spLocks noGrp="1"/>
          </p:cNvSpPr>
          <p:nvPr>
            <p:ph type="body" idx="1"/>
          </p:nvPr>
        </p:nvSpPr>
        <p:spPr/>
        <p:txBody>
          <a:bodyPr/>
          <a:p>
            <a:endParaRPr altLang="en-US" lang="zh-CN"/>
          </a:p>
        </p:txBody>
      </p:sp>
      <p:sp>
        <p:nvSpPr>
          <p:cNvPr id="1048928" name="灯片编号占位符 3"/>
          <p:cNvSpPr>
            <a:spLocks noGrp="1"/>
          </p:cNvSpPr>
          <p:nvPr>
            <p:ph type="sldNum" sz="quarter" idx="10"/>
          </p:nvPr>
        </p:nvSpPr>
        <p:spPr/>
        <p:txBody>
          <a:bodyPr/>
          <a:p>
            <a:fld id="{A11FC198-2D83-4DFC-8CDD-7D23AF44D411}" type="slidenum">
              <a:rPr altLang="en-US" lang="zh-CN" smtClean="0"/>
              <a:t>17</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934" name="幻灯片图像占位符 1"/>
          <p:cNvSpPr>
            <a:spLocks noChangeAspect="1" noRot="1" noGrp="1"/>
          </p:cNvSpPr>
          <p:nvPr>
            <p:ph type="sldImg"/>
          </p:nvPr>
        </p:nvSpPr>
        <p:spPr/>
      </p:sp>
      <p:sp>
        <p:nvSpPr>
          <p:cNvPr id="1048935" name="备注占位符 2"/>
          <p:cNvSpPr>
            <a:spLocks noGrp="1"/>
          </p:cNvSpPr>
          <p:nvPr>
            <p:ph type="body" idx="1"/>
          </p:nvPr>
        </p:nvSpPr>
        <p:spPr/>
        <p:txBody>
          <a:bodyPr/>
          <a:p>
            <a:endParaRPr altLang="en-US" dirty="0" lang="zh-CN"/>
          </a:p>
        </p:txBody>
      </p:sp>
      <p:sp>
        <p:nvSpPr>
          <p:cNvPr id="1048936" name="灯片编号占位符 3"/>
          <p:cNvSpPr>
            <a:spLocks noGrp="1"/>
          </p:cNvSpPr>
          <p:nvPr>
            <p:ph type="sldNum" sz="quarter" idx="10"/>
          </p:nvPr>
        </p:nvSpPr>
        <p:spPr/>
        <p:txBody>
          <a:bodyPr/>
          <a:p>
            <a:fld id="{A11FC198-2D83-4DFC-8CDD-7D23AF44D411}" type="slidenum">
              <a:rPr altLang="en-US" lang="zh-CN" smtClean="0"/>
              <a:t>18</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956" name="幻灯片图像占位符 1"/>
          <p:cNvSpPr>
            <a:spLocks noChangeAspect="1" noRot="1" noGrp="1"/>
          </p:cNvSpPr>
          <p:nvPr>
            <p:ph type="sldImg"/>
          </p:nvPr>
        </p:nvSpPr>
        <p:spPr/>
      </p:sp>
      <p:sp>
        <p:nvSpPr>
          <p:cNvPr id="1048957" name="备注占位符 2"/>
          <p:cNvSpPr>
            <a:spLocks noGrp="1"/>
          </p:cNvSpPr>
          <p:nvPr>
            <p:ph type="body" idx="1"/>
          </p:nvPr>
        </p:nvSpPr>
        <p:spPr/>
        <p:txBody>
          <a:bodyPr/>
          <a:p>
            <a:endParaRPr altLang="en-US" lang="zh-CN"/>
          </a:p>
        </p:txBody>
      </p:sp>
      <p:sp>
        <p:nvSpPr>
          <p:cNvPr id="1048958" name="灯片编号占位符 3"/>
          <p:cNvSpPr>
            <a:spLocks noGrp="1"/>
          </p:cNvSpPr>
          <p:nvPr>
            <p:ph type="sldNum" sz="quarter" idx="10"/>
          </p:nvPr>
        </p:nvSpPr>
        <p:spPr/>
        <p:txBody>
          <a:bodyPr/>
          <a:p>
            <a:fld id="{A11FC198-2D83-4DFC-8CDD-7D23AF44D411}" type="slidenum">
              <a:rPr altLang="en-US" lang="zh-CN" smtClean="0"/>
              <a:t>19</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01" name="幻灯片图像占位符 1"/>
          <p:cNvSpPr>
            <a:spLocks noChangeAspect="1" noRot="1" noGrp="1"/>
          </p:cNvSpPr>
          <p:nvPr>
            <p:ph type="sldImg"/>
          </p:nvPr>
        </p:nvSpPr>
        <p:spPr/>
      </p:sp>
      <p:sp>
        <p:nvSpPr>
          <p:cNvPr id="1048702" name="备注占位符 2"/>
          <p:cNvSpPr>
            <a:spLocks noGrp="1"/>
          </p:cNvSpPr>
          <p:nvPr>
            <p:ph type="body" idx="1"/>
          </p:nvPr>
        </p:nvSpPr>
        <p:spPr/>
        <p:txBody>
          <a:bodyPr/>
          <a:p>
            <a:endParaRPr altLang="en-US" dirty="0" lang="zh-CN"/>
          </a:p>
        </p:txBody>
      </p:sp>
      <p:sp>
        <p:nvSpPr>
          <p:cNvPr id="1048703" name="灯片编号占位符 3"/>
          <p:cNvSpPr>
            <a:spLocks noGrp="1"/>
          </p:cNvSpPr>
          <p:nvPr>
            <p:ph type="sldNum" sz="quarter" idx="10"/>
          </p:nvPr>
        </p:nvSpPr>
        <p:spPr/>
        <p:txBody>
          <a:bodyPr/>
          <a:p>
            <a:fld id="{A11FC198-2D83-4DFC-8CDD-7D23AF44D411}" type="slidenum">
              <a:rPr altLang="en-US" lang="zh-CN" smtClean="0"/>
              <a:t>2</a:t>
            </a:fld>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982" name="幻灯片图像占位符 1"/>
          <p:cNvSpPr>
            <a:spLocks noChangeAspect="1" noRot="1" noGrp="1"/>
          </p:cNvSpPr>
          <p:nvPr>
            <p:ph type="sldImg"/>
          </p:nvPr>
        </p:nvSpPr>
        <p:spPr/>
      </p:sp>
      <p:sp>
        <p:nvSpPr>
          <p:cNvPr id="1048983" name="备注占位符 2"/>
          <p:cNvSpPr>
            <a:spLocks noGrp="1"/>
          </p:cNvSpPr>
          <p:nvPr>
            <p:ph type="body" idx="1"/>
          </p:nvPr>
        </p:nvSpPr>
        <p:spPr/>
        <p:txBody>
          <a:bodyPr/>
          <a:p>
            <a:endParaRPr altLang="en-US" lang="zh-CN"/>
          </a:p>
        </p:txBody>
      </p:sp>
      <p:sp>
        <p:nvSpPr>
          <p:cNvPr id="1048984" name="灯片编号占位符 3"/>
          <p:cNvSpPr>
            <a:spLocks noGrp="1"/>
          </p:cNvSpPr>
          <p:nvPr>
            <p:ph type="sldNum" sz="quarter" idx="10"/>
          </p:nvPr>
        </p:nvSpPr>
        <p:spPr/>
        <p:txBody>
          <a:bodyPr/>
          <a:p>
            <a:fld id="{A11FC198-2D83-4DFC-8CDD-7D23AF44D411}" type="slidenum">
              <a:rPr altLang="en-US" lang="zh-CN" smtClean="0"/>
              <a:t>20</a:t>
            </a:fld>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997" name="幻灯片图像占位符 1"/>
          <p:cNvSpPr>
            <a:spLocks noChangeAspect="1" noRot="1" noGrp="1"/>
          </p:cNvSpPr>
          <p:nvPr>
            <p:ph type="sldImg"/>
          </p:nvPr>
        </p:nvSpPr>
        <p:spPr/>
      </p:sp>
      <p:sp>
        <p:nvSpPr>
          <p:cNvPr id="1048998" name="备注占位符 2"/>
          <p:cNvSpPr>
            <a:spLocks noGrp="1"/>
          </p:cNvSpPr>
          <p:nvPr>
            <p:ph type="body" idx="1"/>
          </p:nvPr>
        </p:nvSpPr>
        <p:spPr/>
        <p:txBody>
          <a:bodyPr/>
          <a:p>
            <a:endParaRPr altLang="en-US" lang="zh-CN"/>
          </a:p>
        </p:txBody>
      </p:sp>
      <p:sp>
        <p:nvSpPr>
          <p:cNvPr id="1048999" name="灯片编号占位符 3"/>
          <p:cNvSpPr>
            <a:spLocks noGrp="1"/>
          </p:cNvSpPr>
          <p:nvPr>
            <p:ph type="sldNum" sz="quarter" idx="10"/>
          </p:nvPr>
        </p:nvSpPr>
        <p:spPr/>
        <p:txBody>
          <a:bodyPr/>
          <a:p>
            <a:fld id="{A11FC198-2D83-4DFC-8CDD-7D23AF44D411}" type="slidenum">
              <a:rPr altLang="en-US" lang="zh-CN" smtClean="0"/>
              <a:t>21</a:t>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9019" name="幻灯片图像占位符 1"/>
          <p:cNvSpPr>
            <a:spLocks noChangeAspect="1" noRot="1" noGrp="1"/>
          </p:cNvSpPr>
          <p:nvPr>
            <p:ph type="sldImg"/>
          </p:nvPr>
        </p:nvSpPr>
        <p:spPr/>
      </p:sp>
      <p:sp>
        <p:nvSpPr>
          <p:cNvPr id="1049020" name="备注占位符 2"/>
          <p:cNvSpPr>
            <a:spLocks noGrp="1"/>
          </p:cNvSpPr>
          <p:nvPr>
            <p:ph type="body" idx="1"/>
          </p:nvPr>
        </p:nvSpPr>
        <p:spPr/>
        <p:txBody>
          <a:bodyPr/>
          <a:p>
            <a:endParaRPr altLang="en-US" lang="zh-CN"/>
          </a:p>
        </p:txBody>
      </p:sp>
      <p:sp>
        <p:nvSpPr>
          <p:cNvPr id="1049021" name="灯片编号占位符 3"/>
          <p:cNvSpPr>
            <a:spLocks noGrp="1"/>
          </p:cNvSpPr>
          <p:nvPr>
            <p:ph type="sldNum" sz="quarter" idx="10"/>
          </p:nvPr>
        </p:nvSpPr>
        <p:spPr/>
        <p:txBody>
          <a:bodyPr/>
          <a:p>
            <a:fld id="{A11FC198-2D83-4DFC-8CDD-7D23AF44D411}" type="slidenum">
              <a:rPr altLang="en-US" lang="zh-CN" smtClean="0"/>
              <a:t>22</a:t>
            </a:fld>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9040" name="幻灯片图像占位符 1"/>
          <p:cNvSpPr>
            <a:spLocks noChangeAspect="1" noRot="1" noGrp="1"/>
          </p:cNvSpPr>
          <p:nvPr>
            <p:ph type="sldImg"/>
          </p:nvPr>
        </p:nvSpPr>
        <p:spPr/>
      </p:sp>
      <p:sp>
        <p:nvSpPr>
          <p:cNvPr id="1049041" name="备注占位符 2"/>
          <p:cNvSpPr>
            <a:spLocks noGrp="1"/>
          </p:cNvSpPr>
          <p:nvPr>
            <p:ph type="body" idx="1"/>
          </p:nvPr>
        </p:nvSpPr>
        <p:spPr/>
        <p:txBody>
          <a:bodyPr/>
          <a:p>
            <a:endParaRPr altLang="en-US" lang="zh-CN"/>
          </a:p>
        </p:txBody>
      </p:sp>
      <p:sp>
        <p:nvSpPr>
          <p:cNvPr id="1049042" name="灯片编号占位符 3"/>
          <p:cNvSpPr>
            <a:spLocks noGrp="1"/>
          </p:cNvSpPr>
          <p:nvPr>
            <p:ph type="sldNum" sz="quarter" idx="10"/>
          </p:nvPr>
        </p:nvSpPr>
        <p:spPr/>
        <p:txBody>
          <a:bodyPr/>
          <a:p>
            <a:fld id="{A11FC198-2D83-4DFC-8CDD-7D23AF44D411}" type="slidenum">
              <a:rPr altLang="en-US" lang="zh-CN" smtClean="0"/>
              <a:t>23</a:t>
            </a:fld>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9048" name="幻灯片图像占位符 1"/>
          <p:cNvSpPr>
            <a:spLocks noChangeAspect="1" noRot="1" noGrp="1"/>
          </p:cNvSpPr>
          <p:nvPr>
            <p:ph type="sldImg"/>
          </p:nvPr>
        </p:nvSpPr>
        <p:spPr/>
      </p:sp>
      <p:sp>
        <p:nvSpPr>
          <p:cNvPr id="1049049" name="备注占位符 2"/>
          <p:cNvSpPr>
            <a:spLocks noGrp="1"/>
          </p:cNvSpPr>
          <p:nvPr>
            <p:ph type="body" idx="1"/>
          </p:nvPr>
        </p:nvSpPr>
        <p:spPr/>
        <p:txBody>
          <a:bodyPr/>
          <a:p>
            <a:endParaRPr altLang="en-US" lang="zh-CN"/>
          </a:p>
        </p:txBody>
      </p:sp>
      <p:sp>
        <p:nvSpPr>
          <p:cNvPr id="1049050" name="灯片编号占位符 3"/>
          <p:cNvSpPr>
            <a:spLocks noGrp="1"/>
          </p:cNvSpPr>
          <p:nvPr>
            <p:ph type="sldNum" sz="quarter" idx="10"/>
          </p:nvPr>
        </p:nvSpPr>
        <p:spPr/>
        <p:txBody>
          <a:bodyPr/>
          <a:p>
            <a:fld id="{A11FC198-2D83-4DFC-8CDD-7D23AF44D411}" type="slidenum">
              <a:rPr altLang="en-US" lang="zh-CN" smtClean="0"/>
              <a:t>24</a:t>
            </a:fld>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9063" name="幻灯片图像占位符 1"/>
          <p:cNvSpPr>
            <a:spLocks noChangeAspect="1" noRot="1" noGrp="1"/>
          </p:cNvSpPr>
          <p:nvPr>
            <p:ph type="sldImg"/>
          </p:nvPr>
        </p:nvSpPr>
        <p:spPr/>
      </p:sp>
      <p:sp>
        <p:nvSpPr>
          <p:cNvPr id="1049064" name="备注占位符 2"/>
          <p:cNvSpPr>
            <a:spLocks noGrp="1"/>
          </p:cNvSpPr>
          <p:nvPr>
            <p:ph type="body" idx="1"/>
          </p:nvPr>
        </p:nvSpPr>
        <p:spPr/>
        <p:txBody>
          <a:bodyPr/>
          <a:p>
            <a:endParaRPr altLang="en-US" lang="zh-CN"/>
          </a:p>
        </p:txBody>
      </p:sp>
      <p:sp>
        <p:nvSpPr>
          <p:cNvPr id="1049065" name="灯片编号占位符 3"/>
          <p:cNvSpPr>
            <a:spLocks noGrp="1"/>
          </p:cNvSpPr>
          <p:nvPr>
            <p:ph type="sldNum" sz="quarter" idx="10"/>
          </p:nvPr>
        </p:nvSpPr>
        <p:spPr/>
        <p:txBody>
          <a:bodyPr/>
          <a:p>
            <a:fld id="{A11FC198-2D83-4DFC-8CDD-7D23AF44D411}" type="slidenum">
              <a:rPr altLang="en-US" lang="zh-CN" smtClean="0"/>
              <a:t>25</a:t>
            </a:fld>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9070" name="幻灯片图像占位符 1"/>
          <p:cNvSpPr>
            <a:spLocks noChangeAspect="1" noRot="1" noGrp="1"/>
          </p:cNvSpPr>
          <p:nvPr>
            <p:ph type="sldImg"/>
          </p:nvPr>
        </p:nvSpPr>
        <p:spPr/>
      </p:sp>
      <p:sp>
        <p:nvSpPr>
          <p:cNvPr id="1049071" name="备注占位符 2"/>
          <p:cNvSpPr>
            <a:spLocks noGrp="1"/>
          </p:cNvSpPr>
          <p:nvPr>
            <p:ph type="body" idx="1"/>
          </p:nvPr>
        </p:nvSpPr>
        <p:spPr/>
        <p:txBody>
          <a:bodyPr/>
          <a:p>
            <a:endParaRPr altLang="en-US" lang="zh-CN"/>
          </a:p>
        </p:txBody>
      </p:sp>
      <p:sp>
        <p:nvSpPr>
          <p:cNvPr id="1049072" name="灯片编号占位符 3"/>
          <p:cNvSpPr>
            <a:spLocks noGrp="1"/>
          </p:cNvSpPr>
          <p:nvPr>
            <p:ph type="sldNum" sz="quarter" idx="10"/>
          </p:nvPr>
        </p:nvSpPr>
        <p:spPr/>
        <p:txBody>
          <a:bodyPr/>
          <a:p>
            <a:fld id="{A11FC198-2D83-4DFC-8CDD-7D23AF44D411}" type="slidenum">
              <a:rPr altLang="en-US" lang="zh-CN" smtClean="0"/>
              <a:t>26</a:t>
            </a:fld>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9077" name="幻灯片图像占位符 1"/>
          <p:cNvSpPr>
            <a:spLocks noChangeAspect="1" noRot="1" noGrp="1"/>
          </p:cNvSpPr>
          <p:nvPr>
            <p:ph type="sldImg"/>
          </p:nvPr>
        </p:nvSpPr>
        <p:spPr/>
      </p:sp>
      <p:sp>
        <p:nvSpPr>
          <p:cNvPr id="1049078" name="备注占位符 2"/>
          <p:cNvSpPr>
            <a:spLocks noGrp="1"/>
          </p:cNvSpPr>
          <p:nvPr>
            <p:ph type="body" idx="1"/>
          </p:nvPr>
        </p:nvSpPr>
        <p:spPr/>
        <p:txBody>
          <a:bodyPr/>
          <a:p>
            <a:endParaRPr altLang="en-US" dirty="0" lang="zh-CN"/>
          </a:p>
        </p:txBody>
      </p:sp>
      <p:sp>
        <p:nvSpPr>
          <p:cNvPr id="1049079" name="灯片编号占位符 3"/>
          <p:cNvSpPr>
            <a:spLocks noGrp="1"/>
          </p:cNvSpPr>
          <p:nvPr>
            <p:ph type="sldNum" sz="quarter" idx="10"/>
          </p:nvPr>
        </p:nvSpPr>
        <p:spPr/>
        <p:txBody>
          <a:bodyPr/>
          <a:p>
            <a:fld id="{A11FC198-2D83-4DFC-8CDD-7D23AF44D411}" type="slidenum">
              <a:rPr altLang="en-US" lang="zh-CN" smtClean="0"/>
              <a:t>27</a:t>
            </a:fld>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9084" name="幻灯片图像占位符 1"/>
          <p:cNvSpPr>
            <a:spLocks noChangeAspect="1" noRot="1" noGrp="1"/>
          </p:cNvSpPr>
          <p:nvPr>
            <p:ph type="sldImg"/>
          </p:nvPr>
        </p:nvSpPr>
        <p:spPr/>
      </p:sp>
      <p:sp>
        <p:nvSpPr>
          <p:cNvPr id="1049085" name="备注占位符 2"/>
          <p:cNvSpPr>
            <a:spLocks noGrp="1"/>
          </p:cNvSpPr>
          <p:nvPr>
            <p:ph type="body" idx="1"/>
          </p:nvPr>
        </p:nvSpPr>
        <p:spPr/>
        <p:txBody>
          <a:bodyPr/>
          <a:p>
            <a:endParaRPr altLang="en-US" dirty="0" lang="zh-CN"/>
          </a:p>
        </p:txBody>
      </p:sp>
      <p:sp>
        <p:nvSpPr>
          <p:cNvPr id="1049086" name="灯片编号占位符 3"/>
          <p:cNvSpPr>
            <a:spLocks noGrp="1"/>
          </p:cNvSpPr>
          <p:nvPr>
            <p:ph type="sldNum" sz="quarter" idx="10"/>
          </p:nvPr>
        </p:nvSpPr>
        <p:spPr/>
        <p:txBody>
          <a:bodyPr/>
          <a:p>
            <a:fld id="{A11FC198-2D83-4DFC-8CDD-7D23AF44D411}" type="slidenum">
              <a:rPr altLang="en-US" lang="zh-CN" smtClean="0"/>
              <a:t>28</a:t>
            </a:fld>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9116" name="幻灯片图像占位符 1"/>
          <p:cNvSpPr>
            <a:spLocks noChangeAspect="1" noRot="1" noGrp="1"/>
          </p:cNvSpPr>
          <p:nvPr>
            <p:ph type="sldImg"/>
          </p:nvPr>
        </p:nvSpPr>
        <p:spPr/>
      </p:sp>
      <p:sp>
        <p:nvSpPr>
          <p:cNvPr id="1049117" name="备注占位符 2"/>
          <p:cNvSpPr>
            <a:spLocks noGrp="1"/>
          </p:cNvSpPr>
          <p:nvPr>
            <p:ph type="body" idx="1"/>
          </p:nvPr>
        </p:nvSpPr>
        <p:spPr/>
        <p:txBody>
          <a:bodyPr/>
          <a:p>
            <a:endParaRPr altLang="en-US" dirty="0" lang="zh-CN"/>
          </a:p>
        </p:txBody>
      </p:sp>
      <p:sp>
        <p:nvSpPr>
          <p:cNvPr id="1049118" name="灯片编号占位符 3"/>
          <p:cNvSpPr>
            <a:spLocks noGrp="1"/>
          </p:cNvSpPr>
          <p:nvPr>
            <p:ph type="sldNum" sz="quarter" idx="10"/>
          </p:nvPr>
        </p:nvSpPr>
        <p:spPr/>
        <p:txBody>
          <a:bodyPr/>
          <a:p>
            <a:fld id="{A11FC198-2D83-4DFC-8CDD-7D23AF44D411}" type="slidenum">
              <a:rPr altLang="en-US" lang="zh-CN" smtClean="0"/>
              <a:t>29</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12" name="幻灯片图像占位符 1"/>
          <p:cNvSpPr>
            <a:spLocks noChangeAspect="1" noRot="1" noGrp="1"/>
          </p:cNvSpPr>
          <p:nvPr>
            <p:ph type="sldImg"/>
          </p:nvPr>
        </p:nvSpPr>
        <p:spPr/>
      </p:sp>
      <p:sp>
        <p:nvSpPr>
          <p:cNvPr id="1048713" name="备注占位符 2"/>
          <p:cNvSpPr>
            <a:spLocks noGrp="1"/>
          </p:cNvSpPr>
          <p:nvPr>
            <p:ph type="body" idx="1"/>
          </p:nvPr>
        </p:nvSpPr>
        <p:spPr/>
        <p:txBody>
          <a:bodyPr/>
          <a:p>
            <a:endParaRPr altLang="en-US" lang="zh-CN"/>
          </a:p>
        </p:txBody>
      </p:sp>
      <p:sp>
        <p:nvSpPr>
          <p:cNvPr id="1048714" name="灯片编号占位符 3"/>
          <p:cNvSpPr>
            <a:spLocks noGrp="1"/>
          </p:cNvSpPr>
          <p:nvPr>
            <p:ph type="sldNum" sz="quarter" idx="10"/>
          </p:nvPr>
        </p:nvSpPr>
        <p:spPr/>
        <p:txBody>
          <a:bodyPr/>
          <a:p>
            <a:fld id="{A11FC198-2D83-4DFC-8CDD-7D23AF44D411}" type="slidenum">
              <a:rPr altLang="en-US" lang="zh-CN" smtClean="0"/>
              <a:t>3</a:t>
            </a:fld>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9140" name="幻灯片图像占位符 1"/>
          <p:cNvSpPr>
            <a:spLocks noChangeAspect="1" noRot="1" noGrp="1"/>
          </p:cNvSpPr>
          <p:nvPr>
            <p:ph type="sldImg"/>
          </p:nvPr>
        </p:nvSpPr>
        <p:spPr/>
      </p:sp>
      <p:sp>
        <p:nvSpPr>
          <p:cNvPr id="1049141" name="备注占位符 2"/>
          <p:cNvSpPr>
            <a:spLocks noGrp="1"/>
          </p:cNvSpPr>
          <p:nvPr>
            <p:ph type="body" idx="1"/>
          </p:nvPr>
        </p:nvSpPr>
        <p:spPr/>
        <p:txBody>
          <a:bodyPr/>
          <a:p>
            <a:endParaRPr altLang="en-US" dirty="0" lang="zh-CN"/>
          </a:p>
        </p:txBody>
      </p:sp>
      <p:sp>
        <p:nvSpPr>
          <p:cNvPr id="1049142" name="灯片编号占位符 3"/>
          <p:cNvSpPr>
            <a:spLocks noGrp="1"/>
          </p:cNvSpPr>
          <p:nvPr>
            <p:ph type="sldNum" sz="quarter" idx="10"/>
          </p:nvPr>
        </p:nvSpPr>
        <p:spPr/>
        <p:txBody>
          <a:bodyPr/>
          <a:p>
            <a:fld id="{A11FC198-2D83-4DFC-8CDD-7D23AF44D411}" type="slidenum">
              <a:rPr altLang="en-US" lang="zh-CN" smtClean="0"/>
              <a:t>30</a:t>
            </a:fld>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9157" name="幻灯片图像占位符 1"/>
          <p:cNvSpPr>
            <a:spLocks noChangeAspect="1" noRot="1" noGrp="1"/>
          </p:cNvSpPr>
          <p:nvPr>
            <p:ph type="sldImg"/>
          </p:nvPr>
        </p:nvSpPr>
        <p:spPr/>
      </p:sp>
      <p:sp>
        <p:nvSpPr>
          <p:cNvPr id="1049158" name="备注占位符 2"/>
          <p:cNvSpPr>
            <a:spLocks noGrp="1"/>
          </p:cNvSpPr>
          <p:nvPr>
            <p:ph type="body" idx="1"/>
          </p:nvPr>
        </p:nvSpPr>
        <p:spPr/>
        <p:txBody>
          <a:bodyPr/>
          <a:p>
            <a:endParaRPr altLang="en-US" dirty="0" lang="zh-CN"/>
          </a:p>
        </p:txBody>
      </p:sp>
      <p:sp>
        <p:nvSpPr>
          <p:cNvPr id="1049159" name="灯片编号占位符 3"/>
          <p:cNvSpPr>
            <a:spLocks noGrp="1"/>
          </p:cNvSpPr>
          <p:nvPr>
            <p:ph type="sldNum" sz="quarter" idx="10"/>
          </p:nvPr>
        </p:nvSpPr>
        <p:spPr/>
        <p:txBody>
          <a:bodyPr/>
          <a:p>
            <a:fld id="{A11FC198-2D83-4DFC-8CDD-7D23AF44D411}" type="slidenum">
              <a:rPr altLang="en-US" lang="zh-CN" smtClean="0"/>
              <a:t>31</a:t>
            </a:fld>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9168" name="幻灯片图像占位符 1"/>
          <p:cNvSpPr>
            <a:spLocks noChangeAspect="1" noRot="1" noGrp="1"/>
          </p:cNvSpPr>
          <p:nvPr>
            <p:ph type="sldImg"/>
          </p:nvPr>
        </p:nvSpPr>
        <p:spPr/>
      </p:sp>
      <p:sp>
        <p:nvSpPr>
          <p:cNvPr id="1049169" name="备注占位符 2"/>
          <p:cNvSpPr>
            <a:spLocks noGrp="1"/>
          </p:cNvSpPr>
          <p:nvPr>
            <p:ph type="body" idx="1"/>
          </p:nvPr>
        </p:nvSpPr>
        <p:spPr/>
        <p:txBody>
          <a:bodyPr/>
          <a:p>
            <a:endParaRPr altLang="en-US" lang="zh-CN"/>
          </a:p>
        </p:txBody>
      </p:sp>
      <p:sp>
        <p:nvSpPr>
          <p:cNvPr id="1049170" name="灯片编号占位符 3"/>
          <p:cNvSpPr>
            <a:spLocks noGrp="1"/>
          </p:cNvSpPr>
          <p:nvPr>
            <p:ph type="sldNum" sz="quarter" idx="10"/>
          </p:nvPr>
        </p:nvSpPr>
        <p:spPr/>
        <p:txBody>
          <a:bodyPr/>
          <a:p>
            <a:fld id="{A11FC198-2D83-4DFC-8CDD-7D23AF44D411}" type="slidenum">
              <a:rPr altLang="en-US" lang="zh-CN" smtClean="0"/>
              <a:t>32</a:t>
            </a:fld>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9179" name="幻灯片图像占位符 1"/>
          <p:cNvSpPr>
            <a:spLocks noChangeAspect="1" noRot="1" noGrp="1"/>
          </p:cNvSpPr>
          <p:nvPr>
            <p:ph type="sldImg"/>
          </p:nvPr>
        </p:nvSpPr>
        <p:spPr/>
      </p:sp>
      <p:sp>
        <p:nvSpPr>
          <p:cNvPr id="1049180" name="备注占位符 2"/>
          <p:cNvSpPr>
            <a:spLocks noGrp="1"/>
          </p:cNvSpPr>
          <p:nvPr>
            <p:ph type="body" idx="1"/>
          </p:nvPr>
        </p:nvSpPr>
        <p:spPr/>
        <p:txBody>
          <a:bodyPr/>
          <a:p>
            <a:endParaRPr altLang="en-US" lang="zh-CN"/>
          </a:p>
        </p:txBody>
      </p:sp>
      <p:sp>
        <p:nvSpPr>
          <p:cNvPr id="1049181" name="灯片编号占位符 3"/>
          <p:cNvSpPr>
            <a:spLocks noGrp="1"/>
          </p:cNvSpPr>
          <p:nvPr>
            <p:ph type="sldNum" sz="quarter" idx="10"/>
          </p:nvPr>
        </p:nvSpPr>
        <p:spPr/>
        <p:txBody>
          <a:bodyPr/>
          <a:p>
            <a:fld id="{A11FC198-2D83-4DFC-8CDD-7D23AF44D411}" type="slidenum">
              <a:rPr altLang="en-US" lang="zh-CN" smtClean="0"/>
              <a:t>33</a:t>
            </a:fld>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9374" name="幻灯片图像占位符 1"/>
          <p:cNvSpPr>
            <a:spLocks noChangeAspect="1" noRot="1" noGrp="1"/>
          </p:cNvSpPr>
          <p:nvPr>
            <p:ph type="sldImg"/>
          </p:nvPr>
        </p:nvSpPr>
        <p:spPr/>
      </p:sp>
      <p:sp>
        <p:nvSpPr>
          <p:cNvPr id="1049375" name="备注占位符 2"/>
          <p:cNvSpPr>
            <a:spLocks noGrp="1"/>
          </p:cNvSpPr>
          <p:nvPr>
            <p:ph type="body" idx="1"/>
          </p:nvPr>
        </p:nvSpPr>
        <p:spPr/>
        <p:txBody>
          <a:bodyPr/>
          <a:p>
            <a:endParaRPr altLang="en-US" dirty="0" lang="zh-CN"/>
          </a:p>
        </p:txBody>
      </p:sp>
      <p:sp>
        <p:nvSpPr>
          <p:cNvPr id="1049376" name="灯片编号占位符 3"/>
          <p:cNvSpPr>
            <a:spLocks noGrp="1"/>
          </p:cNvSpPr>
          <p:nvPr>
            <p:ph type="sldNum" sz="quarter" idx="10"/>
          </p:nvPr>
        </p:nvSpPr>
        <p:spPr/>
        <p:txBody>
          <a:bodyPr/>
          <a:p>
            <a:fld id="{A11FC198-2D83-4DFC-8CDD-7D23AF44D411}" type="slidenum">
              <a:rPr altLang="en-US" lang="zh-CN" smtClean="0"/>
              <a:t>40</a:t>
            </a:fld>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9462" name="幻灯片图像占位符 1"/>
          <p:cNvSpPr>
            <a:spLocks noChangeAspect="1" noRot="1" noGrp="1"/>
          </p:cNvSpPr>
          <p:nvPr>
            <p:ph type="sldImg"/>
          </p:nvPr>
        </p:nvSpPr>
        <p:spPr/>
      </p:sp>
      <p:sp>
        <p:nvSpPr>
          <p:cNvPr id="1049463" name="备注占位符 2"/>
          <p:cNvSpPr>
            <a:spLocks noGrp="1"/>
          </p:cNvSpPr>
          <p:nvPr>
            <p:ph type="body" idx="1"/>
          </p:nvPr>
        </p:nvSpPr>
        <p:spPr/>
        <p:txBody>
          <a:bodyPr/>
          <a:p>
            <a:endParaRPr altLang="en-US" dirty="0" lang="zh-CN"/>
          </a:p>
        </p:txBody>
      </p:sp>
      <p:sp>
        <p:nvSpPr>
          <p:cNvPr id="1049464" name="灯片编号占位符 3"/>
          <p:cNvSpPr>
            <a:spLocks noGrp="1"/>
          </p:cNvSpPr>
          <p:nvPr>
            <p:ph type="sldNum" sz="quarter" idx="10"/>
          </p:nvPr>
        </p:nvSpPr>
        <p:spPr/>
        <p:txBody>
          <a:bodyPr/>
          <a:p>
            <a:fld id="{A11FC198-2D83-4DFC-8CDD-7D23AF44D411}" type="slidenum">
              <a:rPr altLang="en-US" lang="zh-CN" smtClean="0"/>
              <a:t>41</a:t>
            </a:fld>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9519" name="幻灯片图像占位符 1"/>
          <p:cNvSpPr>
            <a:spLocks noChangeAspect="1" noRot="1" noGrp="1"/>
          </p:cNvSpPr>
          <p:nvPr>
            <p:ph type="sldImg"/>
          </p:nvPr>
        </p:nvSpPr>
        <p:spPr/>
      </p:sp>
      <p:sp>
        <p:nvSpPr>
          <p:cNvPr id="1049520" name="备注占位符 2"/>
          <p:cNvSpPr>
            <a:spLocks noGrp="1"/>
          </p:cNvSpPr>
          <p:nvPr>
            <p:ph type="body" idx="1"/>
          </p:nvPr>
        </p:nvSpPr>
        <p:spPr/>
        <p:txBody>
          <a:bodyPr/>
          <a:p>
            <a:endParaRPr altLang="en-US" dirty="0" lang="zh-CN"/>
          </a:p>
        </p:txBody>
      </p:sp>
      <p:sp>
        <p:nvSpPr>
          <p:cNvPr id="1049521" name="灯片编号占位符 3"/>
          <p:cNvSpPr>
            <a:spLocks noGrp="1"/>
          </p:cNvSpPr>
          <p:nvPr>
            <p:ph type="sldNum" sz="quarter" idx="10"/>
          </p:nvPr>
        </p:nvSpPr>
        <p:spPr/>
        <p:txBody>
          <a:bodyPr/>
          <a:p>
            <a:fld id="{A11FC198-2D83-4DFC-8CDD-7D23AF44D411}" type="slidenum">
              <a:rPr altLang="en-US" lang="zh-CN" smtClean="0"/>
              <a:t>42</a:t>
            </a:fld>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9583" name="幻灯片图像占位符 1"/>
          <p:cNvSpPr>
            <a:spLocks noChangeAspect="1" noRot="1" noGrp="1"/>
          </p:cNvSpPr>
          <p:nvPr>
            <p:ph type="sldImg"/>
          </p:nvPr>
        </p:nvSpPr>
        <p:spPr/>
      </p:sp>
      <p:sp>
        <p:nvSpPr>
          <p:cNvPr id="1049584" name="备注占位符 2"/>
          <p:cNvSpPr>
            <a:spLocks noGrp="1"/>
          </p:cNvSpPr>
          <p:nvPr>
            <p:ph type="body" idx="1"/>
          </p:nvPr>
        </p:nvSpPr>
        <p:spPr/>
        <p:txBody>
          <a:bodyPr/>
          <a:p>
            <a:endParaRPr altLang="en-US" dirty="0" lang="zh-CN"/>
          </a:p>
        </p:txBody>
      </p:sp>
      <p:sp>
        <p:nvSpPr>
          <p:cNvPr id="1049585" name="灯片编号占位符 3"/>
          <p:cNvSpPr>
            <a:spLocks noGrp="1"/>
          </p:cNvSpPr>
          <p:nvPr>
            <p:ph type="sldNum" sz="quarter" idx="10"/>
          </p:nvPr>
        </p:nvSpPr>
        <p:spPr/>
        <p:txBody>
          <a:bodyPr/>
          <a:p>
            <a:fld id="{A11FC198-2D83-4DFC-8CDD-7D23AF44D411}" type="slidenum">
              <a:rPr altLang="en-US" lang="zh-CN" smtClean="0"/>
              <a:t>43</a:t>
            </a:fld>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9675" name="幻灯片图像占位符 1"/>
          <p:cNvSpPr>
            <a:spLocks noChangeAspect="1" noRot="1" noGrp="1"/>
          </p:cNvSpPr>
          <p:nvPr>
            <p:ph type="sldImg"/>
          </p:nvPr>
        </p:nvSpPr>
        <p:spPr/>
      </p:sp>
      <p:sp>
        <p:nvSpPr>
          <p:cNvPr id="1049676" name="备注占位符 2"/>
          <p:cNvSpPr>
            <a:spLocks noGrp="1"/>
          </p:cNvSpPr>
          <p:nvPr>
            <p:ph type="body" idx="1"/>
          </p:nvPr>
        </p:nvSpPr>
        <p:spPr/>
        <p:txBody>
          <a:bodyPr/>
          <a:p>
            <a:endParaRPr altLang="en-US" lang="zh-CN"/>
          </a:p>
        </p:txBody>
      </p:sp>
      <p:sp>
        <p:nvSpPr>
          <p:cNvPr id="1049677" name="灯片编号占位符 3"/>
          <p:cNvSpPr>
            <a:spLocks noGrp="1"/>
          </p:cNvSpPr>
          <p:nvPr>
            <p:ph type="sldNum" sz="quarter" idx="10"/>
          </p:nvPr>
        </p:nvSpPr>
        <p:spPr/>
        <p:txBody>
          <a:bodyPr/>
          <a:p>
            <a:fld id="{A11FC198-2D83-4DFC-8CDD-7D23AF44D411}" type="slidenum">
              <a:rPr altLang="en-US" lang="zh-CN" smtClean="0"/>
              <a:t>46</a:t>
            </a:fld>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9682" name="幻灯片图像占位符 1"/>
          <p:cNvSpPr>
            <a:spLocks noChangeAspect="1" noRot="1" noGrp="1"/>
          </p:cNvSpPr>
          <p:nvPr>
            <p:ph type="sldImg"/>
          </p:nvPr>
        </p:nvSpPr>
        <p:spPr/>
      </p:sp>
      <p:sp>
        <p:nvSpPr>
          <p:cNvPr id="1049683" name="备注占位符 2"/>
          <p:cNvSpPr>
            <a:spLocks noGrp="1"/>
          </p:cNvSpPr>
          <p:nvPr>
            <p:ph type="body" idx="1"/>
          </p:nvPr>
        </p:nvSpPr>
        <p:spPr/>
        <p:txBody>
          <a:bodyPr/>
          <a:p>
            <a:endParaRPr altLang="en-US" dirty="0" lang="zh-CN"/>
          </a:p>
        </p:txBody>
      </p:sp>
      <p:sp>
        <p:nvSpPr>
          <p:cNvPr id="1049684" name="灯片编号占位符 3"/>
          <p:cNvSpPr>
            <a:spLocks noGrp="1"/>
          </p:cNvSpPr>
          <p:nvPr>
            <p:ph type="sldNum" sz="quarter" idx="10"/>
          </p:nvPr>
        </p:nvSpPr>
        <p:spPr/>
        <p:txBody>
          <a:bodyPr/>
          <a:p>
            <a:fld id="{A11FC198-2D83-4DFC-8CDD-7D23AF44D411}" type="slidenum">
              <a:rPr altLang="en-US" lang="zh-CN" smtClean="0"/>
              <a:t>47</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721" name="幻灯片图像占位符 1"/>
          <p:cNvSpPr>
            <a:spLocks noChangeAspect="1" noRot="1" noGrp="1"/>
          </p:cNvSpPr>
          <p:nvPr>
            <p:ph type="sldImg"/>
          </p:nvPr>
        </p:nvSpPr>
        <p:spPr/>
      </p:sp>
      <p:sp>
        <p:nvSpPr>
          <p:cNvPr id="1048722" name="备注占位符 2"/>
          <p:cNvSpPr>
            <a:spLocks noGrp="1"/>
          </p:cNvSpPr>
          <p:nvPr>
            <p:ph type="body" idx="1"/>
          </p:nvPr>
        </p:nvSpPr>
        <p:spPr/>
        <p:txBody>
          <a:bodyPr/>
          <a:p>
            <a:endParaRPr altLang="en-US" dirty="0" lang="zh-CN"/>
          </a:p>
        </p:txBody>
      </p:sp>
      <p:sp>
        <p:nvSpPr>
          <p:cNvPr id="1048723" name="灯片编号占位符 3"/>
          <p:cNvSpPr>
            <a:spLocks noGrp="1"/>
          </p:cNvSpPr>
          <p:nvPr>
            <p:ph type="sldNum" sz="quarter" idx="10"/>
          </p:nvPr>
        </p:nvSpPr>
        <p:spPr/>
        <p:txBody>
          <a:bodyPr/>
          <a:p>
            <a:fld id="{A11FC198-2D83-4DFC-8CDD-7D23AF44D411}" type="slidenum">
              <a:rPr altLang="en-US" lang="zh-CN" smtClean="0"/>
              <a:t>4</a:t>
            </a:fld>
            <a:endParaRPr altLang="en-US"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49687" name="幻灯片图像占位符 1"/>
          <p:cNvSpPr>
            <a:spLocks noChangeAspect="1" noRot="1" noGrp="1"/>
          </p:cNvSpPr>
          <p:nvPr>
            <p:ph type="sldImg"/>
          </p:nvPr>
        </p:nvSpPr>
        <p:spPr/>
      </p:sp>
      <p:sp>
        <p:nvSpPr>
          <p:cNvPr id="1049688" name="备注占位符 2"/>
          <p:cNvSpPr>
            <a:spLocks noGrp="1"/>
          </p:cNvSpPr>
          <p:nvPr>
            <p:ph type="body" idx="1"/>
          </p:nvPr>
        </p:nvSpPr>
        <p:spPr/>
        <p:txBody>
          <a:bodyPr/>
          <a:p>
            <a:endParaRPr altLang="en-US" dirty="0" lang="zh-CN"/>
          </a:p>
        </p:txBody>
      </p:sp>
      <p:sp>
        <p:nvSpPr>
          <p:cNvPr id="1049689" name="灯片编号占位符 3"/>
          <p:cNvSpPr>
            <a:spLocks noGrp="1"/>
          </p:cNvSpPr>
          <p:nvPr>
            <p:ph type="sldNum" sz="quarter" idx="10"/>
          </p:nvPr>
        </p:nvSpPr>
        <p:spPr/>
        <p:txBody>
          <a:bodyPr/>
          <a:p>
            <a:fld id="{A11FC198-2D83-4DFC-8CDD-7D23AF44D411}" type="slidenum">
              <a:rPr altLang="en-US" lang="zh-CN" smtClean="0"/>
              <a:t>48</a:t>
            </a:fld>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9694" name="幻灯片图像占位符 1"/>
          <p:cNvSpPr>
            <a:spLocks noChangeAspect="1" noRot="1" noGrp="1"/>
          </p:cNvSpPr>
          <p:nvPr>
            <p:ph type="sldImg"/>
          </p:nvPr>
        </p:nvSpPr>
        <p:spPr/>
      </p:sp>
      <p:sp>
        <p:nvSpPr>
          <p:cNvPr id="1049695" name="备注占位符 2"/>
          <p:cNvSpPr>
            <a:spLocks noGrp="1"/>
          </p:cNvSpPr>
          <p:nvPr>
            <p:ph type="body" idx="1"/>
          </p:nvPr>
        </p:nvSpPr>
        <p:spPr/>
        <p:txBody>
          <a:bodyPr/>
          <a:p>
            <a:endParaRPr altLang="en-US" dirty="0" lang="zh-CN"/>
          </a:p>
        </p:txBody>
      </p:sp>
      <p:sp>
        <p:nvSpPr>
          <p:cNvPr id="1049696" name="灯片编号占位符 3"/>
          <p:cNvSpPr>
            <a:spLocks noGrp="1"/>
          </p:cNvSpPr>
          <p:nvPr>
            <p:ph type="sldNum" sz="quarter" idx="10"/>
          </p:nvPr>
        </p:nvSpPr>
        <p:spPr/>
        <p:txBody>
          <a:bodyPr/>
          <a:p>
            <a:fld id="{A11FC198-2D83-4DFC-8CDD-7D23AF44D411}" type="slidenum">
              <a:rPr altLang="en-US" lang="zh-CN" smtClean="0"/>
              <a:t>49</a:t>
            </a:fld>
            <a:endParaRPr altLang="en-US"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9718" name="幻灯片图像占位符 1"/>
          <p:cNvSpPr>
            <a:spLocks noChangeAspect="1" noRot="1" noGrp="1"/>
          </p:cNvSpPr>
          <p:nvPr>
            <p:ph type="sldImg"/>
          </p:nvPr>
        </p:nvSpPr>
        <p:spPr/>
      </p:sp>
      <p:sp>
        <p:nvSpPr>
          <p:cNvPr id="1049719" name="备注占位符 2"/>
          <p:cNvSpPr>
            <a:spLocks noGrp="1"/>
          </p:cNvSpPr>
          <p:nvPr>
            <p:ph type="body" idx="1"/>
          </p:nvPr>
        </p:nvSpPr>
        <p:spPr/>
        <p:txBody>
          <a:bodyPr/>
          <a:p>
            <a:endParaRPr altLang="en-US" lang="zh-CN"/>
          </a:p>
        </p:txBody>
      </p:sp>
      <p:sp>
        <p:nvSpPr>
          <p:cNvPr id="1049720" name="灯片编号占位符 3"/>
          <p:cNvSpPr>
            <a:spLocks noGrp="1"/>
          </p:cNvSpPr>
          <p:nvPr>
            <p:ph type="sldNum" sz="quarter" idx="10"/>
          </p:nvPr>
        </p:nvSpPr>
        <p:spPr/>
        <p:txBody>
          <a:bodyPr/>
          <a:p>
            <a:fld id="{A11FC198-2D83-4DFC-8CDD-7D23AF44D411}" type="slidenum">
              <a:rPr altLang="en-US" lang="zh-CN" smtClean="0"/>
              <a:t>50</a:t>
            </a:fld>
            <a:endParaRPr altLang="en-US"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sp>
        <p:nvSpPr>
          <p:cNvPr id="1049734" name="幻灯片图像占位符 1"/>
          <p:cNvSpPr>
            <a:spLocks noChangeAspect="1" noRot="1" noGrp="1"/>
          </p:cNvSpPr>
          <p:nvPr>
            <p:ph type="sldImg"/>
          </p:nvPr>
        </p:nvSpPr>
        <p:spPr/>
      </p:sp>
      <p:sp>
        <p:nvSpPr>
          <p:cNvPr id="1049735" name="备注占位符 2"/>
          <p:cNvSpPr>
            <a:spLocks noGrp="1"/>
          </p:cNvSpPr>
          <p:nvPr>
            <p:ph type="body" idx="1"/>
          </p:nvPr>
        </p:nvSpPr>
        <p:spPr/>
        <p:txBody>
          <a:bodyPr/>
          <a:p>
            <a:endParaRPr altLang="en-US" dirty="0" lang="zh-CN"/>
          </a:p>
        </p:txBody>
      </p:sp>
      <p:sp>
        <p:nvSpPr>
          <p:cNvPr id="1049736" name="灯片编号占位符 3"/>
          <p:cNvSpPr>
            <a:spLocks noGrp="1"/>
          </p:cNvSpPr>
          <p:nvPr>
            <p:ph type="sldNum" sz="quarter" idx="10"/>
          </p:nvPr>
        </p:nvSpPr>
        <p:spPr/>
        <p:txBody>
          <a:bodyPr/>
          <a:p>
            <a:fld id="{A11FC198-2D83-4DFC-8CDD-7D23AF44D411}" type="slidenum">
              <a:rPr altLang="en-US" lang="zh-CN" smtClean="0"/>
              <a:t>51</a:t>
            </a:fld>
            <a:endParaRPr altLang="en-US"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sp>
        <p:nvSpPr>
          <p:cNvPr id="1049740" name="幻灯片图像占位符 1"/>
          <p:cNvSpPr>
            <a:spLocks noChangeAspect="1" noRot="1" noGrp="1"/>
          </p:cNvSpPr>
          <p:nvPr>
            <p:ph type="sldImg"/>
          </p:nvPr>
        </p:nvSpPr>
        <p:spPr/>
      </p:sp>
      <p:sp>
        <p:nvSpPr>
          <p:cNvPr id="1049741" name="备注占位符 2"/>
          <p:cNvSpPr>
            <a:spLocks noGrp="1"/>
          </p:cNvSpPr>
          <p:nvPr>
            <p:ph type="body" idx="1"/>
          </p:nvPr>
        </p:nvSpPr>
        <p:spPr/>
        <p:txBody>
          <a:bodyPr/>
          <a:p>
            <a:endParaRPr altLang="en-US" lang="zh-CN"/>
          </a:p>
        </p:txBody>
      </p:sp>
      <p:sp>
        <p:nvSpPr>
          <p:cNvPr id="1049742" name="灯片编号占位符 3"/>
          <p:cNvSpPr>
            <a:spLocks noGrp="1"/>
          </p:cNvSpPr>
          <p:nvPr>
            <p:ph type="sldNum" sz="quarter" idx="10"/>
          </p:nvPr>
        </p:nvSpPr>
        <p:spPr/>
        <p:txBody>
          <a:bodyPr/>
          <a:p>
            <a:fld id="{A11FC198-2D83-4DFC-8CDD-7D23AF44D411}" type="slidenum">
              <a:rPr altLang="en-US" lang="zh-CN" smtClean="0"/>
              <a:t>52</a:t>
            </a:fld>
            <a:endParaRPr altLang="en-US"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9807" name="幻灯片图像占位符 1"/>
          <p:cNvSpPr>
            <a:spLocks noChangeAspect="1" noRot="1" noGrp="1"/>
          </p:cNvSpPr>
          <p:nvPr>
            <p:ph type="sldImg"/>
          </p:nvPr>
        </p:nvSpPr>
        <p:spPr/>
      </p:sp>
      <p:sp>
        <p:nvSpPr>
          <p:cNvPr id="1049808" name="备注占位符 2"/>
          <p:cNvSpPr>
            <a:spLocks noGrp="1"/>
          </p:cNvSpPr>
          <p:nvPr>
            <p:ph type="body" idx="1"/>
          </p:nvPr>
        </p:nvSpPr>
        <p:spPr/>
        <p:txBody>
          <a:bodyPr/>
          <a:p>
            <a:endParaRPr altLang="en-US" lang="zh-CN"/>
          </a:p>
        </p:txBody>
      </p:sp>
      <p:sp>
        <p:nvSpPr>
          <p:cNvPr id="1049809" name="灯片编号占位符 3"/>
          <p:cNvSpPr>
            <a:spLocks noGrp="1"/>
          </p:cNvSpPr>
          <p:nvPr>
            <p:ph type="sldNum" sz="quarter" idx="10"/>
          </p:nvPr>
        </p:nvSpPr>
        <p:spPr/>
        <p:txBody>
          <a:bodyPr/>
          <a:p>
            <a:fld id="{A11FC198-2D83-4DFC-8CDD-7D23AF44D411}" type="slidenum">
              <a:rPr altLang="en-US" lang="zh-CN" smtClean="0"/>
              <a:t>53</a:t>
            </a:fld>
            <a:endParaRPr altLang="en-US"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9863" name="幻灯片图像占位符 1"/>
          <p:cNvSpPr>
            <a:spLocks noChangeAspect="1" noRot="1" noGrp="1"/>
          </p:cNvSpPr>
          <p:nvPr>
            <p:ph type="sldImg"/>
          </p:nvPr>
        </p:nvSpPr>
        <p:spPr/>
      </p:sp>
      <p:sp>
        <p:nvSpPr>
          <p:cNvPr id="1049864" name="备注占位符 2"/>
          <p:cNvSpPr>
            <a:spLocks noGrp="1"/>
          </p:cNvSpPr>
          <p:nvPr>
            <p:ph type="body" idx="1"/>
          </p:nvPr>
        </p:nvSpPr>
        <p:spPr/>
        <p:txBody>
          <a:bodyPr/>
          <a:p>
            <a:endParaRPr altLang="en-US" lang="zh-CN"/>
          </a:p>
        </p:txBody>
      </p:sp>
      <p:sp>
        <p:nvSpPr>
          <p:cNvPr id="1049865" name="灯片编号占位符 3"/>
          <p:cNvSpPr>
            <a:spLocks noGrp="1"/>
          </p:cNvSpPr>
          <p:nvPr>
            <p:ph type="sldNum" sz="quarter" idx="10"/>
          </p:nvPr>
        </p:nvSpPr>
        <p:spPr/>
        <p:txBody>
          <a:bodyPr/>
          <a:p>
            <a:fld id="{A11FC198-2D83-4DFC-8CDD-7D23AF44D411}" type="slidenum">
              <a:rPr altLang="en-US" lang="zh-CN" smtClean="0"/>
              <a:t>54</a:t>
            </a:fld>
            <a:endParaRPr altLang="en-US"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9867" name="幻灯片图像占位符 1"/>
          <p:cNvSpPr>
            <a:spLocks noChangeAspect="1" noRot="1" noGrp="1"/>
          </p:cNvSpPr>
          <p:nvPr>
            <p:ph type="sldImg"/>
          </p:nvPr>
        </p:nvSpPr>
        <p:spPr/>
      </p:sp>
      <p:sp>
        <p:nvSpPr>
          <p:cNvPr id="1049868" name="备注占位符 2"/>
          <p:cNvSpPr>
            <a:spLocks noGrp="1"/>
          </p:cNvSpPr>
          <p:nvPr>
            <p:ph type="body" idx="1"/>
          </p:nvPr>
        </p:nvSpPr>
        <p:spPr/>
        <p:txBody>
          <a:bodyPr/>
          <a:p>
            <a:endParaRPr altLang="en-US" lang="zh-CN"/>
          </a:p>
        </p:txBody>
      </p:sp>
      <p:sp>
        <p:nvSpPr>
          <p:cNvPr id="1049869" name="灯片编号占位符 3"/>
          <p:cNvSpPr>
            <a:spLocks noGrp="1"/>
          </p:cNvSpPr>
          <p:nvPr>
            <p:ph type="sldNum" sz="quarter" idx="10"/>
          </p:nvPr>
        </p:nvSpPr>
        <p:spPr/>
        <p:txBody>
          <a:bodyPr/>
          <a:p>
            <a:fld id="{A11FC198-2D83-4DFC-8CDD-7D23AF44D411}" type="slidenum">
              <a:rPr altLang="en-US" lang="zh-CN" smtClean="0"/>
              <a:t>55</a:t>
            </a:fld>
            <a:endParaRPr altLang="en-US"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sp>
        <p:nvSpPr>
          <p:cNvPr id="1049874" name="幻灯片图像占位符 1"/>
          <p:cNvSpPr>
            <a:spLocks noChangeAspect="1" noRot="1" noGrp="1"/>
          </p:cNvSpPr>
          <p:nvPr>
            <p:ph type="sldImg"/>
          </p:nvPr>
        </p:nvSpPr>
        <p:spPr/>
      </p:sp>
      <p:sp>
        <p:nvSpPr>
          <p:cNvPr id="1049875" name="备注占位符 2"/>
          <p:cNvSpPr>
            <a:spLocks noGrp="1"/>
          </p:cNvSpPr>
          <p:nvPr>
            <p:ph type="body" idx="1"/>
          </p:nvPr>
        </p:nvSpPr>
        <p:spPr/>
        <p:txBody>
          <a:bodyPr/>
          <a:p>
            <a:endParaRPr altLang="en-US" dirty="0" lang="zh-CN"/>
          </a:p>
        </p:txBody>
      </p:sp>
      <p:sp>
        <p:nvSpPr>
          <p:cNvPr id="1049876" name="灯片编号占位符 3"/>
          <p:cNvSpPr>
            <a:spLocks noGrp="1"/>
          </p:cNvSpPr>
          <p:nvPr>
            <p:ph type="sldNum" sz="quarter" idx="10"/>
          </p:nvPr>
        </p:nvSpPr>
        <p:spPr/>
        <p:txBody>
          <a:bodyPr/>
          <a:p>
            <a:fld id="{A11FC198-2D83-4DFC-8CDD-7D23AF44D411}" type="slidenum">
              <a:rPr altLang="en-US" lang="zh-CN" smtClean="0"/>
              <a:t>56</a:t>
            </a:fld>
            <a:endParaRPr altLang="en-US"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50406" name="幻灯片图像占位符 1"/>
          <p:cNvSpPr>
            <a:spLocks noChangeAspect="1" noRot="1" noGrp="1"/>
          </p:cNvSpPr>
          <p:nvPr>
            <p:ph type="sldImg"/>
          </p:nvPr>
        </p:nvSpPr>
        <p:spPr/>
      </p:sp>
      <p:sp>
        <p:nvSpPr>
          <p:cNvPr id="1050407" name="备注占位符 2"/>
          <p:cNvSpPr>
            <a:spLocks noGrp="1"/>
          </p:cNvSpPr>
          <p:nvPr>
            <p:ph type="body" idx="1"/>
          </p:nvPr>
        </p:nvSpPr>
        <p:spPr/>
        <p:txBody>
          <a:bodyPr/>
          <a:p>
            <a:endParaRPr altLang="en-US" lang="zh-CN"/>
          </a:p>
        </p:txBody>
      </p:sp>
      <p:sp>
        <p:nvSpPr>
          <p:cNvPr id="1050408" name="灯片编号占位符 3"/>
          <p:cNvSpPr>
            <a:spLocks noGrp="1"/>
          </p:cNvSpPr>
          <p:nvPr>
            <p:ph type="sldNum" sz="quarter" idx="10"/>
          </p:nvPr>
        </p:nvSpPr>
        <p:spPr/>
        <p:txBody>
          <a:bodyPr/>
          <a:p>
            <a:fld id="{A11FC198-2D83-4DFC-8CDD-7D23AF44D411}" type="slidenum">
              <a:rPr altLang="en-US" lang="zh-CN" smtClean="0"/>
              <a:t>60</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40" name="幻灯片图像占位符 1"/>
          <p:cNvSpPr>
            <a:spLocks noChangeAspect="1" noRot="1" noGrp="1"/>
          </p:cNvSpPr>
          <p:nvPr>
            <p:ph type="sldImg"/>
          </p:nvPr>
        </p:nvSpPr>
        <p:spPr/>
      </p:sp>
      <p:sp>
        <p:nvSpPr>
          <p:cNvPr id="1048741" name="备注占位符 2"/>
          <p:cNvSpPr>
            <a:spLocks noGrp="1"/>
          </p:cNvSpPr>
          <p:nvPr>
            <p:ph type="body" idx="1"/>
          </p:nvPr>
        </p:nvSpPr>
        <p:spPr/>
        <p:txBody>
          <a:bodyPr/>
          <a:p>
            <a:endParaRPr altLang="en-US" lang="zh-CN"/>
          </a:p>
        </p:txBody>
      </p:sp>
      <p:sp>
        <p:nvSpPr>
          <p:cNvPr id="1048742" name="灯片编号占位符 3"/>
          <p:cNvSpPr>
            <a:spLocks noGrp="1"/>
          </p:cNvSpPr>
          <p:nvPr>
            <p:ph type="sldNum" sz="quarter" idx="10"/>
          </p:nvPr>
        </p:nvSpPr>
        <p:spPr/>
        <p:txBody>
          <a:bodyPr/>
          <a:p>
            <a:fld id="{A11FC198-2D83-4DFC-8CDD-7D23AF44D411}" type="slidenum">
              <a:rPr altLang="en-US" lang="zh-CN" smtClean="0"/>
              <a:t>5</a:t>
            </a:fld>
            <a:endParaRPr altLang="en-US"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410" name=""/>
        <p:cNvGrpSpPr/>
        <p:nvPr/>
      </p:nvGrpSpPr>
      <p:grpSpPr>
        <a:xfrm>
          <a:off x="0" y="0"/>
          <a:ext cx="0" cy="0"/>
          <a:chOff x="0" y="0"/>
          <a:chExt cx="0" cy="0"/>
        </a:xfrm>
      </p:grpSpPr>
      <p:sp>
        <p:nvSpPr>
          <p:cNvPr id="1050438" name="幻灯片图像占位符 1"/>
          <p:cNvSpPr>
            <a:spLocks noChangeAspect="1" noRot="1" noGrp="1"/>
          </p:cNvSpPr>
          <p:nvPr>
            <p:ph type="sldImg"/>
          </p:nvPr>
        </p:nvSpPr>
        <p:spPr/>
      </p:sp>
      <p:sp>
        <p:nvSpPr>
          <p:cNvPr id="1050439" name="备注占位符 2"/>
          <p:cNvSpPr>
            <a:spLocks noGrp="1"/>
          </p:cNvSpPr>
          <p:nvPr>
            <p:ph type="body" idx="1"/>
          </p:nvPr>
        </p:nvSpPr>
        <p:spPr/>
        <p:txBody>
          <a:bodyPr/>
          <a:p>
            <a:endParaRPr altLang="en-US" lang="zh-CN"/>
          </a:p>
        </p:txBody>
      </p:sp>
      <p:sp>
        <p:nvSpPr>
          <p:cNvPr id="1050440" name="灯片编号占位符 3"/>
          <p:cNvSpPr>
            <a:spLocks noGrp="1"/>
          </p:cNvSpPr>
          <p:nvPr>
            <p:ph type="sldNum" sz="quarter" idx="10"/>
          </p:nvPr>
        </p:nvSpPr>
        <p:spPr/>
        <p:txBody>
          <a:bodyPr/>
          <a:p>
            <a:fld id="{A11FC198-2D83-4DFC-8CDD-7D23AF44D411}" type="slidenum">
              <a:rPr altLang="en-US" lang="zh-CN" smtClean="0"/>
              <a:t>61</a:t>
            </a:fld>
            <a:endParaRPr altLang="en-US"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sp>
        <p:nvSpPr>
          <p:cNvPr id="1050448" name="幻灯片图像占位符 1"/>
          <p:cNvSpPr>
            <a:spLocks noChangeAspect="1" noRot="1" noGrp="1"/>
          </p:cNvSpPr>
          <p:nvPr>
            <p:ph type="sldImg"/>
          </p:nvPr>
        </p:nvSpPr>
        <p:spPr/>
      </p:sp>
      <p:sp>
        <p:nvSpPr>
          <p:cNvPr id="1050449" name="备注占位符 2"/>
          <p:cNvSpPr>
            <a:spLocks noGrp="1"/>
          </p:cNvSpPr>
          <p:nvPr>
            <p:ph type="body" idx="1"/>
          </p:nvPr>
        </p:nvSpPr>
        <p:spPr/>
        <p:txBody>
          <a:bodyPr/>
          <a:p>
            <a:endParaRPr altLang="en-US" lang="zh-CN"/>
          </a:p>
        </p:txBody>
      </p:sp>
      <p:sp>
        <p:nvSpPr>
          <p:cNvPr id="1050450" name="灯片编号占位符 3"/>
          <p:cNvSpPr>
            <a:spLocks noGrp="1"/>
          </p:cNvSpPr>
          <p:nvPr>
            <p:ph type="sldNum" sz="quarter" idx="10"/>
          </p:nvPr>
        </p:nvSpPr>
        <p:spPr/>
        <p:txBody>
          <a:bodyPr/>
          <a:p>
            <a:fld id="{A11FC198-2D83-4DFC-8CDD-7D23AF44D411}" type="slidenum">
              <a:rPr altLang="en-US" lang="zh-CN" smtClean="0"/>
              <a:t>62</a:t>
            </a:fld>
            <a:endParaRPr altLang="en-US"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439" name=""/>
        <p:cNvGrpSpPr/>
        <p:nvPr/>
      </p:nvGrpSpPr>
      <p:grpSpPr>
        <a:xfrm>
          <a:off x="0" y="0"/>
          <a:ext cx="0" cy="0"/>
          <a:chOff x="0" y="0"/>
          <a:chExt cx="0" cy="0"/>
        </a:xfrm>
      </p:grpSpPr>
      <p:sp>
        <p:nvSpPr>
          <p:cNvPr id="1050594" name="幻灯片图像占位符 1"/>
          <p:cNvSpPr>
            <a:spLocks noChangeAspect="1" noRot="1" noGrp="1"/>
          </p:cNvSpPr>
          <p:nvPr>
            <p:ph type="sldImg"/>
          </p:nvPr>
        </p:nvSpPr>
        <p:spPr/>
      </p:sp>
      <p:sp>
        <p:nvSpPr>
          <p:cNvPr id="1050595" name="备注占位符 2"/>
          <p:cNvSpPr>
            <a:spLocks noGrp="1"/>
          </p:cNvSpPr>
          <p:nvPr>
            <p:ph type="body" idx="1"/>
          </p:nvPr>
        </p:nvSpPr>
        <p:spPr/>
        <p:txBody>
          <a:bodyPr/>
          <a:p>
            <a:endParaRPr altLang="en-US" lang="zh-CN"/>
          </a:p>
        </p:txBody>
      </p:sp>
      <p:sp>
        <p:nvSpPr>
          <p:cNvPr id="1050596" name="灯片编号占位符 3"/>
          <p:cNvSpPr>
            <a:spLocks noGrp="1"/>
          </p:cNvSpPr>
          <p:nvPr>
            <p:ph type="sldNum" sz="quarter" idx="10"/>
          </p:nvPr>
        </p:nvSpPr>
        <p:spPr/>
        <p:txBody>
          <a:bodyPr/>
          <a:p>
            <a:fld id="{A11FC198-2D83-4DFC-8CDD-7D23AF44D411}" type="slidenum">
              <a:rPr altLang="en-US" lang="zh-CN" smtClean="0"/>
              <a:t>65</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791" name="幻灯片图像占位符 1"/>
          <p:cNvSpPr>
            <a:spLocks noChangeAspect="1" noRot="1" noGrp="1"/>
          </p:cNvSpPr>
          <p:nvPr>
            <p:ph type="sldImg"/>
          </p:nvPr>
        </p:nvSpPr>
        <p:spPr/>
      </p:sp>
      <p:sp>
        <p:nvSpPr>
          <p:cNvPr id="1048792" name="备注占位符 2"/>
          <p:cNvSpPr>
            <a:spLocks noGrp="1"/>
          </p:cNvSpPr>
          <p:nvPr>
            <p:ph type="body" idx="1"/>
          </p:nvPr>
        </p:nvSpPr>
        <p:spPr/>
        <p:txBody>
          <a:bodyPr/>
          <a:p>
            <a:endParaRPr altLang="en-US" lang="zh-CN"/>
          </a:p>
        </p:txBody>
      </p:sp>
      <p:sp>
        <p:nvSpPr>
          <p:cNvPr id="1048793" name="灯片编号占位符 3"/>
          <p:cNvSpPr>
            <a:spLocks noGrp="1"/>
          </p:cNvSpPr>
          <p:nvPr>
            <p:ph type="sldNum" sz="quarter" idx="10"/>
          </p:nvPr>
        </p:nvSpPr>
        <p:spPr/>
        <p:txBody>
          <a:bodyPr/>
          <a:p>
            <a:fld id="{A11FC198-2D83-4DFC-8CDD-7D23AF44D411}" type="slidenum">
              <a:rPr altLang="en-US" lang="zh-CN" smtClean="0"/>
              <a:t>6</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800" name="幻灯片图像占位符 1"/>
          <p:cNvSpPr>
            <a:spLocks noChangeAspect="1" noRot="1" noGrp="1"/>
          </p:cNvSpPr>
          <p:nvPr>
            <p:ph type="sldImg"/>
          </p:nvPr>
        </p:nvSpPr>
        <p:spPr/>
      </p:sp>
      <p:sp>
        <p:nvSpPr>
          <p:cNvPr id="1048801" name="备注占位符 2"/>
          <p:cNvSpPr>
            <a:spLocks noGrp="1"/>
          </p:cNvSpPr>
          <p:nvPr>
            <p:ph type="body" idx="1"/>
          </p:nvPr>
        </p:nvSpPr>
        <p:spPr/>
        <p:txBody>
          <a:bodyPr/>
          <a:p>
            <a:endParaRPr altLang="en-US" lang="zh-CN"/>
          </a:p>
        </p:txBody>
      </p:sp>
      <p:sp>
        <p:nvSpPr>
          <p:cNvPr id="1048802" name="灯片编号占位符 3"/>
          <p:cNvSpPr>
            <a:spLocks noGrp="1"/>
          </p:cNvSpPr>
          <p:nvPr>
            <p:ph type="sldNum" sz="quarter" idx="10"/>
          </p:nvPr>
        </p:nvSpPr>
        <p:spPr/>
        <p:txBody>
          <a:bodyPr/>
          <a:p>
            <a:fld id="{A11FC198-2D83-4DFC-8CDD-7D23AF44D411}" type="slidenum">
              <a:rPr altLang="en-US" lang="zh-CN" smtClean="0"/>
              <a:t>7</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807" name="幻灯片图像占位符 1"/>
          <p:cNvSpPr>
            <a:spLocks noChangeAspect="1" noRot="1" noGrp="1"/>
          </p:cNvSpPr>
          <p:nvPr>
            <p:ph type="sldImg"/>
          </p:nvPr>
        </p:nvSpPr>
        <p:spPr/>
      </p:sp>
      <p:sp>
        <p:nvSpPr>
          <p:cNvPr id="1048808" name="备注占位符 2"/>
          <p:cNvSpPr>
            <a:spLocks noGrp="1"/>
          </p:cNvSpPr>
          <p:nvPr>
            <p:ph type="body" idx="1"/>
          </p:nvPr>
        </p:nvSpPr>
        <p:spPr/>
        <p:txBody>
          <a:bodyPr/>
          <a:p>
            <a:endParaRPr altLang="en-US" lang="zh-CN"/>
          </a:p>
        </p:txBody>
      </p:sp>
      <p:sp>
        <p:nvSpPr>
          <p:cNvPr id="1048809" name="灯片编号占位符 3"/>
          <p:cNvSpPr>
            <a:spLocks noGrp="1"/>
          </p:cNvSpPr>
          <p:nvPr>
            <p:ph type="sldNum" sz="quarter" idx="10"/>
          </p:nvPr>
        </p:nvSpPr>
        <p:spPr/>
        <p:txBody>
          <a:bodyPr/>
          <a:p>
            <a:fld id="{A11FC198-2D83-4DFC-8CDD-7D23AF44D411}" type="slidenum">
              <a:rPr altLang="en-US" lang="zh-CN" smtClean="0"/>
              <a:t>8</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820" name="幻灯片图像占位符 1"/>
          <p:cNvSpPr>
            <a:spLocks noChangeAspect="1" noRot="1" noGrp="1"/>
          </p:cNvSpPr>
          <p:nvPr>
            <p:ph type="sldImg"/>
          </p:nvPr>
        </p:nvSpPr>
        <p:spPr/>
      </p:sp>
      <p:sp>
        <p:nvSpPr>
          <p:cNvPr id="1048821" name="备注占位符 2"/>
          <p:cNvSpPr>
            <a:spLocks noGrp="1"/>
          </p:cNvSpPr>
          <p:nvPr>
            <p:ph type="body" idx="1"/>
          </p:nvPr>
        </p:nvSpPr>
        <p:spPr/>
        <p:txBody>
          <a:bodyPr/>
          <a:p>
            <a:endParaRPr altLang="en-US" lang="zh-CN"/>
          </a:p>
        </p:txBody>
      </p:sp>
      <p:sp>
        <p:nvSpPr>
          <p:cNvPr id="1048822" name="灯片编号占位符 3"/>
          <p:cNvSpPr>
            <a:spLocks noGrp="1"/>
          </p:cNvSpPr>
          <p:nvPr>
            <p:ph type="sldNum" sz="quarter" idx="10"/>
          </p:nvPr>
        </p:nvSpPr>
        <p:spPr/>
        <p:txBody>
          <a:bodyPr/>
          <a:p>
            <a:fld id="{A11FC198-2D83-4DFC-8CDD-7D23AF44D411}" type="slidenum">
              <a:rPr altLang="en-US" lang="zh-CN" smtClean="0"/>
              <a:t>9</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标题幻灯片">
    <p:spTree>
      <p:nvGrpSpPr>
        <p:cNvPr id="26" name=""/>
        <p:cNvGrpSpPr/>
        <p:nvPr/>
      </p:nvGrpSpPr>
      <p:grpSpPr>
        <a:xfrm>
          <a:off x="0" y="0"/>
          <a:ext cx="0" cy="0"/>
          <a:chOff x="0" y="0"/>
          <a:chExt cx="0" cy="0"/>
        </a:xfrm>
      </p:grpSpPr>
      <p:sp>
        <p:nvSpPr>
          <p:cNvPr id="1048581" name="标题 1"/>
          <p:cNvSpPr>
            <a:spLocks noGrp="1"/>
          </p:cNvSpPr>
          <p:nvPr>
            <p:ph type="ctrTitle"/>
          </p:nvPr>
        </p:nvSpPr>
        <p:spPr>
          <a:xfrm>
            <a:off x="685800" y="1597819"/>
            <a:ext cx="7772400" cy="1102519"/>
          </a:xfrm>
        </p:spPr>
        <p:txBody>
          <a:bodyPr/>
          <a:p>
            <a:r>
              <a:rPr altLang="en-US" lang="zh-CN"/>
              <a:t>单击此处编辑母版标题样式</a:t>
            </a:r>
          </a:p>
        </p:txBody>
      </p:sp>
      <p:sp>
        <p:nvSpPr>
          <p:cNvPr id="1048582" name="副标题 2"/>
          <p:cNvSpPr>
            <a:spLocks noGrp="1"/>
          </p:cNvSpPr>
          <p:nvPr>
            <p:ph type="subTitle" idx="1"/>
          </p:nvPr>
        </p:nvSpPr>
        <p:spPr>
          <a:xfrm>
            <a:off x="1371600" y="2914650"/>
            <a:ext cx="6400800" cy="131445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en-US" lang="zh-CN"/>
              <a:t>单击此处编辑母版副标题样式</a:t>
            </a:r>
          </a:p>
        </p:txBody>
      </p:sp>
      <p:sp>
        <p:nvSpPr>
          <p:cNvPr id="1048583" name="日期占位符 3"/>
          <p:cNvSpPr>
            <a:spLocks noGrp="1"/>
          </p:cNvSpPr>
          <p:nvPr>
            <p:ph type="dt" sz="half" idx="10"/>
          </p:nvPr>
        </p:nvSpPr>
        <p:spPr/>
        <p:txBody>
          <a:bodyPr/>
          <a:p>
            <a:fld id="{F1DF8838-2596-481A-81BD-BA549497E720}" type="datetimeFigureOut">
              <a:rPr altLang="en-US" lang="zh-CN"/>
              <a:t>2019/7/3</a:t>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7F7507C5-9851-4EF6-82C9-5647805156C3}" type="slidenum">
              <a:rPr altLang="en-US" lang="zh-CN"/>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type="vertTx">
  <p:cSld name="标题和竖排文字">
    <p:spTree>
      <p:nvGrpSpPr>
        <p:cNvPr id="444" name=""/>
        <p:cNvGrpSpPr/>
        <p:nvPr/>
      </p:nvGrpSpPr>
      <p:grpSpPr>
        <a:xfrm>
          <a:off x="0" y="0"/>
          <a:ext cx="0" cy="0"/>
          <a:chOff x="0" y="0"/>
          <a:chExt cx="0" cy="0"/>
        </a:xfrm>
      </p:grpSpPr>
      <p:sp>
        <p:nvSpPr>
          <p:cNvPr id="1050621" name="标题 1"/>
          <p:cNvSpPr>
            <a:spLocks noGrp="1"/>
          </p:cNvSpPr>
          <p:nvPr>
            <p:ph type="title"/>
          </p:nvPr>
        </p:nvSpPr>
        <p:spPr/>
        <p:txBody>
          <a:bodyPr/>
          <a:p>
            <a:r>
              <a:rPr altLang="en-US" lang="zh-CN"/>
              <a:t>单击此处编辑母版标题样式</a:t>
            </a:r>
          </a:p>
        </p:txBody>
      </p:sp>
      <p:sp>
        <p:nvSpPr>
          <p:cNvPr id="1050622"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23" name="日期占位符 3"/>
          <p:cNvSpPr>
            <a:spLocks noGrp="1"/>
          </p:cNvSpPr>
          <p:nvPr>
            <p:ph type="dt" sz="half" idx="10"/>
          </p:nvPr>
        </p:nvSpPr>
        <p:spPr/>
        <p:txBody>
          <a:bodyPr/>
          <a:p>
            <a:fld id="{FF3F2B87-989E-4F4D-A3D6-9B10DAD785BB}" type="datetimeFigureOut">
              <a:rPr altLang="en-US" lang="zh-CN"/>
              <a:t>2019/7/3</a:t>
            </a:fld>
            <a:endParaRPr altLang="en-US" lang="zh-CN"/>
          </a:p>
        </p:txBody>
      </p:sp>
      <p:sp>
        <p:nvSpPr>
          <p:cNvPr id="1050624" name="页脚占位符 4"/>
          <p:cNvSpPr>
            <a:spLocks noGrp="1"/>
          </p:cNvSpPr>
          <p:nvPr>
            <p:ph type="ftr" sz="quarter" idx="11"/>
          </p:nvPr>
        </p:nvSpPr>
        <p:spPr/>
        <p:txBody>
          <a:bodyPr/>
          <a:p>
            <a:endParaRPr altLang="en-US" lang="zh-CN"/>
          </a:p>
        </p:txBody>
      </p:sp>
      <p:sp>
        <p:nvSpPr>
          <p:cNvPr id="1050625" name="灯片编号占位符 5"/>
          <p:cNvSpPr>
            <a:spLocks noGrp="1"/>
          </p:cNvSpPr>
          <p:nvPr>
            <p:ph type="sldNum" sz="quarter" idx="12"/>
          </p:nvPr>
        </p:nvSpPr>
        <p:spPr/>
        <p:txBody>
          <a:bodyPr/>
          <a:p>
            <a:fld id="{98954EB6-7BED-43FD-8483-DCA0766CC830}" type="slidenum">
              <a:rPr altLang="en-US" lang="zh-CN"/>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type="vertTitleAndTx">
  <p:cSld name="垂直排列标题与文本">
    <p:spTree>
      <p:nvGrpSpPr>
        <p:cNvPr id="440" name=""/>
        <p:cNvGrpSpPr/>
        <p:nvPr/>
      </p:nvGrpSpPr>
      <p:grpSpPr>
        <a:xfrm>
          <a:off x="0" y="0"/>
          <a:ext cx="0" cy="0"/>
          <a:chOff x="0" y="0"/>
          <a:chExt cx="0" cy="0"/>
        </a:xfrm>
      </p:grpSpPr>
      <p:sp>
        <p:nvSpPr>
          <p:cNvPr id="1050597" name="竖排标题 1"/>
          <p:cNvSpPr>
            <a:spLocks noGrp="1"/>
          </p:cNvSpPr>
          <p:nvPr>
            <p:ph type="title" orient="vert"/>
          </p:nvPr>
        </p:nvSpPr>
        <p:spPr>
          <a:xfrm>
            <a:off x="6629400" y="154781"/>
            <a:ext cx="2057400" cy="3290888"/>
          </a:xfrm>
        </p:spPr>
        <p:txBody>
          <a:bodyPr vert="eaVert"/>
          <a:p>
            <a:r>
              <a:rPr altLang="en-US" lang="zh-CN"/>
              <a:t>单击此处编辑母版标题样式</a:t>
            </a:r>
          </a:p>
        </p:txBody>
      </p:sp>
      <p:sp>
        <p:nvSpPr>
          <p:cNvPr id="1050598" name="竖排文字占位符 2"/>
          <p:cNvSpPr>
            <a:spLocks noGrp="1"/>
          </p:cNvSpPr>
          <p:nvPr>
            <p:ph type="body" orient="vert" idx="1"/>
          </p:nvPr>
        </p:nvSpPr>
        <p:spPr>
          <a:xfrm>
            <a:off x="457200" y="154781"/>
            <a:ext cx="6019800" cy="3290888"/>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599" name="日期占位符 3"/>
          <p:cNvSpPr>
            <a:spLocks noGrp="1"/>
          </p:cNvSpPr>
          <p:nvPr>
            <p:ph type="dt" sz="half" idx="10"/>
          </p:nvPr>
        </p:nvSpPr>
        <p:spPr/>
        <p:txBody>
          <a:bodyPr/>
          <a:p>
            <a:fld id="{ADDB09A5-729D-4B62-9A05-E166FB412201}" type="datetimeFigureOut">
              <a:rPr altLang="en-US" lang="zh-CN"/>
              <a:t>2019/7/3</a:t>
            </a:fld>
            <a:endParaRPr altLang="en-US" lang="zh-CN"/>
          </a:p>
        </p:txBody>
      </p:sp>
      <p:sp>
        <p:nvSpPr>
          <p:cNvPr id="1050600" name="页脚占位符 4"/>
          <p:cNvSpPr>
            <a:spLocks noGrp="1"/>
          </p:cNvSpPr>
          <p:nvPr>
            <p:ph type="ftr" sz="quarter" idx="11"/>
          </p:nvPr>
        </p:nvSpPr>
        <p:spPr/>
        <p:txBody>
          <a:bodyPr/>
          <a:p>
            <a:endParaRPr altLang="en-US" lang="zh-CN"/>
          </a:p>
        </p:txBody>
      </p:sp>
      <p:sp>
        <p:nvSpPr>
          <p:cNvPr id="1050601" name="灯片编号占位符 5"/>
          <p:cNvSpPr>
            <a:spLocks noGrp="1"/>
          </p:cNvSpPr>
          <p:nvPr>
            <p:ph type="sldNum" sz="quarter" idx="12"/>
          </p:nvPr>
        </p:nvSpPr>
        <p:spPr/>
        <p:txBody>
          <a:bodyPr/>
          <a:p>
            <a:fld id="{B2A21541-2C8E-4FE7-AD01-6AECC40AD2EC}" type="slidenum">
              <a:rPr altLang="en-US" lang="zh-CN"/>
              <a:t>‹#›</a:t>
            </a:fld>
            <a:endParaRPr altLang="en-US"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248" name=""/>
        <p:cNvGrpSpPr/>
        <p:nvPr/>
      </p:nvGrpSpPr>
      <p:grpSpPr>
        <a:xfrm>
          <a:off x="0" y="0"/>
          <a:ext cx="0" cy="0"/>
          <a:chOff x="0" y="0"/>
          <a:chExt cx="0" cy="0"/>
        </a:xfrm>
      </p:grpSpPr>
      <p:sp>
        <p:nvSpPr>
          <p:cNvPr id="1049182" name="Title 1"/>
          <p:cNvSpPr>
            <a:spLocks noGrp="1"/>
          </p:cNvSpPr>
          <p:nvPr>
            <p:ph type="title"/>
          </p:nvPr>
        </p:nvSpPr>
        <p:spPr/>
        <p:txBody>
          <a:bodyPr/>
          <a:p>
            <a:r>
              <a:rPr lang="en-US"/>
              <a:t>Click to edit Master title style</a:t>
            </a:r>
          </a:p>
        </p:txBody>
      </p:sp>
      <p:sp>
        <p:nvSpPr>
          <p:cNvPr id="1049183"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84" name="Date Placeholder 3"/>
          <p:cNvSpPr>
            <a:spLocks noGrp="1"/>
          </p:cNvSpPr>
          <p:nvPr>
            <p:ph type="dt" sz="half" idx="10"/>
          </p:nvPr>
        </p:nvSpPr>
        <p:spPr/>
        <p:txBody>
          <a:bodyPr/>
          <a:p>
            <a:fld id="{B6637BEE-BA73-794C-B947-62EB913A8161}" type="datetimeFigureOut">
              <a:rPr lang="en-US" smtClean="0"/>
              <a:t>7/3/19</a:t>
            </a:fld>
            <a:endParaRPr lang="en-US"/>
          </a:p>
        </p:txBody>
      </p:sp>
      <p:sp>
        <p:nvSpPr>
          <p:cNvPr id="1049185" name="Footer Placeholder 4"/>
          <p:cNvSpPr>
            <a:spLocks noGrp="1"/>
          </p:cNvSpPr>
          <p:nvPr>
            <p:ph type="ftr" sz="quarter" idx="11"/>
          </p:nvPr>
        </p:nvSpPr>
        <p:spPr/>
        <p:txBody>
          <a:bodyPr/>
          <a:p>
            <a:endParaRPr lang="en-US"/>
          </a:p>
        </p:txBody>
      </p:sp>
      <p:sp>
        <p:nvSpPr>
          <p:cNvPr id="1049186" name="Slide Number Placeholder 5"/>
          <p:cNvSpPr>
            <a:spLocks noGrp="1"/>
          </p:cNvSpPr>
          <p:nvPr>
            <p:ph type="sldNum" sz="quarter" idx="12"/>
          </p:nvPr>
        </p:nvSpPr>
        <p:spPr/>
        <p:txBody>
          <a:bodyPr/>
          <a:p>
            <a:fld id="{FEFB5D38-DD59-5F48-8983-C7400DFA878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283" name=""/>
        <p:cNvGrpSpPr/>
        <p:nvPr/>
      </p:nvGrpSpPr>
      <p:grpSpPr>
        <a:xfrm>
          <a:off x="0" y="0"/>
          <a:ext cx="0" cy="0"/>
          <a:chOff x="0" y="0"/>
          <a:chExt cx="0" cy="0"/>
        </a:xfrm>
      </p:grpSpPr>
      <p:sp>
        <p:nvSpPr>
          <p:cNvPr id="1049586" name="Oval 7"/>
          <p:cNvSpPr/>
          <p:nvPr userDrawn="1"/>
        </p:nvSpPr>
        <p:spPr>
          <a:xfrm>
            <a:off x="8634658" y="177515"/>
            <a:ext cx="359723" cy="359629"/>
          </a:xfrm>
          <a:prstGeom prst="ellipse"/>
          <a:solidFill>
            <a:schemeClr val="accent1"/>
          </a:solidFill>
        </p:spPr>
        <p:style>
          <a:lnRef idx="1">
            <a:schemeClr val="accent1"/>
          </a:lnRef>
          <a:fillRef idx="3">
            <a:schemeClr val="accent1"/>
          </a:fillRef>
          <a:effectRef idx="2">
            <a:schemeClr val="accent1"/>
          </a:effectRef>
          <a:fontRef idx="minor">
            <a:schemeClr val="lt1"/>
          </a:fontRef>
        </p:style>
        <p:txBody>
          <a:bodyPr anchor="ctr" bIns="17142" lIns="34283" rIns="34283" rtlCol="0" tIns="17142"/>
          <a:p>
            <a:pPr algn="ctr" defTabSz="685663" eaLnBrk="1" fontAlgn="auto" hangingPunct="1" indent="0" latinLnBrk="0" lvl="0" marL="0" marR="0" rtl="0">
              <a:lnSpc>
                <a:spcPct val="100000"/>
              </a:lnSpc>
              <a:spcBef>
                <a:spcPts val="0"/>
              </a:spcBef>
              <a:spcAft>
                <a:spcPts val="0"/>
              </a:spcAft>
              <a:buClrTx/>
              <a:buSzTx/>
              <a:buFontTx/>
              <a:buNone/>
            </a:pPr>
            <a:endParaRPr baseline="0" b="0" cap="none" dirty="0" sz="1350" i="0" kern="1200" kumimoji="0" lang="en-US" noProof="0" normalizeH="0" spc="0" strike="noStrike" u="none">
              <a:ln>
                <a:noFill/>
              </a:ln>
              <a:solidFill>
                <a:prstClr val="white"/>
              </a:solidFill>
              <a:effectLst/>
              <a:uLnTx/>
              <a:uFillTx/>
              <a:latin typeface="微软雅黑" panose="020B0503020204020204" pitchFamily="34" charset="-122"/>
              <a:ea typeface="微软雅黑"/>
              <a:cs typeface="+mn-cs"/>
            </a:endParaRPr>
          </a:p>
        </p:txBody>
      </p:sp>
      <p:sp>
        <p:nvSpPr>
          <p:cNvPr id="1049587" name="TextBox 8"/>
          <p:cNvSpPr txBox="1"/>
          <p:nvPr userDrawn="1"/>
        </p:nvSpPr>
        <p:spPr>
          <a:xfrm>
            <a:off x="8657763" y="227652"/>
            <a:ext cx="289507" cy="233653"/>
          </a:xfrm>
          <a:prstGeom prst="rect"/>
          <a:noFill/>
        </p:spPr>
        <p:txBody>
          <a:bodyPr bIns="34277" lIns="68553" rIns="68553" rtlCol="0" tIns="34277" wrap="none">
            <a:spAutoFit/>
          </a:bodyPr>
          <a:p>
            <a:pPr algn="ctr" defTabSz="685663" eaLnBrk="1" fontAlgn="auto" hangingPunct="1" indent="0" latinLnBrk="0" lvl="0" marL="0" marR="0" rtl="0">
              <a:lnSpc>
                <a:spcPct val="100000"/>
              </a:lnSpc>
              <a:spcBef>
                <a:spcPts val="0"/>
              </a:spcBef>
              <a:spcAft>
                <a:spcPts val="0"/>
              </a:spcAft>
              <a:buClrTx/>
              <a:buSzTx/>
              <a:buFontTx/>
              <a:buNone/>
            </a:pPr>
            <a:fld id="{260E2A6B-A809-4840-BF14-8648BC0BDF87}" type="slidenum">
              <a:rPr baseline="0" b="1" cap="none" sz="1050" i="0" kern="1200" kumimoji="0" lang="id-ID" noProof="0" normalizeH="0" spc="0" strike="noStrike" u="none" smtClean="0">
                <a:ln>
                  <a:noFill/>
                </a:ln>
                <a:solidFill>
                  <a:prstClr val="white"/>
                </a:solidFill>
                <a:effectLst/>
                <a:uLnTx/>
                <a:uFillTx/>
                <a:latin typeface="微软雅黑" panose="020B0503020204020204" pitchFamily="34" charset="-122"/>
                <a:ea typeface="微软雅黑"/>
                <a:cs typeface="Aparajita" panose="020B0604020202020204" pitchFamily="34" charset="0"/>
              </a:rPr>
              <a:pPr algn="ctr" defTabSz="685663" eaLnBrk="1" fontAlgn="auto" hangingPunct="1" indent="0" latinLnBrk="0" lvl="0" marL="0" marR="0" rtl="0">
                <a:lnSpc>
                  <a:spcPct val="100000"/>
                </a:lnSpc>
                <a:spcBef>
                  <a:spcPts val="0"/>
                </a:spcBef>
                <a:spcAft>
                  <a:spcPts val="0"/>
                </a:spcAft>
                <a:buClrTx/>
                <a:buSzTx/>
                <a:buFontTx/>
                <a:buNone/>
              </a:pPr>
              <a:t>‹#›</a:t>
            </a:fld>
            <a:endParaRPr baseline="0" b="0" cap="none" dirty="0" sz="1050" i="0" kern="1200" kumimoji="0" lang="id-ID" noProof="0" normalizeH="0" spc="0" strike="noStrike" u="none">
              <a:ln>
                <a:noFill/>
              </a:ln>
              <a:solidFill>
                <a:prstClr val="white"/>
              </a:solidFill>
              <a:effectLst/>
              <a:uLnTx/>
              <a:uFillTx/>
              <a:latin typeface="微软雅黑" panose="020B0503020204020204" pitchFamily="34" charset="-122"/>
              <a:ea typeface="微软雅黑"/>
              <a:cs typeface="Aparajita" panose="020B0604020202020204" pitchFamily="34" charset="0"/>
            </a:endParaRPr>
          </a:p>
        </p:txBody>
      </p:sp>
    </p:spTree>
  </p:cSld>
  <p:clrMapOvr>
    <a:masterClrMapping/>
  </p:clrMapOvr>
  <p:transition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05" name=""/>
        <p:cNvGrpSpPr/>
        <p:nvPr/>
      </p:nvGrpSpPr>
      <p:grpSpPr>
        <a:xfrm>
          <a:off x="0" y="0"/>
          <a:ext cx="0" cy="0"/>
          <a:chOff x="0" y="0"/>
          <a:chExt cx="0" cy="0"/>
        </a:xfrm>
      </p:grpSpPr>
      <p:pic>
        <p:nvPicPr>
          <p:cNvPr id="2097161" name="图片 10"/>
          <p:cNvPicPr>
            <a:picLocks noChangeAspect="1"/>
          </p:cNvPicPr>
          <p:nvPr userDrawn="1"/>
        </p:nvPicPr>
        <p:blipFill>
          <a:blip xmlns:r="http://schemas.openxmlformats.org/officeDocument/2006/relationships" r:embed="rId1" cstate="print"/>
          <a:stretch>
            <a:fillRect/>
          </a:stretch>
        </p:blipFill>
        <p:spPr>
          <a:xfrm>
            <a:off x="1116" y="0"/>
            <a:ext cx="9144000" cy="5143500"/>
          </a:xfrm>
          <a:prstGeom prst="rect"/>
        </p:spPr>
      </p:pic>
      <p:sp>
        <p:nvSpPr>
          <p:cNvPr id="1048704" name="标题 1"/>
          <p:cNvSpPr>
            <a:spLocks noGrp="1"/>
          </p:cNvSpPr>
          <p:nvPr>
            <p:ph type="title"/>
          </p:nvPr>
        </p:nvSpPr>
        <p:spPr>
          <a:xfrm>
            <a:off x="606008" y="123478"/>
            <a:ext cx="2741856" cy="277143"/>
          </a:xfrm>
        </p:spPr>
        <p:txBody>
          <a:bodyPr/>
          <a:lstStyle>
            <a:lvl1pPr algn="l">
              <a:defRPr b="0" sz="1600">
                <a:solidFill>
                  <a:schemeClr val="bg1"/>
                </a:solidFill>
                <a:latin typeface="微软雅黑" pitchFamily="34" charset="-122"/>
                <a:ea typeface="微软雅黑" pitchFamily="34" charset="-122"/>
              </a:defRPr>
            </a:lvl1pPr>
          </a:lstStyle>
          <a:p>
            <a:r>
              <a:rPr altLang="en-US" dirty="0" lang="zh-CN"/>
              <a:t>单击此处编辑母版标题样式</a:t>
            </a:r>
          </a:p>
        </p:txBody>
      </p:sp>
      <p:sp>
        <p:nvSpPr>
          <p:cNvPr id="1048705" name="矩形 3"/>
          <p:cNvSpPr/>
          <p:nvPr userDrawn="1"/>
        </p:nvSpPr>
        <p:spPr>
          <a:xfrm>
            <a:off x="0" y="449610"/>
            <a:ext cx="9144000" cy="4693890"/>
          </a:xfrm>
          <a:prstGeom prst="rect"/>
          <a:gradFill flip="none" rotWithShape="1">
            <a:gsLst>
              <a:gs pos="0">
                <a:srgbClr val="CCD0D1"/>
              </a:gs>
              <a:gs pos="49200">
                <a:srgbClr val="E8EAE9"/>
              </a:gs>
              <a:gs pos="100000">
                <a:srgbClr val="FCFCFC"/>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6" name="流程图: 离页连接符 20"/>
          <p:cNvSpPr/>
          <p:nvPr userDrawn="1"/>
        </p:nvSpPr>
        <p:spPr>
          <a:xfrm>
            <a:off x="213424" y="-1"/>
            <a:ext cx="381569" cy="561975"/>
          </a:xfrm>
          <a:prstGeom prst="flowChartOffpageConnector"/>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节标题">
    <p:spTree>
      <p:nvGrpSpPr>
        <p:cNvPr id="442" name=""/>
        <p:cNvGrpSpPr/>
        <p:nvPr/>
      </p:nvGrpSpPr>
      <p:grpSpPr>
        <a:xfrm>
          <a:off x="0" y="0"/>
          <a:ext cx="0" cy="0"/>
          <a:chOff x="0" y="0"/>
          <a:chExt cx="0" cy="0"/>
        </a:xfrm>
      </p:grpSpPr>
      <p:sp>
        <p:nvSpPr>
          <p:cNvPr id="1050608" name="标题 1"/>
          <p:cNvSpPr>
            <a:spLocks noGrp="1"/>
          </p:cNvSpPr>
          <p:nvPr>
            <p:ph type="title"/>
          </p:nvPr>
        </p:nvSpPr>
        <p:spPr>
          <a:xfrm>
            <a:off x="722313" y="3305176"/>
            <a:ext cx="7772400" cy="1021556"/>
          </a:xfrm>
        </p:spPr>
        <p:txBody>
          <a:bodyPr anchor="t"/>
          <a:lstStyle>
            <a:lvl1pPr algn="l">
              <a:defRPr b="1" cap="all" sz="4000"/>
            </a:lvl1pPr>
          </a:lstStyle>
          <a:p>
            <a:r>
              <a:rPr altLang="en-US" lang="zh-CN"/>
              <a:t>单击此处编辑母版标题样式</a:t>
            </a:r>
          </a:p>
        </p:txBody>
      </p:sp>
      <p:sp>
        <p:nvSpPr>
          <p:cNvPr id="1050609" name="文本占位符 2"/>
          <p:cNvSpPr>
            <a:spLocks noGrp="1"/>
          </p:cNvSpPr>
          <p:nvPr>
            <p:ph type="body" idx="1"/>
          </p:nvPr>
        </p:nvSpPr>
        <p:spPr>
          <a:xfrm>
            <a:off x="722313" y="2180035"/>
            <a:ext cx="7772400" cy="1125140"/>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altLang="en-US" lang="zh-CN"/>
              <a:t>单击此处编辑母版文本样式</a:t>
            </a:r>
          </a:p>
        </p:txBody>
      </p:sp>
      <p:sp>
        <p:nvSpPr>
          <p:cNvPr id="1050610" name="日期占位符 3"/>
          <p:cNvSpPr>
            <a:spLocks noGrp="1"/>
          </p:cNvSpPr>
          <p:nvPr>
            <p:ph type="dt" sz="half" idx="10"/>
          </p:nvPr>
        </p:nvSpPr>
        <p:spPr/>
        <p:txBody>
          <a:bodyPr/>
          <a:p>
            <a:fld id="{AF102D13-023C-493B-946F-6334B1550202}" type="datetimeFigureOut">
              <a:rPr altLang="en-US" lang="zh-CN"/>
              <a:t>2019/7/3</a:t>
            </a:fld>
            <a:endParaRPr altLang="en-US" lang="zh-CN"/>
          </a:p>
        </p:txBody>
      </p:sp>
      <p:sp>
        <p:nvSpPr>
          <p:cNvPr id="1050611" name="页脚占位符 4"/>
          <p:cNvSpPr>
            <a:spLocks noGrp="1"/>
          </p:cNvSpPr>
          <p:nvPr>
            <p:ph type="ftr" sz="quarter" idx="11"/>
          </p:nvPr>
        </p:nvSpPr>
        <p:spPr/>
        <p:txBody>
          <a:bodyPr/>
          <a:p>
            <a:endParaRPr altLang="en-US" lang="zh-CN"/>
          </a:p>
        </p:txBody>
      </p:sp>
      <p:sp>
        <p:nvSpPr>
          <p:cNvPr id="1050612" name="灯片编号占位符 5"/>
          <p:cNvSpPr>
            <a:spLocks noGrp="1"/>
          </p:cNvSpPr>
          <p:nvPr>
            <p:ph type="sldNum" sz="quarter" idx="12"/>
          </p:nvPr>
        </p:nvSpPr>
        <p:spPr/>
        <p:txBody>
          <a:bodyPr/>
          <a:p>
            <a:fld id="{FB027665-4685-4CFB-A4DF-574C5BBB6387}" type="slidenum">
              <a:rPr altLang="en-US" lang="zh-CN"/>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type="twoObj">
  <p:cSld name="两栏内容">
    <p:spTree>
      <p:nvGrpSpPr>
        <p:cNvPr id="445" name=""/>
        <p:cNvGrpSpPr/>
        <p:nvPr/>
      </p:nvGrpSpPr>
      <p:grpSpPr>
        <a:xfrm>
          <a:off x="0" y="0"/>
          <a:ext cx="0" cy="0"/>
          <a:chOff x="0" y="0"/>
          <a:chExt cx="0" cy="0"/>
        </a:xfrm>
      </p:grpSpPr>
      <p:sp>
        <p:nvSpPr>
          <p:cNvPr id="1050626" name="标题 1"/>
          <p:cNvSpPr>
            <a:spLocks noGrp="1"/>
          </p:cNvSpPr>
          <p:nvPr>
            <p:ph type="title"/>
          </p:nvPr>
        </p:nvSpPr>
        <p:spPr/>
        <p:txBody>
          <a:bodyPr/>
          <a:p>
            <a:r>
              <a:rPr altLang="en-US" lang="zh-CN"/>
              <a:t>单击此处编辑母版标题样式</a:t>
            </a:r>
          </a:p>
        </p:txBody>
      </p:sp>
      <p:sp>
        <p:nvSpPr>
          <p:cNvPr id="1050627"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28"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29" name="日期占位符 3"/>
          <p:cNvSpPr>
            <a:spLocks noGrp="1"/>
          </p:cNvSpPr>
          <p:nvPr>
            <p:ph type="dt" sz="half" idx="10"/>
          </p:nvPr>
        </p:nvSpPr>
        <p:spPr/>
        <p:txBody>
          <a:bodyPr/>
          <a:p>
            <a:fld id="{D170EC45-3C31-4C3D-8B77-22FF0C9AAD4A}" type="datetimeFigureOut">
              <a:rPr altLang="en-US" lang="zh-CN"/>
              <a:t>2019/7/3</a:t>
            </a:fld>
            <a:endParaRPr altLang="en-US" lang="zh-CN"/>
          </a:p>
        </p:txBody>
      </p:sp>
      <p:sp>
        <p:nvSpPr>
          <p:cNvPr id="1050630" name="页脚占位符 4"/>
          <p:cNvSpPr>
            <a:spLocks noGrp="1"/>
          </p:cNvSpPr>
          <p:nvPr>
            <p:ph type="ftr" sz="quarter" idx="11"/>
          </p:nvPr>
        </p:nvSpPr>
        <p:spPr/>
        <p:txBody>
          <a:bodyPr/>
          <a:p>
            <a:endParaRPr altLang="en-US" lang="zh-CN"/>
          </a:p>
        </p:txBody>
      </p:sp>
      <p:sp>
        <p:nvSpPr>
          <p:cNvPr id="1050631" name="灯片编号占位符 5"/>
          <p:cNvSpPr>
            <a:spLocks noGrp="1"/>
          </p:cNvSpPr>
          <p:nvPr>
            <p:ph type="sldNum" sz="quarter" idx="12"/>
          </p:nvPr>
        </p:nvSpPr>
        <p:spPr/>
        <p:txBody>
          <a:bodyPr/>
          <a:p>
            <a:fld id="{0D4074A8-D729-49BB-A7BC-DB2359C77DB8}" type="slidenum">
              <a:rPr altLang="en-US" lang="zh-CN"/>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type="twoTxTwoObj">
  <p:cSld name="比较">
    <p:spTree>
      <p:nvGrpSpPr>
        <p:cNvPr id="443" name=""/>
        <p:cNvGrpSpPr/>
        <p:nvPr/>
      </p:nvGrpSpPr>
      <p:grpSpPr>
        <a:xfrm>
          <a:off x="0" y="0"/>
          <a:ext cx="0" cy="0"/>
          <a:chOff x="0" y="0"/>
          <a:chExt cx="0" cy="0"/>
        </a:xfrm>
      </p:grpSpPr>
      <p:sp>
        <p:nvSpPr>
          <p:cNvPr id="1050613" name="标题 1"/>
          <p:cNvSpPr>
            <a:spLocks noGrp="1"/>
          </p:cNvSpPr>
          <p:nvPr>
            <p:ph type="title"/>
          </p:nvPr>
        </p:nvSpPr>
        <p:spPr>
          <a:xfrm>
            <a:off x="457200" y="205979"/>
            <a:ext cx="8229600" cy="857250"/>
          </a:xfrm>
        </p:spPr>
        <p:txBody>
          <a:bodyPr/>
          <a:p>
            <a:r>
              <a:rPr altLang="en-US" lang="zh-CN"/>
              <a:t>单击此处编辑母版标题样式</a:t>
            </a:r>
          </a:p>
        </p:txBody>
      </p:sp>
      <p:sp>
        <p:nvSpPr>
          <p:cNvPr id="1050614" name="文本占位符 2"/>
          <p:cNvSpPr>
            <a:spLocks noGrp="1"/>
          </p:cNvSpPr>
          <p:nvPr>
            <p:ph type="body" idx="1"/>
          </p:nvPr>
        </p:nvSpPr>
        <p:spPr>
          <a:xfrm>
            <a:off x="457200" y="1151335"/>
            <a:ext cx="4040188" cy="47982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50615"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16" name="文本占位符 4"/>
          <p:cNvSpPr>
            <a:spLocks noGrp="1"/>
          </p:cNvSpPr>
          <p:nvPr>
            <p:ph type="body" sz="quarter" idx="3"/>
          </p:nvPr>
        </p:nvSpPr>
        <p:spPr>
          <a:xfrm>
            <a:off x="4645026" y="1151335"/>
            <a:ext cx="4041775" cy="47982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50617"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18" name="日期占位符 3"/>
          <p:cNvSpPr>
            <a:spLocks noGrp="1"/>
          </p:cNvSpPr>
          <p:nvPr>
            <p:ph type="dt" sz="half" idx="10"/>
          </p:nvPr>
        </p:nvSpPr>
        <p:spPr/>
        <p:txBody>
          <a:bodyPr/>
          <a:p>
            <a:fld id="{36DE339D-55A7-444C-B9D1-1957295915E5}" type="datetimeFigureOut">
              <a:rPr altLang="en-US" lang="zh-CN"/>
              <a:t>2019/7/3</a:t>
            </a:fld>
            <a:endParaRPr altLang="en-US" lang="zh-CN"/>
          </a:p>
        </p:txBody>
      </p:sp>
      <p:sp>
        <p:nvSpPr>
          <p:cNvPr id="1050619" name="页脚占位符 4"/>
          <p:cNvSpPr>
            <a:spLocks noGrp="1"/>
          </p:cNvSpPr>
          <p:nvPr>
            <p:ph type="ftr" sz="quarter" idx="11"/>
          </p:nvPr>
        </p:nvSpPr>
        <p:spPr/>
        <p:txBody>
          <a:bodyPr/>
          <a:p>
            <a:endParaRPr altLang="en-US" lang="zh-CN"/>
          </a:p>
        </p:txBody>
      </p:sp>
      <p:sp>
        <p:nvSpPr>
          <p:cNvPr id="1050620" name="灯片编号占位符 5"/>
          <p:cNvSpPr>
            <a:spLocks noGrp="1"/>
          </p:cNvSpPr>
          <p:nvPr>
            <p:ph type="sldNum" sz="quarter" idx="12"/>
          </p:nvPr>
        </p:nvSpPr>
        <p:spPr/>
        <p:txBody>
          <a:bodyPr/>
          <a:p>
            <a:fld id="{FCB3A32D-1FCD-4730-805F-780D3DD87911}" type="slidenum">
              <a:rPr altLang="en-US" lang="zh-CN"/>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type="titleOnly">
  <p:cSld name="仅标题">
    <p:spTree>
      <p:nvGrpSpPr>
        <p:cNvPr id="336" name=""/>
        <p:cNvGrpSpPr/>
        <p:nvPr/>
      </p:nvGrpSpPr>
      <p:grpSpPr>
        <a:xfrm>
          <a:off x="0" y="0"/>
          <a:ext cx="0" cy="0"/>
          <a:chOff x="0" y="0"/>
          <a:chExt cx="0" cy="0"/>
        </a:xfrm>
      </p:grpSpPr>
      <p:sp>
        <p:nvSpPr>
          <p:cNvPr id="1049877" name="标题 1"/>
          <p:cNvSpPr>
            <a:spLocks noGrp="1"/>
          </p:cNvSpPr>
          <p:nvPr>
            <p:ph type="title"/>
          </p:nvPr>
        </p:nvSpPr>
        <p:spPr/>
        <p:txBody>
          <a:bodyPr/>
          <a:p>
            <a:r>
              <a:rPr altLang="en-US" lang="zh-CN"/>
              <a:t>单击此处编辑母版标题样式</a:t>
            </a:r>
          </a:p>
        </p:txBody>
      </p:sp>
      <p:sp>
        <p:nvSpPr>
          <p:cNvPr id="1049878" name="日期占位符 3"/>
          <p:cNvSpPr>
            <a:spLocks noGrp="1"/>
          </p:cNvSpPr>
          <p:nvPr>
            <p:ph type="dt" sz="half" idx="10"/>
          </p:nvPr>
        </p:nvSpPr>
        <p:spPr/>
        <p:txBody>
          <a:bodyPr/>
          <a:p>
            <a:fld id="{1942A674-53CD-422B-9892-C4EF0827967E}" type="datetimeFigureOut">
              <a:rPr altLang="en-US" lang="zh-CN"/>
              <a:t>2019/7/3</a:t>
            </a:fld>
            <a:endParaRPr altLang="en-US" lang="zh-CN"/>
          </a:p>
        </p:txBody>
      </p:sp>
      <p:sp>
        <p:nvSpPr>
          <p:cNvPr id="1049879" name="页脚占位符 4"/>
          <p:cNvSpPr>
            <a:spLocks noGrp="1"/>
          </p:cNvSpPr>
          <p:nvPr>
            <p:ph type="ftr" sz="quarter" idx="11"/>
          </p:nvPr>
        </p:nvSpPr>
        <p:spPr/>
        <p:txBody>
          <a:bodyPr/>
          <a:p>
            <a:endParaRPr altLang="en-US" lang="zh-CN"/>
          </a:p>
        </p:txBody>
      </p:sp>
      <p:sp>
        <p:nvSpPr>
          <p:cNvPr id="1049880" name="灯片编号占位符 5"/>
          <p:cNvSpPr>
            <a:spLocks noGrp="1"/>
          </p:cNvSpPr>
          <p:nvPr>
            <p:ph type="sldNum" sz="quarter" idx="12"/>
          </p:nvPr>
        </p:nvSpPr>
        <p:spPr/>
        <p:txBody>
          <a:bodyPr/>
          <a:p>
            <a:fld id="{9AB350D4-CBC2-4A07-BB4A-B4CC231CE9C3}" type="slidenum">
              <a:rPr altLang="en-US" lang="zh-CN"/>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type="blank">
  <p:cSld name="空白">
    <p:spTree>
      <p:nvGrpSpPr>
        <p:cNvPr id="101" name=""/>
        <p:cNvGrpSpPr/>
        <p:nvPr/>
      </p:nvGrpSpPr>
      <p:grpSpPr>
        <a:xfrm>
          <a:off x="0" y="0"/>
          <a:ext cx="0" cy="0"/>
          <a:chOff x="0" y="0"/>
          <a:chExt cx="0" cy="0"/>
        </a:xfrm>
      </p:grpSpPr>
      <p:sp>
        <p:nvSpPr>
          <p:cNvPr id="1048674" name="日期占位符 3"/>
          <p:cNvSpPr>
            <a:spLocks noGrp="1"/>
          </p:cNvSpPr>
          <p:nvPr>
            <p:ph type="dt" sz="half" idx="10"/>
          </p:nvPr>
        </p:nvSpPr>
        <p:spPr/>
        <p:txBody>
          <a:bodyPr/>
          <a:p>
            <a:fld id="{E95118EC-EDEF-4F9C-852D-0A464BD53A70}" type="datetimeFigureOut">
              <a:rPr altLang="en-US" lang="zh-CN"/>
              <a:t>2019/7/3</a:t>
            </a:fld>
            <a:endParaRPr altLang="en-US" lang="zh-CN"/>
          </a:p>
        </p:txBody>
      </p:sp>
      <p:sp>
        <p:nvSpPr>
          <p:cNvPr id="1048675" name="灯片编号占位符 5"/>
          <p:cNvSpPr>
            <a:spLocks noGrp="1"/>
          </p:cNvSpPr>
          <p:nvPr>
            <p:ph type="sldNum" sz="quarter" idx="12"/>
          </p:nvPr>
        </p:nvSpPr>
        <p:spPr/>
        <p:txBody>
          <a:bodyPr/>
          <a:p>
            <a:fld id="{D2CC5073-A55C-4F3C-8D7B-130473455D17}" type="slidenum">
              <a:rPr altLang="en-US" lang="zh-CN"/>
              <a:t>‹#›</a:t>
            </a:fld>
            <a:endParaRPr altLang="en-US" lang="zh-CN"/>
          </a:p>
        </p:txBody>
      </p:sp>
      <p:pic>
        <p:nvPicPr>
          <p:cNvPr id="2097158" name="图片 4"/>
          <p:cNvPicPr>
            <a:picLocks noChangeAspect="1"/>
          </p:cNvPicPr>
          <p:nvPr userDrawn="1"/>
        </p:nvPicPr>
        <p:blipFill>
          <a:blip xmlns:r="http://schemas.openxmlformats.org/officeDocument/2006/relationships" r:embed="rId1" cstate="print"/>
          <a:stretch>
            <a:fillRect/>
          </a:stretch>
        </p:blipFill>
        <p:spPr>
          <a:xfrm>
            <a:off x="1116" y="0"/>
            <a:ext cx="9144000" cy="5143500"/>
          </a:xfrm>
          <a:prstGeom prst="rect"/>
        </p:spPr>
      </p:pic>
      <p:sp>
        <p:nvSpPr>
          <p:cNvPr id="1048676" name="矩形 5"/>
          <p:cNvSpPr/>
          <p:nvPr userDrawn="1"/>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7" name="TextBox 7"/>
          <p:cNvSpPr>
            <a:spLocks noChangeArrowheads="1"/>
          </p:cNvSpPr>
          <p:nvPr userDrawn="1"/>
        </p:nvSpPr>
        <p:spPr bwMode="auto">
          <a:xfrm>
            <a:off x="2491740" y="607789"/>
            <a:ext cx="4160520" cy="307777"/>
          </a:xfrm>
          <a:prstGeom prst="rect"/>
          <a:noFill/>
          <a:ln>
            <a:noFill/>
          </a:ln>
        </p:spPr>
        <p:txBody>
          <a:bodyPr bIns="0" lIns="0" rIns="0" tIns="0" wrap="square">
            <a:spAutoFit/>
          </a:bodyPr>
          <a:p>
            <a:pPr algn="ctr" fontAlgn="auto">
              <a:spcBef>
                <a:spcPts val="0"/>
              </a:spcBef>
              <a:spcAft>
                <a:spcPts val="0"/>
              </a:spcAft>
            </a:pPr>
            <a:r>
              <a:rPr altLang="zh-CN" dirty="0" sz="2000" lang="en-US">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altLang="en-US" dirty="0" sz="2000" lang="zh-CN">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2097159" name="图片 11"/>
          <p:cNvPicPr>
            <a:picLocks noChangeAspect="1"/>
          </p:cNvPicPr>
          <p:nvPr userDrawn="1"/>
        </p:nvPicPr>
        <p:blipFill>
          <a:blip xmlns:r="http://schemas.openxmlformats.org/officeDocument/2006/relationships" r:embed="rId2" cstate="print"/>
          <a:stretch>
            <a:fillRect/>
          </a:stretch>
        </p:blipFill>
        <p:spPr>
          <a:xfrm>
            <a:off x="4115271" y="197982"/>
            <a:ext cx="913458" cy="280266"/>
          </a:xfrm>
          <a:prstGeom prst="rec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type="objTx">
  <p:cSld name="内容与标题">
    <p:spTree>
      <p:nvGrpSpPr>
        <p:cNvPr id="446" name=""/>
        <p:cNvGrpSpPr/>
        <p:nvPr/>
      </p:nvGrpSpPr>
      <p:grpSpPr>
        <a:xfrm>
          <a:off x="0" y="0"/>
          <a:ext cx="0" cy="0"/>
          <a:chOff x="0" y="0"/>
          <a:chExt cx="0" cy="0"/>
        </a:xfrm>
      </p:grpSpPr>
      <p:sp>
        <p:nvSpPr>
          <p:cNvPr id="1050632" name="标题 1"/>
          <p:cNvSpPr>
            <a:spLocks noGrp="1"/>
          </p:cNvSpPr>
          <p:nvPr>
            <p:ph type="title"/>
          </p:nvPr>
        </p:nvSpPr>
        <p:spPr>
          <a:xfrm>
            <a:off x="457201" y="204787"/>
            <a:ext cx="3008313" cy="871538"/>
          </a:xfrm>
        </p:spPr>
        <p:txBody>
          <a:bodyPr anchor="b"/>
          <a:lstStyle>
            <a:lvl1pPr algn="l">
              <a:defRPr b="1" sz="2000"/>
            </a:lvl1pPr>
          </a:lstStyle>
          <a:p>
            <a:r>
              <a:rPr altLang="en-US" lang="zh-CN"/>
              <a:t>单击此处编辑母版标题样式</a:t>
            </a:r>
          </a:p>
        </p:txBody>
      </p:sp>
      <p:sp>
        <p:nvSpPr>
          <p:cNvPr id="105063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634" name="文本占位符 3"/>
          <p:cNvSpPr>
            <a:spLocks noGrp="1"/>
          </p:cNvSpPr>
          <p:nvPr>
            <p:ph type="body" sz="half" idx="2"/>
          </p:nvPr>
        </p:nvSpPr>
        <p:spPr>
          <a:xfrm>
            <a:off x="457201" y="1076326"/>
            <a:ext cx="3008313" cy="3518297"/>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50635" name="日期占位符 3"/>
          <p:cNvSpPr>
            <a:spLocks noGrp="1"/>
          </p:cNvSpPr>
          <p:nvPr>
            <p:ph type="dt" sz="half" idx="10"/>
          </p:nvPr>
        </p:nvSpPr>
        <p:spPr/>
        <p:txBody>
          <a:bodyPr/>
          <a:p>
            <a:fld id="{173165C5-19AB-4D7E-BF4E-8030D4BC8E07}" type="datetimeFigureOut">
              <a:rPr altLang="en-US" lang="zh-CN"/>
              <a:t>2019/7/3</a:t>
            </a:fld>
            <a:endParaRPr altLang="en-US" lang="zh-CN"/>
          </a:p>
        </p:txBody>
      </p:sp>
      <p:sp>
        <p:nvSpPr>
          <p:cNvPr id="1050636" name="页脚占位符 4"/>
          <p:cNvSpPr>
            <a:spLocks noGrp="1"/>
          </p:cNvSpPr>
          <p:nvPr>
            <p:ph type="ftr" sz="quarter" idx="11"/>
          </p:nvPr>
        </p:nvSpPr>
        <p:spPr/>
        <p:txBody>
          <a:bodyPr/>
          <a:p>
            <a:endParaRPr altLang="en-US" lang="zh-CN"/>
          </a:p>
        </p:txBody>
      </p:sp>
      <p:sp>
        <p:nvSpPr>
          <p:cNvPr id="1050637" name="灯片编号占位符 5"/>
          <p:cNvSpPr>
            <a:spLocks noGrp="1"/>
          </p:cNvSpPr>
          <p:nvPr>
            <p:ph type="sldNum" sz="quarter" idx="12"/>
          </p:nvPr>
        </p:nvSpPr>
        <p:spPr/>
        <p:txBody>
          <a:bodyPr/>
          <a:p>
            <a:fld id="{C0C2AC4E-50CB-4334-996F-7EE8464BD267}" type="slidenum">
              <a:rPr altLang="en-US" lang="zh-CN"/>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图片与标题">
    <p:spTree>
      <p:nvGrpSpPr>
        <p:cNvPr id="441" name=""/>
        <p:cNvGrpSpPr/>
        <p:nvPr/>
      </p:nvGrpSpPr>
      <p:grpSpPr>
        <a:xfrm>
          <a:off x="0" y="0"/>
          <a:ext cx="0" cy="0"/>
          <a:chOff x="0" y="0"/>
          <a:chExt cx="0" cy="0"/>
        </a:xfrm>
      </p:grpSpPr>
      <p:sp>
        <p:nvSpPr>
          <p:cNvPr id="1050602" name="标题 1"/>
          <p:cNvSpPr>
            <a:spLocks noGrp="1"/>
          </p:cNvSpPr>
          <p:nvPr>
            <p:ph type="title"/>
          </p:nvPr>
        </p:nvSpPr>
        <p:spPr>
          <a:xfrm>
            <a:off x="1792288" y="3600450"/>
            <a:ext cx="5486400" cy="425054"/>
          </a:xfrm>
        </p:spPr>
        <p:txBody>
          <a:bodyPr anchor="b"/>
          <a:lstStyle>
            <a:lvl1pPr algn="l">
              <a:defRPr b="1" sz="2000"/>
            </a:lvl1pPr>
          </a:lstStyle>
          <a:p>
            <a:r>
              <a:rPr altLang="en-US" lang="zh-CN"/>
              <a:t>单击此处编辑母版标题样式</a:t>
            </a:r>
          </a:p>
        </p:txBody>
      </p:sp>
      <p:sp>
        <p:nvSpPr>
          <p:cNvPr id="1050603" name="图片占位符 2"/>
          <p:cNvSpPr>
            <a:spLocks noGrp="1"/>
          </p:cNvSpPr>
          <p:nvPr>
            <p:ph type="pic" idx="1"/>
          </p:nvPr>
        </p:nvSpPr>
        <p:spPr>
          <a:xfrm>
            <a:off x="1792288" y="459581"/>
            <a:ext cx="5486400" cy="3086100"/>
          </a:xfrm>
        </p:spPr>
        <p:txBody>
          <a:bodyPr rtlCol="0">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altLang="en-US" lang="zh-CN" noProof="0"/>
          </a:p>
        </p:txBody>
      </p:sp>
      <p:sp>
        <p:nvSpPr>
          <p:cNvPr id="1050604" name="文本占位符 3"/>
          <p:cNvSpPr>
            <a:spLocks noGrp="1"/>
          </p:cNvSpPr>
          <p:nvPr>
            <p:ph type="body" sz="half" idx="2"/>
          </p:nvPr>
        </p:nvSpPr>
        <p:spPr>
          <a:xfrm>
            <a:off x="1792288" y="4025503"/>
            <a:ext cx="5486400" cy="603647"/>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50605" name="日期占位符 3"/>
          <p:cNvSpPr>
            <a:spLocks noGrp="1"/>
          </p:cNvSpPr>
          <p:nvPr>
            <p:ph type="dt" sz="half" idx="10"/>
          </p:nvPr>
        </p:nvSpPr>
        <p:spPr/>
        <p:txBody>
          <a:bodyPr/>
          <a:p>
            <a:fld id="{76C6AEFD-D42C-445E-A078-69D256A721CC}" type="datetimeFigureOut">
              <a:rPr altLang="en-US" lang="zh-CN"/>
              <a:t>2019/7/3</a:t>
            </a:fld>
            <a:endParaRPr altLang="en-US" lang="zh-CN"/>
          </a:p>
        </p:txBody>
      </p:sp>
      <p:sp>
        <p:nvSpPr>
          <p:cNvPr id="1050606" name="页脚占位符 4"/>
          <p:cNvSpPr>
            <a:spLocks noGrp="1"/>
          </p:cNvSpPr>
          <p:nvPr>
            <p:ph type="ftr" sz="quarter" idx="11"/>
          </p:nvPr>
        </p:nvSpPr>
        <p:spPr/>
        <p:txBody>
          <a:bodyPr/>
          <a:p>
            <a:endParaRPr altLang="en-US" lang="zh-CN"/>
          </a:p>
        </p:txBody>
      </p:sp>
      <p:sp>
        <p:nvSpPr>
          <p:cNvPr id="1050607" name="灯片编号占位符 5"/>
          <p:cNvSpPr>
            <a:spLocks noGrp="1"/>
          </p:cNvSpPr>
          <p:nvPr>
            <p:ph type="sldNum" sz="quarter" idx="12"/>
          </p:nvPr>
        </p:nvSpPr>
        <p:spPr/>
        <p:txBody>
          <a:bodyPr/>
          <a:p>
            <a:fld id="{63B7A587-D83B-45BF-80B0-EB01029C5564}" type="slidenum">
              <a:rPr altLang="en-US" lang="zh-CN"/>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image" Target="../media/image3.jpeg"/><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4" cstate="print">
            <a:lum/>
          </a:blip>
          <a:srcRect/>
          <a:stretch>
            <a:fillRect t="-6000" b="-6000"/>
          </a:stretch>
        </a:blipFill>
      </p:bgPr>
    </p:bg>
    <p:spTree>
      <p:nvGrpSpPr>
        <p:cNvPr id="12" name=""/>
        <p:cNvGrpSpPr/>
        <p:nvPr/>
      </p:nvGrpSpPr>
      <p:grpSpPr>
        <a:xfrm>
          <a:off x="0" y="0"/>
          <a:ext cx="0" cy="0"/>
          <a:chOff x="0" y="0"/>
          <a:chExt cx="0" cy="0"/>
        </a:xfrm>
      </p:grpSpPr>
      <p:sp>
        <p:nvSpPr>
          <p:cNvPr id="1048576" name="标题占位符 1"/>
          <p:cNvSpPr>
            <a:spLocks noGrp="1"/>
          </p:cNvSpPr>
          <p:nvPr>
            <p:ph type="title"/>
          </p:nvPr>
        </p:nvSpPr>
        <p:spPr bwMode="auto">
          <a:xfrm>
            <a:off x="457200" y="206375"/>
            <a:ext cx="8229600" cy="857250"/>
          </a:xfrm>
          <a:prstGeom prst="rect"/>
          <a:noFill/>
          <a:ln>
            <a:noFill/>
          </a:ln>
        </p:spPr>
        <p:txBody>
          <a:bodyPr anchor="ctr" anchorCtr="0" bIns="45720" compatLnSpc="1" lIns="91440" numCol="1" rIns="91440" tIns="45720" vert="horz" wrap="square">
            <a:prstTxWarp prst="textNoShape"/>
          </a:bodyPr>
          <a:p>
            <a:pPr lvl="0"/>
            <a:r>
              <a:rPr altLang="en-US" lang="zh-CN"/>
              <a:t>单击此处编辑母版标题样式</a:t>
            </a:r>
          </a:p>
        </p:txBody>
      </p:sp>
      <p:sp>
        <p:nvSpPr>
          <p:cNvPr id="1048577" name="文本占位符 2"/>
          <p:cNvSpPr>
            <a:spLocks noGrp="1"/>
          </p:cNvSpPr>
          <p:nvPr>
            <p:ph type="body" idx="1"/>
          </p:nvPr>
        </p:nvSpPr>
        <p:spPr bwMode="auto">
          <a:xfrm>
            <a:off x="457200" y="1200150"/>
            <a:ext cx="8229600" cy="3394075"/>
          </a:xfrm>
          <a:prstGeom prst="rect"/>
          <a:noFill/>
          <a:ln>
            <a:noFill/>
          </a:ln>
        </p:spPr>
        <p:txBody>
          <a:bodyPr anchor="t" anchorCtr="0" bIns="45720" compatLnSpc="1" lIns="91440" numCol="1" rIns="91440" tIns="45720" vert="horz" wrap="square">
            <a:prstTxWarp prst="textNoShape"/>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日期占位符 3"/>
          <p:cNvSpPr>
            <a:spLocks noGrp="1"/>
          </p:cNvSpPr>
          <p:nvPr>
            <p:ph type="dt" sz="half" idx="2"/>
          </p:nvPr>
        </p:nvSpPr>
        <p:spPr>
          <a:xfrm>
            <a:off x="457200" y="4767263"/>
            <a:ext cx="2133600" cy="274637"/>
          </a:xfrm>
          <a:prstGeom prst="rect"/>
        </p:spPr>
        <p:txBody>
          <a:bodyPr anchor="ctr" bIns="45720" lIns="91440" rIns="91440" rtlCol="0" tIns="45720" vert="horz"/>
          <a:lstStyle>
            <a:lvl1pPr algn="l" fontAlgn="auto">
              <a:spcBef>
                <a:spcPts val="0"/>
              </a:spcBef>
              <a:spcAft>
                <a:spcPts val="0"/>
              </a:spcAft>
              <a:defRPr sz="1200" smtClean="0">
                <a:solidFill>
                  <a:schemeClr val="tx1">
                    <a:tint val="75000"/>
                  </a:schemeClr>
                </a:solidFill>
                <a:latin typeface="+mn-lt"/>
                <a:ea typeface="+mn-ea"/>
              </a:defRPr>
            </a:lvl1pPr>
          </a:lstStyle>
          <a:p>
            <a:fld id="{BCA76A6C-E1BF-41A9-90D8-1F55C472F0D3}" type="datetimeFigureOut">
              <a:rPr altLang="en-US" lang="zh-CN"/>
              <a:t>2019/7/3</a:t>
            </a:fld>
            <a:endParaRPr altLang="en-US" lang="zh-CN"/>
          </a:p>
        </p:txBody>
      </p:sp>
      <p:sp>
        <p:nvSpPr>
          <p:cNvPr id="1048579" name="页脚占位符 4"/>
          <p:cNvSpPr>
            <a:spLocks noGrp="1"/>
          </p:cNvSpPr>
          <p:nvPr>
            <p:ph type="ftr" sz="quarter" idx="3"/>
          </p:nvPr>
        </p:nvSpPr>
        <p:spPr>
          <a:xfrm>
            <a:off x="3124200" y="4767263"/>
            <a:ext cx="2895600" cy="274637"/>
          </a:xfrm>
          <a:prstGeom prst="rect"/>
        </p:spPr>
        <p:txBody>
          <a:bodyPr anchor="ctr" bIns="45720" lIns="91440" rIns="91440" rtlCol="0" tIns="45720" vert="horz"/>
          <a:lstStyle>
            <a:lvl1pPr algn="ctr" fontAlgn="auto">
              <a:spcBef>
                <a:spcPts val="0"/>
              </a:spcBef>
              <a:spcAft>
                <a:spcPts val="0"/>
              </a:spcAft>
              <a:defRPr sz="1200" smtClean="0">
                <a:solidFill>
                  <a:schemeClr val="tx1">
                    <a:tint val="75000"/>
                  </a:schemeClr>
                </a:solidFill>
                <a:latin typeface="+mn-lt"/>
                <a:ea typeface="+mn-ea"/>
              </a:defRPr>
            </a:lvl1pPr>
          </a:lstStyle>
          <a:p>
            <a:endParaRPr altLang="en-US" lang="zh-CN"/>
          </a:p>
        </p:txBody>
      </p:sp>
      <p:sp>
        <p:nvSpPr>
          <p:cNvPr id="1048580" name="灯片编号占位符 5"/>
          <p:cNvSpPr>
            <a:spLocks noGrp="1"/>
          </p:cNvSpPr>
          <p:nvPr>
            <p:ph type="sldNum" sz="quarter" idx="4"/>
          </p:nvPr>
        </p:nvSpPr>
        <p:spPr>
          <a:xfrm>
            <a:off x="6553200" y="4767263"/>
            <a:ext cx="2133600" cy="274637"/>
          </a:xfrm>
          <a:prstGeom prst="rect"/>
        </p:spPr>
        <p:txBody>
          <a:bodyPr anchor="ctr" bIns="45720" lIns="91440" rIns="91440" rtlCol="0" tIns="45720" vert="horz"/>
          <a:lstStyle>
            <a:lvl1pPr algn="r" fontAlgn="auto">
              <a:spcBef>
                <a:spcPts val="0"/>
              </a:spcBef>
              <a:spcAft>
                <a:spcPts val="0"/>
              </a:spcAft>
              <a:defRPr sz="1200" smtClean="0">
                <a:solidFill>
                  <a:schemeClr val="tx1">
                    <a:tint val="75000"/>
                  </a:schemeClr>
                </a:solidFill>
                <a:latin typeface="+mn-lt"/>
                <a:ea typeface="+mn-ea"/>
              </a:defRPr>
            </a:lvl1pPr>
          </a:lstStyle>
          <a:p>
            <a:fld id="{4AC6EAE7-8652-497A-B0B9-2516C5BD65FF}" type="slidenum">
              <a:rPr altLang="en-US" lang="zh-CN"/>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fontAlgn="base" rtl="0">
        <a:spcBef>
          <a:spcPct val="0"/>
        </a:spcBef>
        <a:spcAft>
          <a:spcPct val="0"/>
        </a:spcAft>
        <a:defRPr sz="4400" kern="1200">
          <a:solidFill>
            <a:schemeClr val="tx1"/>
          </a:solidFill>
          <a:latin typeface="+mj-lt"/>
          <a:ea typeface="+mj-ea"/>
          <a:cs typeface="+mj-cs"/>
        </a:defRPr>
      </a:lvl1pPr>
      <a:lvl2pPr algn="ctr" fontAlgn="base" rtl="0">
        <a:spcBef>
          <a:spcPct val="0"/>
        </a:spcBef>
        <a:spcAft>
          <a:spcPct val="0"/>
        </a:spcAft>
        <a:defRPr sz="4400">
          <a:solidFill>
            <a:schemeClr val="tx1"/>
          </a:solidFill>
          <a:latin typeface="Calibri" pitchFamily="34" charset="0"/>
          <a:ea typeface="宋体" charset="-122"/>
        </a:defRPr>
      </a:lvl2pPr>
      <a:lvl3pPr algn="ctr" fontAlgn="base" rtl="0">
        <a:spcBef>
          <a:spcPct val="0"/>
        </a:spcBef>
        <a:spcAft>
          <a:spcPct val="0"/>
        </a:spcAft>
        <a:defRPr sz="4400">
          <a:solidFill>
            <a:schemeClr val="tx1"/>
          </a:solidFill>
          <a:latin typeface="Calibri" pitchFamily="34" charset="0"/>
          <a:ea typeface="宋体" charset="-122"/>
        </a:defRPr>
      </a:lvl3pPr>
      <a:lvl4pPr algn="ctr" fontAlgn="base" rtl="0">
        <a:spcBef>
          <a:spcPct val="0"/>
        </a:spcBef>
        <a:spcAft>
          <a:spcPct val="0"/>
        </a:spcAft>
        <a:defRPr sz="4400">
          <a:solidFill>
            <a:schemeClr val="tx1"/>
          </a:solidFill>
          <a:latin typeface="Calibri" pitchFamily="34" charset="0"/>
          <a:ea typeface="宋体" charset="-122"/>
        </a:defRPr>
      </a:lvl4pPr>
      <a:lvl5pPr algn="ctr" fontAlgn="base" rtl="0">
        <a:spcBef>
          <a:spcPct val="0"/>
        </a:spcBef>
        <a:spcAft>
          <a:spcPct val="0"/>
        </a:spcAft>
        <a:defRPr sz="4400">
          <a:solidFill>
            <a:schemeClr val="tx1"/>
          </a:solidFill>
          <a:latin typeface="Calibri" pitchFamily="34" charset="0"/>
          <a:ea typeface="宋体" charset="-122"/>
        </a:defRPr>
      </a:lvl5pPr>
      <a:lvl6pPr algn="ctr" fontAlgn="base" marL="457200" rtl="0">
        <a:spcBef>
          <a:spcPct val="0"/>
        </a:spcBef>
        <a:spcAft>
          <a:spcPct val="0"/>
        </a:spcAft>
        <a:defRPr sz="4400">
          <a:solidFill>
            <a:schemeClr val="tx1"/>
          </a:solidFill>
          <a:latin typeface="Calibri" pitchFamily="34" charset="0"/>
          <a:ea typeface="宋体" charset="-122"/>
        </a:defRPr>
      </a:lvl6pPr>
      <a:lvl7pPr algn="ctr" fontAlgn="base" marL="914400" rtl="0">
        <a:spcBef>
          <a:spcPct val="0"/>
        </a:spcBef>
        <a:spcAft>
          <a:spcPct val="0"/>
        </a:spcAft>
        <a:defRPr sz="4400">
          <a:solidFill>
            <a:schemeClr val="tx1"/>
          </a:solidFill>
          <a:latin typeface="Calibri" pitchFamily="34" charset="0"/>
          <a:ea typeface="宋体" charset="-122"/>
        </a:defRPr>
      </a:lvl7pPr>
      <a:lvl8pPr algn="ctr" fontAlgn="base" marL="1371600" rtl="0">
        <a:spcBef>
          <a:spcPct val="0"/>
        </a:spcBef>
        <a:spcAft>
          <a:spcPct val="0"/>
        </a:spcAft>
        <a:defRPr sz="4400">
          <a:solidFill>
            <a:schemeClr val="tx1"/>
          </a:solidFill>
          <a:latin typeface="Calibri" pitchFamily="34" charset="0"/>
          <a:ea typeface="宋体" charset="-122"/>
        </a:defRPr>
      </a:lvl8pPr>
      <a:lvl9pPr algn="ctr" fontAlgn="base" marL="1828800" rtl="0">
        <a:spcBef>
          <a:spcPct val="0"/>
        </a:spcBef>
        <a:spcAft>
          <a:spcPct val="0"/>
        </a:spcAft>
        <a:defRPr sz="4400">
          <a:solidFill>
            <a:schemeClr val="tx1"/>
          </a:solidFill>
          <a:latin typeface="Calibri" pitchFamily="34" charset="0"/>
          <a:ea typeface="宋体" charset="-122"/>
        </a:defRPr>
      </a:lvl9pPr>
    </p:titleStyle>
    <p:bodyStyle>
      <a:lvl1pPr algn="l" fontAlgn="base" indent="-342900" marL="342900" rtl="0">
        <a:spcBef>
          <a:spcPct val="20000"/>
        </a:spcBef>
        <a:spcAft>
          <a:spcPct val="0"/>
        </a:spcAft>
        <a:buFont typeface="Arial" charset="0"/>
        <a:buChar char="•"/>
        <a:defRPr sz="3200" kern="1200">
          <a:solidFill>
            <a:schemeClr val="tx1"/>
          </a:solidFill>
          <a:latin typeface="+mn-lt"/>
          <a:ea typeface="+mn-ea"/>
          <a:cs typeface="+mn-cs"/>
        </a:defRPr>
      </a:lvl1pPr>
      <a:lvl2pPr algn="l" fontAlgn="base" indent="-285750" marL="742950" rtl="0">
        <a:spcBef>
          <a:spcPct val="20000"/>
        </a:spcBef>
        <a:spcAft>
          <a:spcPct val="0"/>
        </a:spcAft>
        <a:buFont typeface="Arial" charset="0"/>
        <a:buChar char="–"/>
        <a:defRPr sz="2800" kern="1200">
          <a:solidFill>
            <a:schemeClr val="tx1"/>
          </a:solidFill>
          <a:latin typeface="+mn-lt"/>
          <a:ea typeface="+mn-ea"/>
          <a:cs typeface="+mn-cs"/>
        </a:defRPr>
      </a:lvl2pPr>
      <a:lvl3pPr algn="l" fontAlgn="base" indent="-228600" marL="1143000" rtl="0">
        <a:spcBef>
          <a:spcPct val="20000"/>
        </a:spcBef>
        <a:spcAft>
          <a:spcPct val="0"/>
        </a:spcAft>
        <a:buFont typeface="Arial" charset="0"/>
        <a:buChar char="•"/>
        <a:defRPr sz="2400" kern="1200">
          <a:solidFill>
            <a:schemeClr val="tx1"/>
          </a:solidFill>
          <a:latin typeface="+mn-lt"/>
          <a:ea typeface="+mn-ea"/>
          <a:cs typeface="+mn-cs"/>
        </a:defRPr>
      </a:lvl3pPr>
      <a:lvl4pPr algn="l" fontAlgn="base" indent="-228600" marL="1600200" rtl="0">
        <a:spcBef>
          <a:spcPct val="20000"/>
        </a:spcBef>
        <a:spcAft>
          <a:spcPct val="0"/>
        </a:spcAft>
        <a:buFont typeface="Arial" charset="0"/>
        <a:buChar char="–"/>
        <a:defRPr sz="2000" kern="1200">
          <a:solidFill>
            <a:schemeClr val="tx1"/>
          </a:solidFill>
          <a:latin typeface="+mn-lt"/>
          <a:ea typeface="+mn-ea"/>
          <a:cs typeface="+mn-cs"/>
        </a:defRPr>
      </a:lvl4pPr>
      <a:lvl5pPr algn="l" fontAlgn="base" indent="-228600" marL="2057400" rtl="0">
        <a:spcBef>
          <a:spcPct val="20000"/>
        </a:spcBef>
        <a:spcAft>
          <a:spcPct val="0"/>
        </a:spcAft>
        <a:buFont typeface="Arial"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7.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slideLayout" Target="../slideLayouts/slideLayout2.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8.tiff"/><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9"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12.emf"/><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51.png"/><Relationship Id="rId6" Type="http://schemas.openxmlformats.org/officeDocument/2006/relationships/slideLayout" Target="../slideLayouts/slideLayout2.xml"/><Relationship Id="rId7"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7" Type="http://schemas.openxmlformats.org/officeDocument/2006/relationships/image" Target="../media/image58.emf"/><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emf"/><Relationship Id="rId12"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65.jpeg"/><Relationship Id="rId3" Type="http://schemas.openxmlformats.org/officeDocument/2006/relationships/slideLayout" Target="../slideLayouts/slideLayout2.xml"/><Relationship Id="rId4"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eg"/><Relationship Id="rId3" Type="http://schemas.openxmlformats.org/officeDocument/2006/relationships/image" Target="../media/image31.png"/><Relationship Id="rId4" Type="http://schemas.openxmlformats.org/officeDocument/2006/relationships/image" Target="../media/image68.png"/><Relationship Id="rId5" Type="http://schemas.openxmlformats.org/officeDocument/2006/relationships/image" Target="../media/image14.emf"/><Relationship Id="rId6" Type="http://schemas.openxmlformats.org/officeDocument/2006/relationships/slideLayout" Target="../slideLayouts/slideLayout2.xml"/><Relationship Id="rId7"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12.emf"/><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0.jpeg"/><Relationship Id="rId8" Type="http://schemas.openxmlformats.org/officeDocument/2006/relationships/slideLayout" Target="../slideLayouts/slideLayout2.xml"/><Relationship Id="rId9"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87.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slideLayout" Target="../slideLayouts/slideLayout1.xml"/><Relationship Id="rId6"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 Id="rId4" Type="http://schemas.openxmlformats.org/officeDocument/2006/relationships/slideLayout" Target="../slideLayouts/slideLayout2.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emf"/><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slideLayout" Target="../slideLayouts/slideLayout2.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27" name=""/>
        <p:cNvGrpSpPr/>
        <p:nvPr/>
      </p:nvGrpSpPr>
      <p:grpSpPr>
        <a:xfrm>
          <a:off x="0" y="0"/>
          <a:ext cx="0" cy="0"/>
          <a:chOff x="0" y="0"/>
          <a:chExt cx="0" cy="0"/>
        </a:xfrm>
      </p:grpSpPr>
      <p:pic>
        <p:nvPicPr>
          <p:cNvPr id="2097152" name="图片 5" hidden="1"/>
          <p:cNvPicPr>
            <a:picLocks noChangeAspect="1"/>
          </p:cNvPicPr>
          <p:nvPr/>
        </p:nvPicPr>
        <p:blipFill>
          <a:blip xmlns:r="http://schemas.openxmlformats.org/officeDocument/2006/relationships" r:embed="rId1" cstate="print"/>
          <a:stretch>
            <a:fillRect/>
          </a:stretch>
        </p:blipFill>
        <p:spPr>
          <a:xfrm>
            <a:off x="-21701" y="3300784"/>
            <a:ext cx="9144000" cy="1833372"/>
          </a:xfrm>
          <a:prstGeom prst="rect"/>
        </p:spPr>
      </p:pic>
      <p:pic>
        <p:nvPicPr>
          <p:cNvPr id="2097153" name="图片 114"/>
          <p:cNvPicPr>
            <a:picLocks noChangeAspect="1"/>
          </p:cNvPicPr>
          <p:nvPr/>
        </p:nvPicPr>
        <p:blipFill>
          <a:blip xmlns:r="http://schemas.openxmlformats.org/officeDocument/2006/relationships" r:embed="rId2" cstate="print"/>
          <a:stretch>
            <a:fillRect/>
          </a:stretch>
        </p:blipFill>
        <p:spPr>
          <a:xfrm>
            <a:off x="8912" y="7238"/>
            <a:ext cx="9274221" cy="5143498"/>
          </a:xfrm>
          <a:prstGeom prst="rect"/>
        </p:spPr>
      </p:pic>
      <p:pic>
        <p:nvPicPr>
          <p:cNvPr id="2097154" name="图片 115"/>
          <p:cNvPicPr>
            <a:picLocks noChangeAspect="1"/>
          </p:cNvPicPr>
          <p:nvPr/>
        </p:nvPicPr>
        <p:blipFill>
          <a:blip xmlns:r="http://schemas.openxmlformats.org/officeDocument/2006/relationships" r:embed="rId1" cstate="print"/>
          <a:stretch>
            <a:fillRect/>
          </a:stretch>
        </p:blipFill>
        <p:spPr>
          <a:xfrm>
            <a:off x="0" y="3310128"/>
            <a:ext cx="9252520" cy="1833372"/>
          </a:xfrm>
          <a:prstGeom prst="rect"/>
        </p:spPr>
      </p:pic>
      <p:pic>
        <p:nvPicPr>
          <p:cNvPr id="2097155" name="图片 116"/>
          <p:cNvPicPr>
            <a:picLocks noChangeAspect="1"/>
          </p:cNvPicPr>
          <p:nvPr/>
        </p:nvPicPr>
        <p:blipFill>
          <a:blip xmlns:r="http://schemas.openxmlformats.org/officeDocument/2006/relationships" r:embed="rId3" cstate="print"/>
          <a:stretch>
            <a:fillRect/>
          </a:stretch>
        </p:blipFill>
        <p:spPr>
          <a:xfrm>
            <a:off x="0" y="3507854"/>
            <a:ext cx="9252520" cy="1636776"/>
          </a:xfrm>
          <a:prstGeom prst="rect"/>
          <a:solidFill>
            <a:schemeClr val="tx2"/>
          </a:solidFill>
        </p:spPr>
      </p:pic>
      <p:sp>
        <p:nvSpPr>
          <p:cNvPr id="1048586" name="TextBox 7"/>
          <p:cNvSpPr>
            <a:spLocks noChangeArrowheads="1"/>
          </p:cNvSpPr>
          <p:nvPr/>
        </p:nvSpPr>
        <p:spPr bwMode="auto">
          <a:xfrm>
            <a:off x="2499445" y="2951968"/>
            <a:ext cx="4896544" cy="184666"/>
          </a:xfrm>
          <a:prstGeom prst="rect"/>
          <a:noFill/>
          <a:ln>
            <a:noFill/>
          </a:ln>
        </p:spPr>
        <p:txBody>
          <a:bodyPr bIns="0" lIns="0" rIns="0" tIns="0" wrap="square">
            <a:spAutoFit/>
          </a:bodyPr>
          <a:p>
            <a:pPr algn="ctr" fontAlgn="auto">
              <a:spcBef>
                <a:spcPts val="0"/>
              </a:spcBef>
              <a:spcAft>
                <a:spcPts val="0"/>
              </a:spcAft>
            </a:pPr>
            <a:r>
              <a:rPr altLang="zh-CN" b="1" dirty="0" sz="1200" lang="en-US">
                <a:solidFill>
                  <a:schemeClr val="accent2">
                    <a:lumMod val="60000"/>
                    <a:lumOff val="40000"/>
                  </a:schemeClr>
                </a:solidFill>
                <a:latin typeface="微软雅黑" pitchFamily="34" charset="-122"/>
                <a:ea typeface="微软雅黑" pitchFamily="34" charset="-122"/>
                <a:sym typeface="微软雅黑" pitchFamily="34" charset="-122"/>
              </a:rPr>
              <a:t>Wenyan Qin – </a:t>
            </a:r>
            <a:r>
              <a:rPr altLang="zh-CN" b="1" dirty="0" sz="1200" lang="en-CA">
                <a:solidFill>
                  <a:schemeClr val="accent2">
                    <a:lumMod val="60000"/>
                    <a:lumOff val="40000"/>
                  </a:schemeClr>
                </a:solidFill>
                <a:latin typeface="微软雅黑" pitchFamily="34" charset="-122"/>
                <a:ea typeface="微软雅黑" pitchFamily="34" charset="-122"/>
                <a:sym typeface="微软雅黑" pitchFamily="34" charset="-122"/>
              </a:rPr>
              <a:t>20190</a:t>
            </a:r>
            <a:r>
              <a:rPr altLang="zh-CN" b="1" dirty="0" sz="1200" lang="en-US">
                <a:solidFill>
                  <a:schemeClr val="accent2">
                    <a:lumMod val="60000"/>
                    <a:lumOff val="40000"/>
                  </a:schemeClr>
                </a:solidFill>
                <a:latin typeface="微软雅黑" pitchFamily="34" charset="-122"/>
                <a:ea typeface="微软雅黑" pitchFamily="34" charset="-122"/>
                <a:sym typeface="微软雅黑" pitchFamily="34" charset="-122"/>
              </a:rPr>
              <a:t>730</a:t>
            </a:r>
            <a:r>
              <a:rPr altLang="zh-CN" b="1" dirty="0" sz="1200" lang="en-CA">
                <a:solidFill>
                  <a:schemeClr val="accent2">
                    <a:lumMod val="60000"/>
                    <a:lumOff val="40000"/>
                  </a:schemeClr>
                </a:solidFill>
                <a:latin typeface="微软雅黑" pitchFamily="34" charset="-122"/>
                <a:ea typeface="微软雅黑" pitchFamily="34" charset="-122"/>
                <a:sym typeface="微软雅黑" pitchFamily="34" charset="-122"/>
              </a:rPr>
              <a:t> </a:t>
            </a:r>
            <a:r>
              <a:rPr altLang="en-CA" b="1" dirty="0" sz="1200" lang="zh-CN">
                <a:solidFill>
                  <a:schemeClr val="accent2">
                    <a:lumMod val="60000"/>
                    <a:lumOff val="40000"/>
                  </a:schemeClr>
                </a:solidFill>
                <a:latin typeface="微软雅黑" pitchFamily="34" charset="-122"/>
                <a:ea typeface="微软雅黑" pitchFamily="34" charset="-122"/>
                <a:sym typeface="微软雅黑" pitchFamily="34" charset="-122"/>
              </a:rPr>
              <a:t>上海</a:t>
            </a:r>
            <a:r>
              <a:rPr altLang="en-US" b="1" dirty="0" sz="1200" lang="zh-CN">
                <a:solidFill>
                  <a:schemeClr val="accent2">
                    <a:lumMod val="60000"/>
                    <a:lumOff val="40000"/>
                  </a:schemeClr>
                </a:solidFill>
                <a:latin typeface="微软雅黑" pitchFamily="34" charset="-122"/>
                <a:ea typeface="微软雅黑" pitchFamily="34" charset="-122"/>
                <a:sym typeface="微软雅黑" pitchFamily="34" charset="-122"/>
              </a:rPr>
              <a:t> （交行总行培训</a:t>
            </a:r>
            <a:r>
              <a:rPr altLang="zh-CN" b="1" dirty="0" sz="1200" lang="en-US">
                <a:solidFill>
                  <a:schemeClr val="accent2">
                    <a:lumMod val="60000"/>
                    <a:lumOff val="40000"/>
                  </a:schemeClr>
                </a:solidFill>
                <a:latin typeface="微软雅黑" pitchFamily="34" charset="-122"/>
                <a:ea typeface="微软雅黑" pitchFamily="34" charset="-122"/>
                <a:sym typeface="微软雅黑" pitchFamily="34" charset="-122"/>
              </a:rPr>
              <a:t>-</a:t>
            </a:r>
            <a:r>
              <a:rPr altLang="en-US" b="1" dirty="0" sz="1200" lang="zh-CN">
                <a:solidFill>
                  <a:schemeClr val="accent2">
                    <a:lumMod val="60000"/>
                    <a:lumOff val="40000"/>
                  </a:schemeClr>
                </a:solidFill>
                <a:latin typeface="微软雅黑" pitchFamily="34" charset="-122"/>
                <a:ea typeface="微软雅黑" pitchFamily="34" charset="-122"/>
                <a:sym typeface="微软雅黑" pitchFamily="34" charset="-122"/>
              </a:rPr>
              <a:t>广电运通）</a:t>
            </a:r>
          </a:p>
        </p:txBody>
      </p:sp>
      <p:sp>
        <p:nvSpPr>
          <p:cNvPr id="1048587" name="TextBox 7"/>
          <p:cNvSpPr>
            <a:spLocks noChangeArrowheads="1"/>
          </p:cNvSpPr>
          <p:nvPr/>
        </p:nvSpPr>
        <p:spPr bwMode="auto">
          <a:xfrm>
            <a:off x="2909344" y="1922987"/>
            <a:ext cx="5872132" cy="615553"/>
          </a:xfrm>
          <a:prstGeom prst="rect"/>
          <a:noFill/>
          <a:ln>
            <a:noFill/>
          </a:ln>
        </p:spPr>
        <p:txBody>
          <a:bodyPr bIns="0" lIns="0" rIns="0" tIns="0" wrap="square">
            <a:spAutoFit/>
          </a:bodyPr>
          <a:p>
            <a:pPr algn="r" fontAlgn="auto">
              <a:spcBef>
                <a:spcPts val="0"/>
              </a:spcBef>
              <a:spcAft>
                <a:spcPts val="0"/>
              </a:spcAft>
            </a:pPr>
            <a:r>
              <a:rPr altLang="en-US" b="1" dirty="0" sz="4000" lang="zh-CN">
                <a:solidFill>
                  <a:schemeClr val="bg1"/>
                </a:solidFill>
                <a:latin typeface="微软雅黑" pitchFamily="34" charset="-122"/>
                <a:ea typeface="微软雅黑" pitchFamily="34" charset="-122"/>
                <a:sym typeface="微软雅黑" pitchFamily="34" charset="-122"/>
              </a:rPr>
              <a:t>在银行及金融行业的应用</a:t>
            </a:r>
          </a:p>
        </p:txBody>
      </p:sp>
      <p:sp>
        <p:nvSpPr>
          <p:cNvPr id="1048588" name="TextBox 7"/>
          <p:cNvSpPr>
            <a:spLocks noChangeArrowheads="1"/>
          </p:cNvSpPr>
          <p:nvPr/>
        </p:nvSpPr>
        <p:spPr bwMode="auto">
          <a:xfrm>
            <a:off x="2927887" y="1283613"/>
            <a:ext cx="4985505" cy="615553"/>
          </a:xfrm>
          <a:prstGeom prst="rect"/>
          <a:noFill/>
          <a:ln>
            <a:noFill/>
          </a:ln>
        </p:spPr>
        <p:txBody>
          <a:bodyPr bIns="0" lIns="0" rIns="0" tIns="0" wrap="square">
            <a:spAutoFit/>
          </a:bodyPr>
          <a:p>
            <a:pPr fontAlgn="auto">
              <a:spcBef>
                <a:spcPts val="0"/>
              </a:spcBef>
              <a:spcAft>
                <a:spcPts val="0"/>
              </a:spcAft>
            </a:pPr>
            <a:r>
              <a:rPr altLang="en-US" dirty="0" sz="4000" lang="zh-CN">
                <a:solidFill>
                  <a:schemeClr val="accent2">
                    <a:lumMod val="60000"/>
                    <a:lumOff val="40000"/>
                  </a:schemeClr>
                </a:solidFill>
                <a:latin typeface="LilyUPC" pitchFamily="34" charset="-34"/>
                <a:ea typeface="微软雅黑" pitchFamily="34" charset="-122"/>
                <a:cs typeface="LilyUPC" pitchFamily="34" charset="-34"/>
                <a:sym typeface="微软雅黑" pitchFamily="34" charset="-122"/>
              </a:rPr>
              <a:t>区块链核心技术</a:t>
            </a:r>
          </a:p>
        </p:txBody>
      </p:sp>
      <p:sp>
        <p:nvSpPr>
          <p:cNvPr id="1048589" name="矩形 120"/>
          <p:cNvSpPr/>
          <p:nvPr/>
        </p:nvSpPr>
        <p:spPr>
          <a:xfrm flipV="1">
            <a:off x="4716016" y="3255065"/>
            <a:ext cx="4570892" cy="45719"/>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0" name="矩形 121"/>
          <p:cNvSpPr/>
          <p:nvPr/>
        </p:nvSpPr>
        <p:spPr>
          <a:xfrm>
            <a:off x="0" y="3255065"/>
            <a:ext cx="4719487" cy="45719"/>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28" name="组合 10"/>
          <p:cNvGrpSpPr/>
          <p:nvPr/>
        </p:nvGrpSpPr>
        <p:grpSpPr>
          <a:xfrm>
            <a:off x="969987" y="449049"/>
            <a:ext cx="343825" cy="309997"/>
            <a:chOff x="4634991" y="2138335"/>
            <a:chExt cx="428348" cy="386204"/>
          </a:xfrm>
        </p:grpSpPr>
        <p:sp>
          <p:nvSpPr>
            <p:cNvPr id="1048591"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592"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29" name="组合 11"/>
          <p:cNvGrpSpPr/>
          <p:nvPr/>
        </p:nvGrpSpPr>
        <p:grpSpPr>
          <a:xfrm>
            <a:off x="1329226" y="449049"/>
            <a:ext cx="343825" cy="309997"/>
            <a:chOff x="5076056" y="2138335"/>
            <a:chExt cx="428348" cy="386204"/>
          </a:xfrm>
        </p:grpSpPr>
        <p:sp>
          <p:nvSpPr>
            <p:cNvPr id="1048593"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594"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30" name="组合 12"/>
          <p:cNvGrpSpPr/>
          <p:nvPr/>
        </p:nvGrpSpPr>
        <p:grpSpPr>
          <a:xfrm>
            <a:off x="1688465" y="449049"/>
            <a:ext cx="343825" cy="309997"/>
            <a:chOff x="5557128" y="2138335"/>
            <a:chExt cx="428348" cy="386204"/>
          </a:xfrm>
        </p:grpSpPr>
        <p:sp>
          <p:nvSpPr>
            <p:cNvPr id="1048595"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596"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31" name="组合 13"/>
          <p:cNvGrpSpPr/>
          <p:nvPr/>
        </p:nvGrpSpPr>
        <p:grpSpPr>
          <a:xfrm>
            <a:off x="2047704" y="449049"/>
            <a:ext cx="343825" cy="309997"/>
            <a:chOff x="6068610" y="2138335"/>
            <a:chExt cx="428348" cy="386204"/>
          </a:xfrm>
        </p:grpSpPr>
        <p:sp>
          <p:nvSpPr>
            <p:cNvPr id="1048597"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598"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32" name="组合 34"/>
          <p:cNvGrpSpPr/>
          <p:nvPr/>
        </p:nvGrpSpPr>
        <p:grpSpPr>
          <a:xfrm>
            <a:off x="2406942" y="449049"/>
            <a:ext cx="343825" cy="309997"/>
            <a:chOff x="6623914" y="2138335"/>
            <a:chExt cx="428348" cy="386204"/>
          </a:xfrm>
        </p:grpSpPr>
        <p:sp>
          <p:nvSpPr>
            <p:cNvPr id="1048599"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00"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cxnSp>
        <p:nvCxnSpPr>
          <p:cNvPr id="3145728" name="直接连接符 138"/>
          <p:cNvCxnSpPr>
            <a:cxnSpLocks/>
            <a:stCxn id="1048609" idx="7"/>
            <a:endCxn id="1048607" idx="2"/>
          </p:cNvCxnSpPr>
          <p:nvPr/>
        </p:nvCxnSpPr>
        <p:spPr>
          <a:xfrm flipV="1">
            <a:off x="886713" y="1563360"/>
            <a:ext cx="1332401" cy="50312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139"/>
          <p:cNvCxnSpPr>
            <a:cxnSpLocks/>
            <a:stCxn id="1048604" idx="5"/>
            <a:endCxn id="1048605" idx="1"/>
          </p:cNvCxnSpPr>
          <p:nvPr/>
        </p:nvCxnSpPr>
        <p:spPr>
          <a:xfrm>
            <a:off x="1003273" y="1502922"/>
            <a:ext cx="1537790" cy="796553"/>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140"/>
          <p:cNvCxnSpPr>
            <a:cxnSpLocks/>
            <a:stCxn id="1048607" idx="3"/>
            <a:endCxn id="1048602" idx="7"/>
          </p:cNvCxnSpPr>
          <p:nvPr/>
        </p:nvCxnSpPr>
        <p:spPr>
          <a:xfrm rot="5400000">
            <a:off x="866007" y="1502747"/>
            <a:ext cx="1256105" cy="149955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141"/>
          <p:cNvCxnSpPr>
            <a:cxnSpLocks/>
            <a:stCxn id="1048602" idx="7"/>
            <a:endCxn id="1048605" idx="3"/>
          </p:cNvCxnSpPr>
          <p:nvPr/>
        </p:nvCxnSpPr>
        <p:spPr>
          <a:xfrm rot="5400000" flipH="1" flipV="1">
            <a:off x="1450504" y="1790017"/>
            <a:ext cx="384339" cy="179677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42"/>
          <p:cNvCxnSpPr>
            <a:cxnSpLocks/>
            <a:stCxn id="1048601" idx="6"/>
            <a:endCxn id="1048605" idx="2"/>
          </p:cNvCxnSpPr>
          <p:nvPr/>
        </p:nvCxnSpPr>
        <p:spPr>
          <a:xfrm>
            <a:off x="493794" y="1683747"/>
            <a:ext cx="2007471" cy="71410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43"/>
          <p:cNvCxnSpPr>
            <a:cxnSpLocks/>
            <a:stCxn id="1048605" idx="3"/>
            <a:endCxn id="1048608" idx="7"/>
          </p:cNvCxnSpPr>
          <p:nvPr/>
        </p:nvCxnSpPr>
        <p:spPr>
          <a:xfrm rot="5400000">
            <a:off x="2366408" y="2486153"/>
            <a:ext cx="164573" cy="18473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44"/>
          <p:cNvCxnSpPr>
            <a:cxnSpLocks/>
            <a:stCxn id="1048603" idx="4"/>
          </p:cNvCxnSpPr>
          <p:nvPr/>
        </p:nvCxnSpPr>
        <p:spPr>
          <a:xfrm flipH="1">
            <a:off x="2686988" y="1830486"/>
            <a:ext cx="199382" cy="477322"/>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45"/>
          <p:cNvCxnSpPr>
            <a:cxnSpLocks/>
            <a:stCxn id="1048604" idx="6"/>
          </p:cNvCxnSpPr>
          <p:nvPr/>
        </p:nvCxnSpPr>
        <p:spPr>
          <a:xfrm>
            <a:off x="1017171" y="1468567"/>
            <a:ext cx="1246132" cy="6697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01" name="椭圆 146"/>
          <p:cNvSpPr/>
          <p:nvPr/>
        </p:nvSpPr>
        <p:spPr>
          <a:xfrm>
            <a:off x="294413" y="1581668"/>
            <a:ext cx="199381" cy="204159"/>
          </a:xfrm>
          <a:prstGeom prst="ellipse"/>
        </p:spPr>
        <p:style>
          <a:lnRef idx="1">
            <a:schemeClr val="accent5"/>
          </a:lnRef>
          <a:fillRef idx="2">
            <a:schemeClr val="accent5"/>
          </a:fillRef>
          <a:effectRef idx="1">
            <a:schemeClr val="accent5"/>
          </a:effectRef>
          <a:fontRef idx="minor">
            <a:schemeClr val="dk1"/>
          </a:fontRef>
        </p:style>
        <p:txBody>
          <a:bodyPr anchor="ctr" rtlCol="0"/>
          <a:p>
            <a:pPr algn="ctr"/>
            <a:endParaRPr altLang="en-US" lang="zh-CN"/>
          </a:p>
        </p:txBody>
      </p:sp>
      <p:sp>
        <p:nvSpPr>
          <p:cNvPr id="1048602" name="椭圆 147"/>
          <p:cNvSpPr/>
          <p:nvPr/>
        </p:nvSpPr>
        <p:spPr>
          <a:xfrm>
            <a:off x="619936" y="2858729"/>
            <a:ext cx="145683" cy="149173"/>
          </a:xfrm>
          <a:prstGeom prst="ellipse"/>
        </p:spPr>
        <p:style>
          <a:lnRef idx="1">
            <a:schemeClr val="accent5"/>
          </a:lnRef>
          <a:fillRef idx="2">
            <a:schemeClr val="accent5"/>
          </a:fillRef>
          <a:effectRef idx="1">
            <a:schemeClr val="accent5"/>
          </a:effectRef>
          <a:fontRef idx="minor">
            <a:schemeClr val="dk1"/>
          </a:fontRef>
        </p:style>
        <p:txBody>
          <a:bodyPr anchor="ctr" rtlCol="0"/>
          <a:p>
            <a:pPr algn="ctr"/>
            <a:endParaRPr altLang="en-US" lang="zh-CN"/>
          </a:p>
        </p:txBody>
      </p:sp>
      <p:sp>
        <p:nvSpPr>
          <p:cNvPr id="1048603" name="椭圆 148"/>
          <p:cNvSpPr/>
          <p:nvPr/>
        </p:nvSpPr>
        <p:spPr>
          <a:xfrm>
            <a:off x="2836524" y="1728407"/>
            <a:ext cx="99691" cy="102079"/>
          </a:xfrm>
          <a:prstGeom prst="ellipse"/>
        </p:spPr>
        <p:style>
          <a:lnRef idx="1">
            <a:schemeClr val="accent5"/>
          </a:lnRef>
          <a:fillRef idx="2">
            <a:schemeClr val="accent5"/>
          </a:fillRef>
          <a:effectRef idx="1">
            <a:schemeClr val="accent5"/>
          </a:effectRef>
          <a:fontRef idx="minor">
            <a:schemeClr val="dk1"/>
          </a:fontRef>
        </p:style>
        <p:txBody>
          <a:bodyPr anchor="ctr" rtlCol="0"/>
          <a:p>
            <a:pPr algn="ctr"/>
            <a:endParaRPr altLang="en-US" lang="zh-CN"/>
          </a:p>
        </p:txBody>
      </p:sp>
      <p:sp>
        <p:nvSpPr>
          <p:cNvPr id="1048604" name="椭圆 149"/>
          <p:cNvSpPr/>
          <p:nvPr/>
        </p:nvSpPr>
        <p:spPr>
          <a:xfrm>
            <a:off x="922274" y="1419982"/>
            <a:ext cx="94896" cy="97170"/>
          </a:xfrm>
          <a:prstGeom prst="ellipse"/>
        </p:spPr>
        <p:style>
          <a:lnRef idx="1">
            <a:schemeClr val="accent4"/>
          </a:lnRef>
          <a:fillRef idx="2">
            <a:schemeClr val="accent4"/>
          </a:fillRef>
          <a:effectRef idx="1">
            <a:schemeClr val="accent4"/>
          </a:effectRef>
          <a:fontRef idx="minor">
            <a:schemeClr val="dk1"/>
          </a:fontRef>
        </p:style>
        <p:txBody>
          <a:bodyPr anchor="ctr" rtlCol="0"/>
          <a:p>
            <a:pPr algn="ctr"/>
            <a:endParaRPr altLang="en-US" lang="zh-CN"/>
          </a:p>
        </p:txBody>
      </p:sp>
      <p:sp>
        <p:nvSpPr>
          <p:cNvPr id="1048605" name="椭圆 150"/>
          <p:cNvSpPr/>
          <p:nvPr/>
        </p:nvSpPr>
        <p:spPr>
          <a:xfrm>
            <a:off x="2501266" y="2258723"/>
            <a:ext cx="271753" cy="278264"/>
          </a:xfrm>
          <a:prstGeom prst="ellipse"/>
        </p:spPr>
        <p:style>
          <a:lnRef idx="1">
            <a:schemeClr val="accent4"/>
          </a:lnRef>
          <a:fillRef idx="2">
            <a:schemeClr val="accent4"/>
          </a:fillRef>
          <a:effectRef idx="1">
            <a:schemeClr val="accent4"/>
          </a:effectRef>
          <a:fontRef idx="minor">
            <a:schemeClr val="dk1"/>
          </a:fontRef>
        </p:style>
        <p:txBody>
          <a:bodyPr anchor="ctr" rtlCol="0"/>
          <a:p>
            <a:pPr algn="ctr"/>
            <a:endParaRPr altLang="en-US" lang="zh-CN"/>
          </a:p>
        </p:txBody>
      </p:sp>
      <p:sp>
        <p:nvSpPr>
          <p:cNvPr id="1048606" name="椭圆 151"/>
          <p:cNvSpPr/>
          <p:nvPr/>
        </p:nvSpPr>
        <p:spPr>
          <a:xfrm>
            <a:off x="221571" y="2307808"/>
            <a:ext cx="138222" cy="141534"/>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endParaRPr altLang="en-US" lang="zh-CN"/>
          </a:p>
        </p:txBody>
      </p:sp>
      <p:sp>
        <p:nvSpPr>
          <p:cNvPr id="1048607" name="椭圆 152"/>
          <p:cNvSpPr/>
          <p:nvPr/>
        </p:nvSpPr>
        <p:spPr>
          <a:xfrm>
            <a:off x="2219114" y="1476936"/>
            <a:ext cx="168802" cy="172847"/>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endParaRPr altLang="en-US" lang="zh-CN"/>
          </a:p>
        </p:txBody>
      </p:sp>
      <p:sp>
        <p:nvSpPr>
          <p:cNvPr id="1048608" name="椭圆 153"/>
          <p:cNvSpPr/>
          <p:nvPr/>
        </p:nvSpPr>
        <p:spPr>
          <a:xfrm>
            <a:off x="2263010" y="2644415"/>
            <a:ext cx="109324" cy="111943"/>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endParaRPr altLang="en-US" lang="zh-CN"/>
          </a:p>
        </p:txBody>
      </p:sp>
      <p:sp>
        <p:nvSpPr>
          <p:cNvPr id="1048609" name="椭圆 154"/>
          <p:cNvSpPr/>
          <p:nvPr/>
        </p:nvSpPr>
        <p:spPr>
          <a:xfrm>
            <a:off x="712551" y="2035890"/>
            <a:ext cx="204044" cy="208934"/>
          </a:xfrm>
          <a:prstGeom prst="ellipse"/>
        </p:spPr>
        <p:style>
          <a:lnRef idx="1">
            <a:schemeClr val="accent2"/>
          </a:lnRef>
          <a:fillRef idx="2">
            <a:schemeClr val="accent2"/>
          </a:fillRef>
          <a:effectRef idx="1">
            <a:schemeClr val="accent2"/>
          </a:effectRef>
          <a:fontRef idx="minor">
            <a:schemeClr val="dk1"/>
          </a:fontRef>
        </p:style>
        <p:txBody>
          <a:bodyPr anchor="ctr" rtlCol="0"/>
          <a:p>
            <a:pPr algn="ctr"/>
            <a:endParaRPr altLang="en-US" lang="zh-CN"/>
          </a:p>
        </p:txBody>
      </p:sp>
      <p:cxnSp>
        <p:nvCxnSpPr>
          <p:cNvPr id="3145736" name="直接连接符 155"/>
          <p:cNvCxnSpPr>
            <a:cxnSpLocks/>
            <a:stCxn id="1048601" idx="7"/>
            <a:endCxn id="1048604" idx="2"/>
          </p:cNvCxnSpPr>
          <p:nvPr/>
        </p:nvCxnSpPr>
        <p:spPr>
          <a:xfrm flipV="1">
            <a:off x="464596" y="1468567"/>
            <a:ext cx="457679" cy="14299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56"/>
          <p:cNvCxnSpPr>
            <a:cxnSpLocks/>
            <a:stCxn id="1048607" idx="6"/>
            <a:endCxn id="1048603" idx="1"/>
          </p:cNvCxnSpPr>
          <p:nvPr/>
        </p:nvCxnSpPr>
        <p:spPr>
          <a:xfrm>
            <a:off x="2387916" y="1563360"/>
            <a:ext cx="463207" cy="179997"/>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57"/>
          <p:cNvCxnSpPr>
            <a:cxnSpLocks/>
            <a:stCxn id="1048602" idx="6"/>
            <a:endCxn id="1048608" idx="2"/>
          </p:cNvCxnSpPr>
          <p:nvPr/>
        </p:nvCxnSpPr>
        <p:spPr>
          <a:xfrm flipV="1">
            <a:off x="765619" y="2700387"/>
            <a:ext cx="1497391" cy="23292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58"/>
          <p:cNvCxnSpPr>
            <a:cxnSpLocks/>
            <a:stCxn id="1048602" idx="1"/>
            <a:endCxn id="1048606" idx="5"/>
          </p:cNvCxnSpPr>
          <p:nvPr/>
        </p:nvCxnSpPr>
        <p:spPr>
          <a:xfrm rot="16200000" flipV="1">
            <a:off x="264431" y="2503735"/>
            <a:ext cx="451960" cy="30172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59"/>
          <p:cNvCxnSpPr>
            <a:cxnSpLocks/>
            <a:stCxn id="1048601" idx="3"/>
            <a:endCxn id="1048606" idx="0"/>
          </p:cNvCxnSpPr>
          <p:nvPr/>
        </p:nvCxnSpPr>
        <p:spPr>
          <a:xfrm flipH="1">
            <a:off x="290682" y="1755928"/>
            <a:ext cx="32930" cy="55188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60"/>
          <p:cNvCxnSpPr>
            <a:cxnSpLocks/>
            <a:stCxn id="1048601" idx="5"/>
            <a:endCxn id="1048609" idx="1"/>
          </p:cNvCxnSpPr>
          <p:nvPr/>
        </p:nvCxnSpPr>
        <p:spPr>
          <a:xfrm>
            <a:off x="464596" y="1755928"/>
            <a:ext cx="277837" cy="31056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61"/>
          <p:cNvCxnSpPr>
            <a:cxnSpLocks/>
            <a:stCxn id="1048604" idx="4"/>
            <a:endCxn id="1048609" idx="0"/>
          </p:cNvCxnSpPr>
          <p:nvPr/>
        </p:nvCxnSpPr>
        <p:spPr>
          <a:xfrm flipH="1">
            <a:off x="814573" y="1517152"/>
            <a:ext cx="155149" cy="518738"/>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62"/>
          <p:cNvCxnSpPr>
            <a:cxnSpLocks/>
            <a:stCxn id="1048606" idx="6"/>
            <a:endCxn id="1048609" idx="3"/>
          </p:cNvCxnSpPr>
          <p:nvPr/>
        </p:nvCxnSpPr>
        <p:spPr>
          <a:xfrm flipV="1">
            <a:off x="359793" y="2214226"/>
            <a:ext cx="382639" cy="16434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4" name="直接连接符 163"/>
          <p:cNvCxnSpPr>
            <a:cxnSpLocks/>
            <a:stCxn id="1048609" idx="4"/>
            <a:endCxn id="1048602" idx="0"/>
          </p:cNvCxnSpPr>
          <p:nvPr/>
        </p:nvCxnSpPr>
        <p:spPr>
          <a:xfrm rot="5400000">
            <a:off x="446724" y="2490879"/>
            <a:ext cx="613905" cy="121795"/>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64"/>
          <p:cNvCxnSpPr>
            <a:cxnSpLocks/>
            <a:stCxn id="1048606" idx="7"/>
            <a:endCxn id="1048604" idx="3"/>
          </p:cNvCxnSpPr>
          <p:nvPr/>
        </p:nvCxnSpPr>
        <p:spPr>
          <a:xfrm flipV="1">
            <a:off x="339551" y="1502922"/>
            <a:ext cx="596620" cy="825614"/>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65"/>
          <p:cNvCxnSpPr>
            <a:cxnSpLocks/>
            <a:stCxn id="1048607" idx="5"/>
            <a:endCxn id="1048605" idx="0"/>
          </p:cNvCxnSpPr>
          <p:nvPr/>
        </p:nvCxnSpPr>
        <p:spPr>
          <a:xfrm>
            <a:off x="2363196" y="1624470"/>
            <a:ext cx="273946" cy="634253"/>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66"/>
          <p:cNvCxnSpPr>
            <a:cxnSpLocks/>
            <a:stCxn id="1048607" idx="4"/>
            <a:endCxn id="1048608" idx="0"/>
          </p:cNvCxnSpPr>
          <p:nvPr/>
        </p:nvCxnSpPr>
        <p:spPr>
          <a:xfrm rot="16200000" flipH="1">
            <a:off x="1813277" y="2140020"/>
            <a:ext cx="994632" cy="14157"/>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0" name="椭圆 167"/>
          <p:cNvSpPr/>
          <p:nvPr/>
        </p:nvSpPr>
        <p:spPr>
          <a:xfrm>
            <a:off x="1650331" y="2348676"/>
            <a:ext cx="168802" cy="172847"/>
          </a:xfrm>
          <a:prstGeom prst="ellipse"/>
        </p:spPr>
        <p:style>
          <a:lnRef idx="1">
            <a:schemeClr val="accent5"/>
          </a:lnRef>
          <a:fillRef idx="2">
            <a:schemeClr val="accent5"/>
          </a:fillRef>
          <a:effectRef idx="1">
            <a:schemeClr val="accent5"/>
          </a:effectRef>
          <a:fontRef idx="minor">
            <a:schemeClr val="dk1"/>
          </a:fontRef>
        </p:style>
        <p:txBody>
          <a:bodyPr anchor="ctr" rtlCol="0"/>
          <a:p>
            <a:pPr algn="ctr"/>
            <a:endParaRPr altLang="en-US" lang="zh-CN"/>
          </a:p>
        </p:txBody>
      </p:sp>
      <p:cxnSp>
        <p:nvCxnSpPr>
          <p:cNvPr id="3145748" name="直接连接符 168"/>
          <p:cNvCxnSpPr>
            <a:cxnSpLocks/>
            <a:stCxn id="1048610" idx="6"/>
            <a:endCxn id="1048603" idx="3"/>
          </p:cNvCxnSpPr>
          <p:nvPr/>
        </p:nvCxnSpPr>
        <p:spPr>
          <a:xfrm flipV="1">
            <a:off x="1819133" y="1815537"/>
            <a:ext cx="1031990" cy="619563"/>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直接连接符 169"/>
          <p:cNvCxnSpPr>
            <a:cxnSpLocks/>
            <a:stCxn id="1048610" idx="7"/>
            <a:endCxn id="1048607" idx="4"/>
          </p:cNvCxnSpPr>
          <p:nvPr/>
        </p:nvCxnSpPr>
        <p:spPr>
          <a:xfrm rot="5400000" flipH="1" flipV="1">
            <a:off x="1686861" y="1757335"/>
            <a:ext cx="724206" cy="509102"/>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70"/>
          <p:cNvCxnSpPr>
            <a:cxnSpLocks/>
            <a:stCxn id="1048610" idx="1"/>
            <a:endCxn id="1048604" idx="5"/>
          </p:cNvCxnSpPr>
          <p:nvPr/>
        </p:nvCxnSpPr>
        <p:spPr>
          <a:xfrm rot="16200000" flipV="1">
            <a:off x="903629" y="1602567"/>
            <a:ext cx="871067" cy="671778"/>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71"/>
          <p:cNvCxnSpPr>
            <a:cxnSpLocks/>
            <a:stCxn id="1048610" idx="1"/>
            <a:endCxn id="1048601" idx="5"/>
          </p:cNvCxnSpPr>
          <p:nvPr/>
        </p:nvCxnSpPr>
        <p:spPr>
          <a:xfrm rot="16200000" flipV="1">
            <a:off x="760793" y="1459731"/>
            <a:ext cx="618060" cy="1210456"/>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72"/>
          <p:cNvCxnSpPr>
            <a:cxnSpLocks/>
            <a:stCxn id="1048610" idx="2"/>
            <a:endCxn id="1048609" idx="5"/>
          </p:cNvCxnSpPr>
          <p:nvPr/>
        </p:nvCxnSpPr>
        <p:spPr>
          <a:xfrm rot="10800000">
            <a:off x="886713" y="2214226"/>
            <a:ext cx="763618" cy="220874"/>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73"/>
          <p:cNvCxnSpPr>
            <a:cxnSpLocks/>
            <a:stCxn id="1048610" idx="3"/>
            <a:endCxn id="1048606" idx="5"/>
          </p:cNvCxnSpPr>
          <p:nvPr/>
        </p:nvCxnSpPr>
        <p:spPr>
          <a:xfrm rot="5400000" flipH="1">
            <a:off x="973503" y="1794663"/>
            <a:ext cx="67595" cy="1335500"/>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4" name="直接连接符 174"/>
          <p:cNvCxnSpPr>
            <a:cxnSpLocks/>
            <a:stCxn id="1048610" idx="3"/>
            <a:endCxn id="1048602" idx="7"/>
          </p:cNvCxnSpPr>
          <p:nvPr/>
        </p:nvCxnSpPr>
        <p:spPr>
          <a:xfrm rot="5400000">
            <a:off x="1017486" y="2223009"/>
            <a:ext cx="384365" cy="930767"/>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75"/>
          <p:cNvCxnSpPr>
            <a:cxnSpLocks/>
            <a:stCxn id="1048608" idx="2"/>
            <a:endCxn id="1048610" idx="5"/>
          </p:cNvCxnSpPr>
          <p:nvPr/>
        </p:nvCxnSpPr>
        <p:spPr>
          <a:xfrm rot="10800000">
            <a:off x="1794414" y="2496211"/>
            <a:ext cx="468597" cy="204177"/>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76"/>
          <p:cNvCxnSpPr>
            <a:cxnSpLocks/>
            <a:stCxn id="1048605" idx="2"/>
            <a:endCxn id="1048610" idx="6"/>
          </p:cNvCxnSpPr>
          <p:nvPr/>
        </p:nvCxnSpPr>
        <p:spPr>
          <a:xfrm rot="10800000" flipV="1">
            <a:off x="1819134" y="2397854"/>
            <a:ext cx="682133" cy="37245"/>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1" name="椭圆 177"/>
          <p:cNvSpPr/>
          <p:nvPr/>
        </p:nvSpPr>
        <p:spPr>
          <a:xfrm>
            <a:off x="1691506" y="1144217"/>
            <a:ext cx="138222" cy="141534"/>
          </a:xfrm>
          <a:prstGeom prst="ellipse"/>
        </p:spPr>
        <p:style>
          <a:lnRef idx="1">
            <a:schemeClr val="accent6"/>
          </a:lnRef>
          <a:fillRef idx="2">
            <a:schemeClr val="accent6"/>
          </a:fillRef>
          <a:effectRef idx="1">
            <a:schemeClr val="accent6"/>
          </a:effectRef>
          <a:fontRef idx="minor">
            <a:schemeClr val="dk1"/>
          </a:fontRef>
        </p:style>
        <p:txBody>
          <a:bodyPr anchor="ctr" rtlCol="0"/>
          <a:p>
            <a:pPr algn="ctr"/>
            <a:endParaRPr altLang="en-US" lang="zh-CN"/>
          </a:p>
        </p:txBody>
      </p:sp>
      <p:cxnSp>
        <p:nvCxnSpPr>
          <p:cNvPr id="3145757" name="直接连接符 178"/>
          <p:cNvCxnSpPr>
            <a:cxnSpLocks/>
            <a:stCxn id="1048611" idx="5"/>
            <a:endCxn id="1048607" idx="1"/>
          </p:cNvCxnSpPr>
          <p:nvPr/>
        </p:nvCxnSpPr>
        <p:spPr>
          <a:xfrm rot="16200000" flipH="1">
            <a:off x="1908048" y="1166462"/>
            <a:ext cx="237225" cy="434348"/>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 179"/>
          <p:cNvCxnSpPr>
            <a:cxnSpLocks/>
            <a:stCxn id="1048611" idx="4"/>
            <a:endCxn id="1048610" idx="0"/>
          </p:cNvCxnSpPr>
          <p:nvPr/>
        </p:nvCxnSpPr>
        <p:spPr>
          <a:xfrm rot="5400000">
            <a:off x="1216213" y="1804271"/>
            <a:ext cx="1062925" cy="25885"/>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9" name="直接连接符 180"/>
          <p:cNvCxnSpPr>
            <a:cxnSpLocks/>
            <a:stCxn id="1048608" idx="0"/>
            <a:endCxn id="1048611" idx="5"/>
          </p:cNvCxnSpPr>
          <p:nvPr/>
        </p:nvCxnSpPr>
        <p:spPr>
          <a:xfrm rot="16200000" flipV="1">
            <a:off x="1373884" y="1700627"/>
            <a:ext cx="1379391" cy="508186"/>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2" name="椭圆 181"/>
          <p:cNvSpPr/>
          <p:nvPr/>
        </p:nvSpPr>
        <p:spPr>
          <a:xfrm>
            <a:off x="619936" y="429837"/>
            <a:ext cx="204044" cy="208934"/>
          </a:xfrm>
          <a:prstGeom prst="ellipse"/>
        </p:spPr>
        <p:style>
          <a:lnRef idx="1">
            <a:schemeClr val="accent4"/>
          </a:lnRef>
          <a:fillRef idx="2">
            <a:schemeClr val="accent4"/>
          </a:fillRef>
          <a:effectRef idx="1">
            <a:schemeClr val="accent4"/>
          </a:effectRef>
          <a:fontRef idx="minor">
            <a:schemeClr val="dk1"/>
          </a:fontRef>
        </p:style>
        <p:txBody>
          <a:bodyPr anchor="ctr" rtlCol="0"/>
          <a:p>
            <a:pPr algn="ctr"/>
            <a:endParaRPr altLang="en-US" lang="zh-CN"/>
          </a:p>
        </p:txBody>
      </p:sp>
      <p:cxnSp>
        <p:nvCxnSpPr>
          <p:cNvPr id="3145760" name="直接连接符 182"/>
          <p:cNvCxnSpPr>
            <a:cxnSpLocks/>
            <a:stCxn id="1048604" idx="0"/>
            <a:endCxn id="1048612" idx="4"/>
          </p:cNvCxnSpPr>
          <p:nvPr/>
        </p:nvCxnSpPr>
        <p:spPr>
          <a:xfrm rot="16200000" flipV="1">
            <a:off x="455235" y="905495"/>
            <a:ext cx="781211" cy="247764"/>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83"/>
          <p:cNvCxnSpPr>
            <a:cxnSpLocks/>
            <a:stCxn id="1048610" idx="0"/>
            <a:endCxn id="1048612" idx="4"/>
          </p:cNvCxnSpPr>
          <p:nvPr/>
        </p:nvCxnSpPr>
        <p:spPr>
          <a:xfrm rot="16200000" flipV="1">
            <a:off x="373393" y="987337"/>
            <a:ext cx="1709905" cy="1012774"/>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84"/>
          <p:cNvCxnSpPr>
            <a:cxnSpLocks/>
            <a:stCxn id="1048606" idx="7"/>
            <a:endCxn id="1048612" idx="4"/>
          </p:cNvCxnSpPr>
          <p:nvPr/>
        </p:nvCxnSpPr>
        <p:spPr>
          <a:xfrm rot="5400000" flipH="1" flipV="1">
            <a:off x="-314128" y="1292450"/>
            <a:ext cx="1689764" cy="382407"/>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85"/>
          <p:cNvCxnSpPr>
            <a:cxnSpLocks/>
            <a:stCxn id="1048609" idx="0"/>
            <a:endCxn id="1048612" idx="4"/>
          </p:cNvCxnSpPr>
          <p:nvPr/>
        </p:nvCxnSpPr>
        <p:spPr>
          <a:xfrm rot="16200000" flipV="1">
            <a:off x="69707" y="1291023"/>
            <a:ext cx="1397119" cy="92615"/>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3" name="椭圆 186"/>
          <p:cNvSpPr/>
          <p:nvPr/>
        </p:nvSpPr>
        <p:spPr>
          <a:xfrm>
            <a:off x="3477456" y="2715853"/>
            <a:ext cx="145683" cy="149173"/>
          </a:xfrm>
          <a:prstGeom prst="ellipse"/>
        </p:spPr>
        <p:style>
          <a:lnRef idx="1">
            <a:schemeClr val="accent5"/>
          </a:lnRef>
          <a:fillRef idx="2">
            <a:schemeClr val="accent5"/>
          </a:fillRef>
          <a:effectRef idx="1">
            <a:schemeClr val="accent5"/>
          </a:effectRef>
          <a:fontRef idx="minor">
            <a:schemeClr val="dk1"/>
          </a:fontRef>
        </p:style>
        <p:txBody>
          <a:bodyPr anchor="ctr" rtlCol="0"/>
          <a:p>
            <a:pPr algn="ctr"/>
            <a:endParaRPr altLang="en-US" lang="zh-CN"/>
          </a:p>
        </p:txBody>
      </p:sp>
      <p:cxnSp>
        <p:nvCxnSpPr>
          <p:cNvPr id="3145764" name="直接连接符 187"/>
          <p:cNvCxnSpPr>
            <a:cxnSpLocks/>
            <a:stCxn id="1048607" idx="5"/>
            <a:endCxn id="1048613" idx="1"/>
          </p:cNvCxnSpPr>
          <p:nvPr/>
        </p:nvCxnSpPr>
        <p:spPr>
          <a:xfrm rot="16200000" flipH="1">
            <a:off x="2374379" y="1613286"/>
            <a:ext cx="1113229" cy="1135595"/>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88"/>
          <p:cNvCxnSpPr>
            <a:cxnSpLocks/>
            <a:stCxn id="1048613" idx="1"/>
            <a:endCxn id="1048605" idx="5"/>
          </p:cNvCxnSpPr>
          <p:nvPr/>
        </p:nvCxnSpPr>
        <p:spPr>
          <a:xfrm rot="16200000" flipV="1">
            <a:off x="2995276" y="2234183"/>
            <a:ext cx="241463" cy="765569"/>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89"/>
          <p:cNvCxnSpPr>
            <a:cxnSpLocks/>
            <a:endCxn id="1048612" idx="4"/>
          </p:cNvCxnSpPr>
          <p:nvPr/>
        </p:nvCxnSpPr>
        <p:spPr>
          <a:xfrm rot="10800000">
            <a:off x="721958" y="638771"/>
            <a:ext cx="2755498" cy="2077082"/>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90"/>
          <p:cNvCxnSpPr>
            <a:cxnSpLocks/>
            <a:stCxn id="1048613" idx="1"/>
            <a:endCxn id="1048602" idx="6"/>
          </p:cNvCxnSpPr>
          <p:nvPr/>
        </p:nvCxnSpPr>
        <p:spPr>
          <a:xfrm rot="16200000" flipH="1" flipV="1">
            <a:off x="2034396" y="1468921"/>
            <a:ext cx="195617" cy="2733172"/>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97156" name="Picture 78" descr="A close up of text on a white surface  Description generated with high confidence"/>
          <p:cNvPicPr>
            <a:picLocks noChangeAspect="1"/>
          </p:cNvPicPr>
          <p:nvPr/>
        </p:nvPicPr>
        <p:blipFill>
          <a:blip xmlns:r="http://schemas.openxmlformats.org/officeDocument/2006/relationships" r:embed="rId4" cstate="print"/>
          <a:stretch>
            <a:fillRect/>
          </a:stretch>
        </p:blipFill>
        <p:spPr>
          <a:xfrm>
            <a:off x="7919184" y="33296"/>
            <a:ext cx="1333336" cy="1333336"/>
          </a:xfrm>
          <a:prstGeom prst="rect"/>
        </p:spPr>
      </p:pic>
      <p:sp>
        <p:nvSpPr>
          <p:cNvPr id="1048614" name="Content Placeholder 27"/>
          <p:cNvSpPr txBox="1"/>
          <p:nvPr/>
        </p:nvSpPr>
        <p:spPr>
          <a:xfrm>
            <a:off x="1518126" y="4230047"/>
            <a:ext cx="6042407" cy="228599"/>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5" name="Content Placeholder 27"/>
          <p:cNvSpPr txBox="1"/>
          <p:nvPr/>
        </p:nvSpPr>
        <p:spPr>
          <a:xfrm>
            <a:off x="9058511" y="4230047"/>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16" name="Content Placeholder 27"/>
          <p:cNvSpPr txBox="1"/>
          <p:nvPr/>
        </p:nvSpPr>
        <p:spPr>
          <a:xfrm>
            <a:off x="-4381262" y="4104574"/>
            <a:ext cx="6042407" cy="228600"/>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7" name="Content Placeholder 27"/>
          <p:cNvSpPr txBox="1"/>
          <p:nvPr/>
        </p:nvSpPr>
        <p:spPr>
          <a:xfrm>
            <a:off x="1547568" y="4104574"/>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18" name="Content Placeholder 27"/>
          <p:cNvSpPr txBox="1"/>
          <p:nvPr/>
        </p:nvSpPr>
        <p:spPr>
          <a:xfrm>
            <a:off x="1507562" y="3987259"/>
            <a:ext cx="6042407" cy="228600"/>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9" name="Content Placeholder 27"/>
          <p:cNvSpPr txBox="1"/>
          <p:nvPr/>
        </p:nvSpPr>
        <p:spPr>
          <a:xfrm>
            <a:off x="9047948" y="3987258"/>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20" name="椭圆 43"/>
          <p:cNvSpPr/>
          <p:nvPr/>
        </p:nvSpPr>
        <p:spPr>
          <a:xfrm>
            <a:off x="4520145" y="3960331"/>
            <a:ext cx="128500" cy="128500"/>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1" name="椭圆 44"/>
          <p:cNvSpPr/>
          <p:nvPr/>
        </p:nvSpPr>
        <p:spPr>
          <a:xfrm>
            <a:off x="4384470" y="4064847"/>
            <a:ext cx="135675" cy="135675"/>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2" name="椭圆 45"/>
          <p:cNvSpPr/>
          <p:nvPr/>
        </p:nvSpPr>
        <p:spPr>
          <a:xfrm>
            <a:off x="4234463" y="4193637"/>
            <a:ext cx="111133" cy="111133"/>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3" name="椭圆 46"/>
          <p:cNvSpPr/>
          <p:nvPr/>
        </p:nvSpPr>
        <p:spPr>
          <a:xfrm>
            <a:off x="3834277" y="3960330"/>
            <a:ext cx="109433" cy="109433"/>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4" name="椭圆 47"/>
          <p:cNvSpPr/>
          <p:nvPr/>
        </p:nvSpPr>
        <p:spPr>
          <a:xfrm>
            <a:off x="4088810" y="3920754"/>
            <a:ext cx="99438" cy="9943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5" name="椭圆 48"/>
          <p:cNvSpPr/>
          <p:nvPr/>
        </p:nvSpPr>
        <p:spPr>
          <a:xfrm>
            <a:off x="4188247" y="3997011"/>
            <a:ext cx="117241" cy="117241"/>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6" name="椭圆 49"/>
          <p:cNvSpPr/>
          <p:nvPr/>
        </p:nvSpPr>
        <p:spPr>
          <a:xfrm>
            <a:off x="4505000" y="4065700"/>
            <a:ext cx="94817" cy="94817"/>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7" name="椭圆 50"/>
          <p:cNvSpPr/>
          <p:nvPr/>
        </p:nvSpPr>
        <p:spPr>
          <a:xfrm>
            <a:off x="4587131" y="4092608"/>
            <a:ext cx="115087" cy="115087"/>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8" name="椭圆 51"/>
          <p:cNvSpPr/>
          <p:nvPr/>
        </p:nvSpPr>
        <p:spPr>
          <a:xfrm rot="11104600">
            <a:off x="4879152" y="4032260"/>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29" name="椭圆 52"/>
          <p:cNvSpPr/>
          <p:nvPr/>
        </p:nvSpPr>
        <p:spPr>
          <a:xfrm rot="11104600">
            <a:off x="4491833" y="4230929"/>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48630" name="椭圆 53"/>
          <p:cNvSpPr/>
          <p:nvPr/>
        </p:nvSpPr>
        <p:spPr>
          <a:xfrm rot="11104600">
            <a:off x="4778858" y="4081756"/>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pic>
        <p:nvPicPr>
          <p:cNvPr id="2097157" name="Picture 8" descr="C:\Documents and Settings\Administrator\桌面\图片1.png"/>
          <p:cNvPicPr>
            <a:picLocks noChangeAspect="1" noChangeArrowheads="1"/>
          </p:cNvPicPr>
          <p:nvPr/>
        </p:nvPicPr>
        <p:blipFill>
          <a:blip xmlns:r="http://schemas.openxmlformats.org/officeDocument/2006/relationships" r:embed="rId5"/>
          <a:srcRect/>
          <a:stretch>
            <a:fillRect/>
          </a:stretch>
        </p:blipFill>
        <p:spPr bwMode="auto">
          <a:xfrm>
            <a:off x="4817715" y="4381121"/>
            <a:ext cx="36973" cy="36203"/>
          </a:xfrm>
          <a:prstGeom prst="rect"/>
          <a:noFill/>
          <a:ln>
            <a:noFill/>
          </a:ln>
        </p:spPr>
      </p:pic>
      <p:grpSp>
        <p:nvGrpSpPr>
          <p:cNvPr id="33" name="组合 24"/>
          <p:cNvGrpSpPr/>
          <p:nvPr/>
        </p:nvGrpSpPr>
        <p:grpSpPr>
          <a:xfrm>
            <a:off x="3757053" y="4105058"/>
            <a:ext cx="111236" cy="111832"/>
            <a:chOff x="8310959" y="101601"/>
            <a:chExt cx="369491" cy="371475"/>
          </a:xfrm>
          <a:noFill/>
        </p:grpSpPr>
        <p:sp>
          <p:nvSpPr>
            <p:cNvPr id="1048631" name="圆角矩形 56"/>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32" name="椭圆 57"/>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33"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34" name="组合 28"/>
          <p:cNvGrpSpPr/>
          <p:nvPr/>
        </p:nvGrpSpPr>
        <p:grpSpPr>
          <a:xfrm>
            <a:off x="3783772" y="4040425"/>
            <a:ext cx="147474" cy="146920"/>
            <a:chOff x="8737072" y="194959"/>
            <a:chExt cx="483128" cy="481316"/>
          </a:xfrm>
        </p:grpSpPr>
        <p:sp>
          <p:nvSpPr>
            <p:cNvPr id="1048634" name="椭圆 60"/>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68" name="直接连接符 30"/>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35" name="Freeform 13"/>
          <p:cNvSpPr>
            <a:spLocks noEditPoints="1"/>
          </p:cNvSpPr>
          <p:nvPr/>
        </p:nvSpPr>
        <p:spPr bwMode="auto">
          <a:xfrm>
            <a:off x="4595887" y="4169588"/>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grpSp>
        <p:nvGrpSpPr>
          <p:cNvPr id="35" name="组合 32"/>
          <p:cNvGrpSpPr/>
          <p:nvPr/>
        </p:nvGrpSpPr>
        <p:grpSpPr>
          <a:xfrm>
            <a:off x="5147713" y="4231355"/>
            <a:ext cx="126700" cy="126847"/>
            <a:chOff x="7502449" y="842952"/>
            <a:chExt cx="437654" cy="438161"/>
          </a:xfrm>
        </p:grpSpPr>
        <p:sp>
          <p:nvSpPr>
            <p:cNvPr id="1048636" name="椭圆 64"/>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37" name="任意多边形 3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38" name="任意多边形 3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39" name="任意多边形 3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0" name="任意多边形 3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69" name="直接连接符 38"/>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41" name="圆角矩形 79"/>
          <p:cNvSpPr/>
          <p:nvPr/>
        </p:nvSpPr>
        <p:spPr>
          <a:xfrm>
            <a:off x="4460216" y="4154976"/>
            <a:ext cx="191999" cy="129959"/>
          </a:xfrm>
          <a:custGeom>
            <a:avLst/>
            <a:ah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nvGrpSpPr>
          <p:cNvPr id="36" name="组合 40"/>
          <p:cNvGrpSpPr/>
          <p:nvPr/>
        </p:nvGrpSpPr>
        <p:grpSpPr>
          <a:xfrm>
            <a:off x="4808794" y="4172718"/>
            <a:ext cx="111236" cy="111832"/>
            <a:chOff x="8310959" y="101601"/>
            <a:chExt cx="369491" cy="371475"/>
          </a:xfrm>
          <a:noFill/>
        </p:grpSpPr>
        <p:sp>
          <p:nvSpPr>
            <p:cNvPr id="1048642" name="圆角矩形 108"/>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3" name="椭圆 109"/>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4"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37" name="组合 44"/>
          <p:cNvGrpSpPr/>
          <p:nvPr/>
        </p:nvGrpSpPr>
        <p:grpSpPr>
          <a:xfrm>
            <a:off x="4975284" y="3947745"/>
            <a:ext cx="147474" cy="146920"/>
            <a:chOff x="8737072" y="194959"/>
            <a:chExt cx="483128" cy="481316"/>
          </a:xfrm>
        </p:grpSpPr>
        <p:sp>
          <p:nvSpPr>
            <p:cNvPr id="1048645" name="椭圆 112"/>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70" name="直接连接符 46"/>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47"/>
          <p:cNvGrpSpPr/>
          <p:nvPr/>
        </p:nvGrpSpPr>
        <p:grpSpPr>
          <a:xfrm>
            <a:off x="4105906" y="4158089"/>
            <a:ext cx="126700" cy="126847"/>
            <a:chOff x="7502449" y="842952"/>
            <a:chExt cx="437654" cy="438161"/>
          </a:xfrm>
        </p:grpSpPr>
        <p:sp>
          <p:nvSpPr>
            <p:cNvPr id="1048646" name="椭圆 115"/>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7" name="任意多边形 49"/>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8" name="任意多边形 50"/>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49" name="任意多边形 51"/>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0" name="任意多边形 52"/>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71" name="直接连接符 53"/>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54"/>
          <p:cNvGrpSpPr/>
          <p:nvPr/>
        </p:nvGrpSpPr>
        <p:grpSpPr>
          <a:xfrm>
            <a:off x="5010330" y="4195205"/>
            <a:ext cx="111236" cy="111832"/>
            <a:chOff x="8310959" y="101601"/>
            <a:chExt cx="369491" cy="371475"/>
          </a:xfrm>
          <a:noFill/>
        </p:grpSpPr>
        <p:sp>
          <p:nvSpPr>
            <p:cNvPr id="1048651" name="圆角矩形 122"/>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2" name="椭圆 123"/>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3"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sp>
        <p:nvSpPr>
          <p:cNvPr id="1048654" name="Freeform 13"/>
          <p:cNvSpPr>
            <a:spLocks noEditPoints="1"/>
          </p:cNvSpPr>
          <p:nvPr/>
        </p:nvSpPr>
        <p:spPr bwMode="auto">
          <a:xfrm>
            <a:off x="4541970" y="4143001"/>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grpSp>
        <p:nvGrpSpPr>
          <p:cNvPr id="40" name="组合 62"/>
          <p:cNvGrpSpPr/>
          <p:nvPr/>
        </p:nvGrpSpPr>
        <p:grpSpPr>
          <a:xfrm>
            <a:off x="4371032" y="4130154"/>
            <a:ext cx="126700" cy="126847"/>
            <a:chOff x="7502449" y="842952"/>
            <a:chExt cx="437654" cy="438161"/>
          </a:xfrm>
        </p:grpSpPr>
        <p:sp>
          <p:nvSpPr>
            <p:cNvPr id="1048655" name="椭圆 127"/>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6" name="任意多边形 6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7" name="任意多边形 6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8" name="任意多边形 6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59" name="任意多边形 6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72" name="直接连接符 68"/>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69"/>
          <p:cNvGrpSpPr/>
          <p:nvPr/>
        </p:nvGrpSpPr>
        <p:grpSpPr>
          <a:xfrm>
            <a:off x="3887757" y="4113371"/>
            <a:ext cx="111236" cy="111832"/>
            <a:chOff x="8310959" y="101601"/>
            <a:chExt cx="369491" cy="371475"/>
          </a:xfrm>
          <a:noFill/>
        </p:grpSpPr>
        <p:sp>
          <p:nvSpPr>
            <p:cNvPr id="1048660" name="圆角矩形 134"/>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61" name="椭圆 135"/>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62"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42" name="组合 73"/>
          <p:cNvGrpSpPr/>
          <p:nvPr/>
        </p:nvGrpSpPr>
        <p:grpSpPr>
          <a:xfrm>
            <a:off x="4114466" y="4049407"/>
            <a:ext cx="147474" cy="146920"/>
            <a:chOff x="8737072" y="194959"/>
            <a:chExt cx="483128" cy="481316"/>
          </a:xfrm>
        </p:grpSpPr>
        <p:sp>
          <p:nvSpPr>
            <p:cNvPr id="1048663" name="椭圆 138"/>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5773" name="直接连接符 75"/>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64" name="Freeform 13"/>
          <p:cNvSpPr>
            <a:spLocks noEditPoints="1"/>
          </p:cNvSpPr>
          <p:nvPr/>
        </p:nvSpPr>
        <p:spPr bwMode="auto">
          <a:xfrm>
            <a:off x="3618541" y="4084121"/>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sp>
        <p:nvSpPr>
          <p:cNvPr id="1048665" name="圆角矩形 79"/>
          <p:cNvSpPr/>
          <p:nvPr/>
        </p:nvSpPr>
        <p:spPr>
          <a:xfrm>
            <a:off x="5196835" y="3989333"/>
            <a:ext cx="191999" cy="129959"/>
          </a:xfrm>
          <a:custGeom>
            <a:avLst/>
            <a:ah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48666" name="Freeform 13"/>
          <p:cNvSpPr>
            <a:spLocks noEditPoints="1"/>
          </p:cNvSpPr>
          <p:nvPr/>
        </p:nvSpPr>
        <p:spPr bwMode="auto">
          <a:xfrm>
            <a:off x="5236454" y="4000425"/>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sp>
        <p:nvSpPr>
          <p:cNvPr id="1048667" name="圆角矩形 143"/>
          <p:cNvSpPr/>
          <p:nvPr/>
        </p:nvSpPr>
        <p:spPr>
          <a:xfrm rot="10800000" flipH="1" flipV="1">
            <a:off x="3474919" y="3876462"/>
            <a:ext cx="2026977" cy="579474"/>
          </a:xfrm>
          <a:prstGeom prst="roundRect">
            <a:avLst>
              <a:gd name="adj" fmla="val 6518"/>
            </a:avLst>
          </a:prstGeom>
          <a:gradFill flip="none" rotWithShape="1">
            <a:gsLst>
              <a:gs pos="0">
                <a:srgbClr val="CCCCCC"/>
              </a:gs>
              <a:gs pos="100000">
                <a:srgbClr val="FCFCFC"/>
              </a:gs>
            </a:gsLst>
            <a:lin ang="7200000" scaled="0"/>
          </a:gradFill>
          <a:ln w="12700">
            <a:gradFill>
              <a:gsLst>
                <a:gs pos="0">
                  <a:schemeClr val="bg1"/>
                </a:gs>
                <a:gs pos="89000">
                  <a:schemeClr val="bg1">
                    <a:lumMod val="85000"/>
                  </a:schemeClr>
                </a:gs>
              </a:gsLst>
              <a:lin ang="7200000" scaled="0"/>
            </a:gradFill>
          </a:ln>
          <a:effectLst>
            <a:outerShdw algn="tr" blurRad="254000" dir="8160000" dist="127000"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776" lang="zh-CN">
              <a:solidFill>
                <a:srgbClr val="0B3B57"/>
              </a:solidFill>
              <a:latin typeface="Calibri" panose="020F0502020204030204"/>
              <a:ea typeface="等线" panose="02010600030101010101" pitchFamily="2" charset="-122"/>
            </a:endParaRPr>
          </a:p>
        </p:txBody>
      </p:sp>
      <p:sp>
        <p:nvSpPr>
          <p:cNvPr id="1048668" name="TextBox 66"/>
          <p:cNvSpPr txBox="1"/>
          <p:nvPr/>
        </p:nvSpPr>
        <p:spPr>
          <a:xfrm>
            <a:off x="3534090" y="3910896"/>
            <a:ext cx="946768" cy="929640"/>
          </a:xfrm>
          <a:prstGeom prst="rect"/>
          <a:noFill/>
        </p:spPr>
        <p:txBody>
          <a:bodyPr rtlCol="0" wrap="square">
            <a:spAutoFit/>
          </a:bodyPr>
          <a:p>
            <a:pPr defTabSz="443682"/>
            <a:r>
              <a:rPr altLang="zh-CN" dirty="0" sz="2800" lang="en-US">
                <a:solidFill>
                  <a:srgbClr val="326A82"/>
                </a:solidFill>
                <a:latin typeface="Impact" pitchFamily="34" charset="0"/>
                <a:ea typeface="等线" panose="02010600030101010101" pitchFamily="2" charset="-122"/>
              </a:rPr>
              <a:t>NABF</a:t>
            </a:r>
            <a:endParaRPr altLang="en-US" dirty="0" sz="2800" lang="zh-CN">
              <a:solidFill>
                <a:srgbClr val="326A82"/>
              </a:solidFill>
              <a:latin typeface="Impact" pitchFamily="34" charset="0"/>
              <a:ea typeface="等线" panose="02010600030101010101" pitchFamily="2" charset="-122"/>
            </a:endParaRPr>
          </a:p>
        </p:txBody>
      </p:sp>
      <p:grpSp>
        <p:nvGrpSpPr>
          <p:cNvPr id="43" name="组合 6"/>
          <p:cNvGrpSpPr/>
          <p:nvPr/>
        </p:nvGrpSpPr>
        <p:grpSpPr>
          <a:xfrm>
            <a:off x="4355976" y="3867894"/>
            <a:ext cx="1121706" cy="585225"/>
            <a:chOff x="6470679" y="2768636"/>
            <a:chExt cx="1591983" cy="1206134"/>
          </a:xfrm>
          <a:effectLst>
            <a:outerShdw algn="r" blurRad="50800" dir="10800000" dist="38100" rotWithShape="0">
              <a:prstClr val="black">
                <a:alpha val="40000"/>
              </a:prstClr>
            </a:outerShdw>
          </a:effectLst>
        </p:grpSpPr>
        <p:sp>
          <p:nvSpPr>
            <p:cNvPr id="1048669" name="圆角矩形 146"/>
            <p:cNvSpPr/>
            <p:nvPr/>
          </p:nvSpPr>
          <p:spPr>
            <a:xfrm>
              <a:off x="6647288" y="2826525"/>
              <a:ext cx="1415374" cy="1107997"/>
            </a:xfrm>
            <a:prstGeom prst="roundRect">
              <a:avLst>
                <a:gd name="adj" fmla="val 5011"/>
              </a:avLst>
            </a:prstGeom>
            <a:solidFill>
              <a:srgbClr val="326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43682"/>
              <a:r>
                <a:rPr altLang="en-CA" dirty="0" sz="1165" lang="zh-CN">
                  <a:solidFill>
                    <a:prstClr val="white"/>
                  </a:solidFill>
                  <a:latin typeface="Calibri" panose="020F0502020204030204"/>
                  <a:ea typeface="等线" panose="02010600030101010101" pitchFamily="2" charset="-122"/>
                </a:rPr>
                <a:t>北美</a:t>
              </a:r>
              <a:r>
                <a:rPr altLang="en-US" dirty="0" sz="1165" lang="zh-CN">
                  <a:solidFill>
                    <a:prstClr val="white"/>
                  </a:solidFill>
                  <a:latin typeface="Calibri" panose="020F0502020204030204"/>
                  <a:ea typeface="等线" panose="02010600030101010101" pitchFamily="2" charset="-122"/>
                </a:rPr>
                <a:t>区块链基金会</a:t>
              </a:r>
            </a:p>
          </p:txBody>
        </p:sp>
        <p:sp>
          <p:nvSpPr>
            <p:cNvPr id="1048670" name="矩形 148"/>
            <p:cNvSpPr/>
            <p:nvPr/>
          </p:nvSpPr>
          <p:spPr>
            <a:xfrm>
              <a:off x="6470679" y="2768636"/>
              <a:ext cx="380726" cy="1206134"/>
            </a:xfrm>
            <a:prstGeom prst="rect"/>
            <a:noFill/>
          </p:spPr>
          <p:txBody>
            <a:bodyPr wrap="none">
              <a:spAutoFit/>
            </a:bodyPr>
            <a:p>
              <a:pPr defTabSz="443682"/>
              <a:endParaRPr altLang="en-US" dirty="0" sz="3203" lang="zh-CN">
                <a:solidFill>
                  <a:prstClr val="white"/>
                </a:solidFill>
                <a:latin typeface="Impact" pitchFamily="34" charset="0"/>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cond evt="onBegin" delay="0">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2097152"/>
                                        </p:tgtEl>
                                        <p:attrNameLst>
                                          <p:attrName>style.visibility</p:attrName>
                                        </p:attrNameLst>
                                      </p:cBhvr>
                                      <p:to>
                                        <p:strVal val="visible"/>
                                      </p:to>
                                    </p:set>
                                    <p:animEffect transition="in" filter="wipe(up)">
                                      <p:cBhvr>
                                        <p:cTn dur="500" id="7"/>
                                        <p:tgtEl>
                                          <p:spTgt spid="2097152"/>
                                        </p:tgtEl>
                                      </p:cBhvr>
                                    </p:animEffect>
                                  </p:childTnLst>
                                </p:cTn>
                              </p:par>
                            </p:childTnLst>
                          </p:cTn>
                        </p:par>
                        <p:par>
                          <p:cTn fill="hold" id="8">
                            <p:stCondLst>
                              <p:cond delay="500"/>
                            </p:stCondLst>
                            <p:childTnLst>
                              <p:par>
                                <p:cTn fill="hold" id="9" nodeType="afterEffect" presetClass="entr" presetID="42" presetSubtype="0">
                                  <p:stCondLst>
                                    <p:cond delay="0"/>
                                  </p:stCondLst>
                                  <p:childTnLst>
                                    <p:set>
                                      <p:cBhvr>
                                        <p:cTn dur="1" fill="hold" id="10">
                                          <p:stCondLst>
                                            <p:cond delay="0"/>
                                          </p:stCondLst>
                                        </p:cTn>
                                        <p:tgtEl>
                                          <p:spTgt spid="2097155"/>
                                        </p:tgtEl>
                                        <p:attrNameLst>
                                          <p:attrName>style.visibility</p:attrName>
                                        </p:attrNameLst>
                                      </p:cBhvr>
                                      <p:to>
                                        <p:strVal val="visible"/>
                                      </p:to>
                                    </p:set>
                                    <p:animEffect transition="in" filter="fade">
                                      <p:cBhvr>
                                        <p:cTn dur="1000" id="11"/>
                                        <p:tgtEl>
                                          <p:spTgt spid="2097155"/>
                                        </p:tgtEl>
                                      </p:cBhvr>
                                    </p:animEffect>
                                    <p:anim calcmode="lin" valueType="num">
                                      <p:cBhvr>
                                        <p:cTn dur="1000" fill="hold" id="12"/>
                                        <p:tgtEl>
                                          <p:spTgt spid="2097155"/>
                                        </p:tgtEl>
                                        <p:attrNameLst>
                                          <p:attrName>ppt_x</p:attrName>
                                        </p:attrNameLst>
                                      </p:cBhvr>
                                      <p:tavLst>
                                        <p:tav tm="0">
                                          <p:val>
                                            <p:strVal val="#ppt_x"/>
                                          </p:val>
                                        </p:tav>
                                        <p:tav tm="100000">
                                          <p:val>
                                            <p:strVal val="#ppt_x"/>
                                          </p:val>
                                        </p:tav>
                                      </p:tavLst>
                                    </p:anim>
                                    <p:anim calcmode="lin" valueType="num">
                                      <p:cBhvr>
                                        <p:cTn dur="1000" fill="hold" id="13"/>
                                        <p:tgtEl>
                                          <p:spTgt spid="2097155"/>
                                        </p:tgtEl>
                                        <p:attrNameLst>
                                          <p:attrName>ppt_y</p:attrName>
                                        </p:attrNameLst>
                                      </p:cBhvr>
                                      <p:tavLst>
                                        <p:tav tm="0">
                                          <p:val>
                                            <p:strVal val="#ppt_y+.1"/>
                                          </p:val>
                                        </p:tav>
                                        <p:tav tm="100000">
                                          <p:val>
                                            <p:strVal val="#ppt_y"/>
                                          </p:val>
                                        </p:tav>
                                      </p:tavLst>
                                    </p:anim>
                                  </p:childTnLst>
                                </p:cTn>
                              </p:par>
                              <p:par>
                                <p:cTn accel="50000" fill="hold" grpId="0" id="14" nodeType="withEffect" presetClass="entr" presetID="38" presetSubtype="0">
                                  <p:stCondLst>
                                    <p:cond delay="0"/>
                                  </p:stCondLst>
                                  <p:iterate type="lt">
                                    <p:tmPct val="50000"/>
                                  </p:iterate>
                                  <p:childTnLst>
                                    <p:set>
                                      <p:cBhvr>
                                        <p:cTn dur="1" fill="hold" id="15">
                                          <p:stCondLst>
                                            <p:cond delay="0"/>
                                          </p:stCondLst>
                                        </p:cTn>
                                        <p:tgtEl>
                                          <p:spTgt spid="1048588"/>
                                        </p:tgtEl>
                                        <p:attrNameLst>
                                          <p:attrName>style.visibility</p:attrName>
                                        </p:attrNameLst>
                                      </p:cBhvr>
                                      <p:to>
                                        <p:strVal val="visible"/>
                                      </p:to>
                                    </p:set>
                                    <p:set>
                                      <p:cBhvr>
                                        <p:cTn dur="114" fill="hold" id="16">
                                          <p:stCondLst>
                                            <p:cond delay="0"/>
                                          </p:stCondLst>
                                        </p:cTn>
                                        <p:tgtEl>
                                          <p:spTgt spid="1048588"/>
                                        </p:tgtEl>
                                        <p:attrNameLst>
                                          <p:attrName>style.rotation</p:attrName>
                                        </p:attrNameLst>
                                      </p:cBhvr>
                                      <p:to>
                                        <p:strVal val="-45.0"/>
                                      </p:to>
                                    </p:set>
                                    <p:anim calcmode="lin" valueType="num">
                                      <p:cBhvr>
                                        <p:cTn dur="114" fill="hold" id="17">
                                          <p:stCondLst>
                                            <p:cond delay="114"/>
                                          </p:stCondLst>
                                        </p:cTn>
                                        <p:tgtEl>
                                          <p:spTgt spid="1048588"/>
                                        </p:tgtEl>
                                        <p:attrNameLst>
                                          <p:attrName>style.rotation</p:attrName>
                                        </p:attrNameLst>
                                      </p:cBhvr>
                                      <p:tavLst>
                                        <p:tav tm="0">
                                          <p:val>
                                            <p:fltVal val="-45.0"/>
                                          </p:val>
                                        </p:tav>
                                        <p:tav tm="69900">
                                          <p:val>
                                            <p:fltVal val="45.0"/>
                                          </p:val>
                                        </p:tav>
                                        <p:tav tm="100000">
                                          <p:val>
                                            <p:fltVal val="0.0"/>
                                          </p:val>
                                        </p:tav>
                                      </p:tavLst>
                                    </p:anim>
                                    <p:anim calcmode="lin" valueType="num">
                                      <p:cBhvr>
                                        <p:cTn dur="114" fill="hold" id="18">
                                          <p:stCondLst>
                                            <p:cond delay="0"/>
                                          </p:stCondLst>
                                        </p:cTn>
                                        <p:tgtEl>
                                          <p:spTgt spid="1048588"/>
                                        </p:tgtEl>
                                        <p:attrNameLst>
                                          <p:attrName>ppt_y</p:attrName>
                                        </p:attrNameLst>
                                      </p:cBhvr>
                                      <p:tavLst>
                                        <p:tav tm="0">
                                          <p:val>
                                            <p:strVal val="#ppt_y-1"/>
                                          </p:val>
                                        </p:tav>
                                        <p:tav tm="100000">
                                          <p:val>
                                            <p:strVal val="#ppt_y-(0.354*#ppt_w-0.172*#ppt_h)"/>
                                          </p:val>
                                        </p:tav>
                                      </p:tavLst>
                                    </p:anim>
                                    <p:anim calcmode="lin" valueType="num">
                                      <p:cBhvr>
                                        <p:cTn autoRev="1" decel="50000" dur="39" fill="hold" id="19">
                                          <p:stCondLst>
                                            <p:cond delay="114"/>
                                          </p:stCondLst>
                                        </p:cTn>
                                        <p:tgtEl>
                                          <p:spTgt spid="1048588"/>
                                        </p:tgtEl>
                                        <p:attrNameLst>
                                          <p:attrName>ppt_y</p:attrName>
                                        </p:attrNameLst>
                                      </p:cBhvr>
                                      <p:tavLst>
                                        <p:tav tm="0">
                                          <p:val>
                                            <p:strVal val="#ppt_y-(0.354*#ppt_w-0.172*#ppt_h)"/>
                                          </p:val>
                                        </p:tav>
                                        <p:tav tm="100000">
                                          <p:val>
                                            <p:strVal val="#ppt_y-(0.354*#ppt_w-0.172*#ppt_h)-#ppt_h/2"/>
                                          </p:val>
                                        </p:tav>
                                      </p:tavLst>
                                    </p:anim>
                                    <p:anim calcmode="lin" valueType="num">
                                      <p:cBhvr>
                                        <p:cTn dur="34" fill="hold" id="20">
                                          <p:stCondLst>
                                            <p:cond delay="216"/>
                                          </p:stCondLst>
                                        </p:cTn>
                                        <p:tgtEl>
                                          <p:spTgt spid="1048588"/>
                                        </p:tgtEl>
                                        <p:attrNameLst>
                                          <p:attrName>ppt_y</p:attrName>
                                        </p:attrNameLst>
                                      </p:cBhvr>
                                      <p:tavLst>
                                        <p:tav tm="0">
                                          <p:val>
                                            <p:strVal val="#ppt_y-(0.354*#ppt_w-0.172*#ppt_h)"/>
                                          </p:val>
                                        </p:tav>
                                        <p:tav tm="100000">
                                          <p:val>
                                            <p:strVal val="#ppt_y"/>
                                          </p:val>
                                        </p:tav>
                                      </p:tavLst>
                                    </p:anim>
                                  </p:childTnLst>
                                </p:cTn>
                              </p:par>
                              <p:par>
                                <p:cTn fill="hold" grpId="0" id="21" nodeType="withEffect" presetClass="entr" presetID="52" presetSubtype="0">
                                  <p:stCondLst>
                                    <p:cond delay="2200"/>
                                  </p:stCondLst>
                                  <p:iterate type="lt">
                                    <p:tmPct val="10000"/>
                                  </p:iterate>
                                  <p:childTnLst>
                                    <p:set>
                                      <p:cBhvr>
                                        <p:cTn dur="1" fill="hold" id="22">
                                          <p:stCondLst>
                                            <p:cond delay="0"/>
                                          </p:stCondLst>
                                        </p:cTn>
                                        <p:tgtEl>
                                          <p:spTgt spid="1048587"/>
                                        </p:tgtEl>
                                        <p:attrNameLst>
                                          <p:attrName>style.visibility</p:attrName>
                                        </p:attrNameLst>
                                      </p:cBhvr>
                                      <p:to>
                                        <p:strVal val="visible"/>
                                      </p:to>
                                    </p:set>
                                    <p:animScale>
                                      <p:cBhvr>
                                        <p:cTn decel="50000" dur="1000" fill="hold" id="23">
                                          <p:stCondLst>
                                            <p:cond delay="0"/>
                                          </p:stCondLst>
                                        </p:cTn>
                                        <p:tgtEl>
                                          <p:spTgt spid="10485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decel="50000" dur="1000" fill="hold" id="24">
                                          <p:stCondLst>
                                            <p:cond delay="0"/>
                                          </p:stCondLst>
                                        </p:cTn>
                                        <p:tgtEl>
                                          <p:spTgt spid="1048587"/>
                                        </p:tgtEl>
                                        <p:attrNameLst>
                                          <p:attrName>ppt_x</p:attrName>
                                          <p:attrName>ppt_y</p:attrName>
                                        </p:attrNameLst>
                                      </p:cBhvr>
                                    </p:animMotion>
                                    <p:animEffect transition="in" filter="fade">
                                      <p:cBhvr>
                                        <p:cTn dur="1000" id="25"/>
                                        <p:tgtEl>
                                          <p:spTgt spid="1048587"/>
                                        </p:tgtEl>
                                      </p:cBhvr>
                                    </p:animEffect>
                                  </p:childTnLst>
                                </p:cTn>
                              </p:par>
                            </p:childTnLst>
                          </p:cTn>
                        </p:par>
                        <p:par>
                          <p:cTn fill="hold" id="26">
                            <p:stCondLst>
                              <p:cond delay="4700"/>
                            </p:stCondLst>
                            <p:childTnLst>
                              <p:par>
                                <p:cTn fill="hold" grpId="0" id="27" nodeType="afterEffect" presetClass="entr" presetID="22" presetSubtype="8">
                                  <p:stCondLst>
                                    <p:cond delay="0"/>
                                  </p:stCondLst>
                                  <p:childTnLst>
                                    <p:set>
                                      <p:cBhvr>
                                        <p:cTn dur="1" fill="hold" id="28">
                                          <p:stCondLst>
                                            <p:cond delay="0"/>
                                          </p:stCondLst>
                                        </p:cTn>
                                        <p:tgtEl>
                                          <p:spTgt spid="1048589"/>
                                        </p:tgtEl>
                                        <p:attrNameLst>
                                          <p:attrName>style.visibility</p:attrName>
                                        </p:attrNameLst>
                                      </p:cBhvr>
                                      <p:to>
                                        <p:strVal val="visible"/>
                                      </p:to>
                                    </p:set>
                                    <p:animEffect transition="in" filter="wipe(left)">
                                      <p:cBhvr>
                                        <p:cTn dur="500" id="29"/>
                                        <p:tgtEl>
                                          <p:spTgt spid="1048589"/>
                                        </p:tgtEl>
                                      </p:cBhvr>
                                    </p:animEffect>
                                  </p:childTnLst>
                                </p:cTn>
                              </p:par>
                              <p:par>
                                <p:cTn fill="hold" grpId="0" id="30" nodeType="withEffect" presetClass="entr" presetID="22" presetSubtype="8">
                                  <p:stCondLst>
                                    <p:cond delay="0"/>
                                  </p:stCondLst>
                                  <p:childTnLst>
                                    <p:set>
                                      <p:cBhvr>
                                        <p:cTn dur="1" fill="hold" id="31">
                                          <p:stCondLst>
                                            <p:cond delay="0"/>
                                          </p:stCondLst>
                                        </p:cTn>
                                        <p:tgtEl>
                                          <p:spTgt spid="1048590"/>
                                        </p:tgtEl>
                                        <p:attrNameLst>
                                          <p:attrName>style.visibility</p:attrName>
                                        </p:attrNameLst>
                                      </p:cBhvr>
                                      <p:to>
                                        <p:strVal val="visible"/>
                                      </p:to>
                                    </p:set>
                                    <p:animEffect transition="in" filter="wipe(left)">
                                      <p:cBhvr>
                                        <p:cTn dur="800" id="32"/>
                                        <p:tgtEl>
                                          <p:spTgt spid="1048590"/>
                                        </p:tgtEl>
                                      </p:cBhvr>
                                    </p:animEffect>
                                  </p:childTnLst>
                                </p:cTn>
                              </p:par>
                            </p:childTnLst>
                          </p:cTn>
                        </p:par>
                        <p:par>
                          <p:cTn fill="hold" id="33">
                            <p:stCondLst>
                              <p:cond delay="5500"/>
                            </p:stCondLst>
                            <p:childTnLst>
                              <p:par>
                                <p:cTn fill="hold" id="34" nodeType="afterEffect" presetClass="entr" presetID="22" presetSubtype="4">
                                  <p:stCondLst>
                                    <p:cond delay="0"/>
                                  </p:stCondLst>
                                  <p:childTnLst>
                                    <p:set>
                                      <p:cBhvr>
                                        <p:cTn dur="1" fill="hold" id="35">
                                          <p:stCondLst>
                                            <p:cond delay="0"/>
                                          </p:stCondLst>
                                        </p:cTn>
                                        <p:tgtEl>
                                          <p:spTgt spid="2097154"/>
                                        </p:tgtEl>
                                        <p:attrNameLst>
                                          <p:attrName>style.visibility</p:attrName>
                                        </p:attrNameLst>
                                      </p:cBhvr>
                                      <p:to>
                                        <p:strVal val="visible"/>
                                      </p:to>
                                    </p:set>
                                    <p:animEffect transition="in" filter="wipe(down)">
                                      <p:cBhvr>
                                        <p:cTn dur="500" id="36"/>
                                        <p:tgtEl>
                                          <p:spTgt spid="2097154"/>
                                        </p:tgtEl>
                                      </p:cBhvr>
                                    </p:animEffect>
                                  </p:childTnLst>
                                </p:cTn>
                              </p:par>
                              <p:par>
                                <p:cTn fill="hold" grpId="0" id="37" nodeType="withEffect" presetClass="entr" presetID="22" presetSubtype="8">
                                  <p:stCondLst>
                                    <p:cond delay="900"/>
                                  </p:stCondLst>
                                  <p:childTnLst>
                                    <p:set>
                                      <p:cBhvr>
                                        <p:cTn dur="1" fill="hold" id="38">
                                          <p:stCondLst>
                                            <p:cond delay="0"/>
                                          </p:stCondLst>
                                        </p:cTn>
                                        <p:tgtEl>
                                          <p:spTgt spid="1048586"/>
                                        </p:tgtEl>
                                        <p:attrNameLst>
                                          <p:attrName>style.visibility</p:attrName>
                                        </p:attrNameLst>
                                      </p:cBhvr>
                                      <p:to>
                                        <p:strVal val="visible"/>
                                      </p:to>
                                    </p:set>
                                    <p:animEffect transition="in" filter="wipe(left)">
                                      <p:cBhvr>
                                        <p:cTn dur="800" id="39"/>
                                        <p:tgtEl>
                                          <p:spTgt spid="1048586"/>
                                        </p:tgtEl>
                                      </p:cBhvr>
                                    </p:animEffect>
                                  </p:childTnLst>
                                </p:cTn>
                              </p:par>
                            </p:childTnLst>
                          </p:cTn>
                        </p:par>
                        <p:par>
                          <p:cTn fill="hold" id="40">
                            <p:stCondLst>
                              <p:cond delay="7200"/>
                            </p:stCondLst>
                            <p:childTnLst>
                              <p:par>
                                <p:cTn fill="hold" id="41" nodeType="afterEffect" presetClass="entr" presetID="2" presetSubtype="2">
                                  <p:stCondLst>
                                    <p:cond delay="0"/>
                                  </p:stCondLst>
                                  <p:childTnLst>
                                    <p:set>
                                      <p:cBhvr>
                                        <p:cTn dur="1" fill="hold" id="42">
                                          <p:stCondLst>
                                            <p:cond delay="0"/>
                                          </p:stCondLst>
                                        </p:cTn>
                                        <p:tgtEl>
                                          <p:spTgt spid="32"/>
                                        </p:tgtEl>
                                        <p:attrNameLst>
                                          <p:attrName>style.visibility</p:attrName>
                                        </p:attrNameLst>
                                      </p:cBhvr>
                                      <p:to>
                                        <p:strVal val="visible"/>
                                      </p:to>
                                    </p:set>
                                    <p:anim calcmode="lin" valueType="num">
                                      <p:cBhvr additive="base">
                                        <p:cTn dur="500" fill="hold" id="43"/>
                                        <p:tgtEl>
                                          <p:spTgt spid="32"/>
                                        </p:tgtEl>
                                        <p:attrNameLst>
                                          <p:attrName>ppt_x</p:attrName>
                                        </p:attrNameLst>
                                      </p:cBhvr>
                                      <p:tavLst>
                                        <p:tav tm="0">
                                          <p:val>
                                            <p:strVal val="1+#ppt_w/2"/>
                                          </p:val>
                                        </p:tav>
                                        <p:tav tm="100000">
                                          <p:val>
                                            <p:strVal val="#ppt_x"/>
                                          </p:val>
                                        </p:tav>
                                      </p:tavLst>
                                    </p:anim>
                                    <p:anim calcmode="lin" valueType="num">
                                      <p:cBhvr additive="base">
                                        <p:cTn dur="500" fill="hold" id="44"/>
                                        <p:tgtEl>
                                          <p:spTgt spid="32"/>
                                        </p:tgtEl>
                                        <p:attrNameLst>
                                          <p:attrName>ppt_y</p:attrName>
                                        </p:attrNameLst>
                                      </p:cBhvr>
                                      <p:tavLst>
                                        <p:tav tm="0">
                                          <p:val>
                                            <p:strVal val="#ppt_y"/>
                                          </p:val>
                                        </p:tav>
                                        <p:tav tm="100000">
                                          <p:val>
                                            <p:strVal val="#ppt_y"/>
                                          </p:val>
                                        </p:tav>
                                      </p:tavLst>
                                    </p:anim>
                                  </p:childTnLst>
                                </p:cTn>
                              </p:par>
                              <p:par>
                                <p:cTn fill="hold" id="45" nodeType="withEffect" presetClass="entr" presetID="2" presetSubtype="2">
                                  <p:stCondLst>
                                    <p:cond delay="200"/>
                                  </p:stCondLst>
                                  <p:childTnLst>
                                    <p:set>
                                      <p:cBhvr>
                                        <p:cTn dur="1" fill="hold" id="46">
                                          <p:stCondLst>
                                            <p:cond delay="0"/>
                                          </p:stCondLst>
                                        </p:cTn>
                                        <p:tgtEl>
                                          <p:spTgt spid="31"/>
                                        </p:tgtEl>
                                        <p:attrNameLst>
                                          <p:attrName>style.visibility</p:attrName>
                                        </p:attrNameLst>
                                      </p:cBhvr>
                                      <p:to>
                                        <p:strVal val="visible"/>
                                      </p:to>
                                    </p:set>
                                    <p:anim calcmode="lin" valueType="num">
                                      <p:cBhvr additive="base">
                                        <p:cTn dur="500" fill="hold" id="47"/>
                                        <p:tgtEl>
                                          <p:spTgt spid="31"/>
                                        </p:tgtEl>
                                        <p:attrNameLst>
                                          <p:attrName>ppt_x</p:attrName>
                                        </p:attrNameLst>
                                      </p:cBhvr>
                                      <p:tavLst>
                                        <p:tav tm="0">
                                          <p:val>
                                            <p:strVal val="1+#ppt_w/2"/>
                                          </p:val>
                                        </p:tav>
                                        <p:tav tm="100000">
                                          <p:val>
                                            <p:strVal val="#ppt_x"/>
                                          </p:val>
                                        </p:tav>
                                      </p:tavLst>
                                    </p:anim>
                                    <p:anim calcmode="lin" valueType="num">
                                      <p:cBhvr additive="base">
                                        <p:cTn dur="500" fill="hold" id="48"/>
                                        <p:tgtEl>
                                          <p:spTgt spid="31"/>
                                        </p:tgtEl>
                                        <p:attrNameLst>
                                          <p:attrName>ppt_y</p:attrName>
                                        </p:attrNameLst>
                                      </p:cBhvr>
                                      <p:tavLst>
                                        <p:tav tm="0">
                                          <p:val>
                                            <p:strVal val="#ppt_y"/>
                                          </p:val>
                                        </p:tav>
                                        <p:tav tm="100000">
                                          <p:val>
                                            <p:strVal val="#ppt_y"/>
                                          </p:val>
                                        </p:tav>
                                      </p:tavLst>
                                    </p:anim>
                                  </p:childTnLst>
                                </p:cTn>
                              </p:par>
                              <p:par>
                                <p:cTn fill="hold" id="49" nodeType="withEffect" presetClass="entr" presetID="2" presetSubtype="2">
                                  <p:stCondLst>
                                    <p:cond delay="400"/>
                                  </p:stCondLst>
                                  <p:childTnLst>
                                    <p:set>
                                      <p:cBhvr>
                                        <p:cTn dur="1" fill="hold" id="50">
                                          <p:stCondLst>
                                            <p:cond delay="0"/>
                                          </p:stCondLst>
                                        </p:cTn>
                                        <p:tgtEl>
                                          <p:spTgt spid="30"/>
                                        </p:tgtEl>
                                        <p:attrNameLst>
                                          <p:attrName>style.visibility</p:attrName>
                                        </p:attrNameLst>
                                      </p:cBhvr>
                                      <p:to>
                                        <p:strVal val="visible"/>
                                      </p:to>
                                    </p:set>
                                    <p:anim calcmode="lin" valueType="num">
                                      <p:cBhvr additive="base">
                                        <p:cTn dur="500" fill="hold" id="51"/>
                                        <p:tgtEl>
                                          <p:spTgt spid="30"/>
                                        </p:tgtEl>
                                        <p:attrNameLst>
                                          <p:attrName>ppt_x</p:attrName>
                                        </p:attrNameLst>
                                      </p:cBhvr>
                                      <p:tavLst>
                                        <p:tav tm="0">
                                          <p:val>
                                            <p:strVal val="1+#ppt_w/2"/>
                                          </p:val>
                                        </p:tav>
                                        <p:tav tm="100000">
                                          <p:val>
                                            <p:strVal val="#ppt_x"/>
                                          </p:val>
                                        </p:tav>
                                      </p:tavLst>
                                    </p:anim>
                                    <p:anim calcmode="lin" valueType="num">
                                      <p:cBhvr additive="base">
                                        <p:cTn dur="500" fill="hold" id="52"/>
                                        <p:tgtEl>
                                          <p:spTgt spid="30"/>
                                        </p:tgtEl>
                                        <p:attrNameLst>
                                          <p:attrName>ppt_y</p:attrName>
                                        </p:attrNameLst>
                                      </p:cBhvr>
                                      <p:tavLst>
                                        <p:tav tm="0">
                                          <p:val>
                                            <p:strVal val="#ppt_y"/>
                                          </p:val>
                                        </p:tav>
                                        <p:tav tm="100000">
                                          <p:val>
                                            <p:strVal val="#ppt_y"/>
                                          </p:val>
                                        </p:tav>
                                      </p:tavLst>
                                    </p:anim>
                                  </p:childTnLst>
                                </p:cTn>
                              </p:par>
                              <p:par>
                                <p:cTn fill="hold" id="53" nodeType="withEffect" presetClass="entr" presetID="2" presetSubtype="2">
                                  <p:stCondLst>
                                    <p:cond delay="600"/>
                                  </p:stCondLst>
                                  <p:childTnLst>
                                    <p:set>
                                      <p:cBhvr>
                                        <p:cTn dur="1" fill="hold" id="54">
                                          <p:stCondLst>
                                            <p:cond delay="0"/>
                                          </p:stCondLst>
                                        </p:cTn>
                                        <p:tgtEl>
                                          <p:spTgt spid="29"/>
                                        </p:tgtEl>
                                        <p:attrNameLst>
                                          <p:attrName>style.visibility</p:attrName>
                                        </p:attrNameLst>
                                      </p:cBhvr>
                                      <p:to>
                                        <p:strVal val="visible"/>
                                      </p:to>
                                    </p:set>
                                    <p:anim calcmode="lin" valueType="num">
                                      <p:cBhvr additive="base">
                                        <p:cTn dur="500" fill="hold" id="55"/>
                                        <p:tgtEl>
                                          <p:spTgt spid="29"/>
                                        </p:tgtEl>
                                        <p:attrNameLst>
                                          <p:attrName>ppt_x</p:attrName>
                                        </p:attrNameLst>
                                      </p:cBhvr>
                                      <p:tavLst>
                                        <p:tav tm="0">
                                          <p:val>
                                            <p:strVal val="1+#ppt_w/2"/>
                                          </p:val>
                                        </p:tav>
                                        <p:tav tm="100000">
                                          <p:val>
                                            <p:strVal val="#ppt_x"/>
                                          </p:val>
                                        </p:tav>
                                      </p:tavLst>
                                    </p:anim>
                                    <p:anim calcmode="lin" valueType="num">
                                      <p:cBhvr additive="base">
                                        <p:cTn dur="500" fill="hold" id="56"/>
                                        <p:tgtEl>
                                          <p:spTgt spid="29"/>
                                        </p:tgtEl>
                                        <p:attrNameLst>
                                          <p:attrName>ppt_y</p:attrName>
                                        </p:attrNameLst>
                                      </p:cBhvr>
                                      <p:tavLst>
                                        <p:tav tm="0">
                                          <p:val>
                                            <p:strVal val="#ppt_y"/>
                                          </p:val>
                                        </p:tav>
                                        <p:tav tm="100000">
                                          <p:val>
                                            <p:strVal val="#ppt_y"/>
                                          </p:val>
                                        </p:tav>
                                      </p:tavLst>
                                    </p:anim>
                                  </p:childTnLst>
                                </p:cTn>
                              </p:par>
                              <p:par>
                                <p:cTn fill="hold" id="57" nodeType="withEffect" presetClass="entr" presetID="2" presetSubtype="2">
                                  <p:stCondLst>
                                    <p:cond delay="600"/>
                                  </p:stCondLst>
                                  <p:childTnLst>
                                    <p:set>
                                      <p:cBhvr>
                                        <p:cTn dur="1" fill="hold" id="58">
                                          <p:stCondLst>
                                            <p:cond delay="0"/>
                                          </p:stCondLst>
                                        </p:cTn>
                                        <p:tgtEl>
                                          <p:spTgt spid="28"/>
                                        </p:tgtEl>
                                        <p:attrNameLst>
                                          <p:attrName>style.visibility</p:attrName>
                                        </p:attrNameLst>
                                      </p:cBhvr>
                                      <p:to>
                                        <p:strVal val="visible"/>
                                      </p:to>
                                    </p:set>
                                    <p:anim calcmode="lin" valueType="num">
                                      <p:cBhvr additive="base">
                                        <p:cTn dur="500" fill="hold" id="59"/>
                                        <p:tgtEl>
                                          <p:spTgt spid="28"/>
                                        </p:tgtEl>
                                        <p:attrNameLst>
                                          <p:attrName>ppt_x</p:attrName>
                                        </p:attrNameLst>
                                      </p:cBhvr>
                                      <p:tavLst>
                                        <p:tav tm="0">
                                          <p:val>
                                            <p:strVal val="1+#ppt_w/2"/>
                                          </p:val>
                                        </p:tav>
                                        <p:tav tm="100000">
                                          <p:val>
                                            <p:strVal val="#ppt_x"/>
                                          </p:val>
                                        </p:tav>
                                      </p:tavLst>
                                    </p:anim>
                                    <p:anim calcmode="lin" valueType="num">
                                      <p:cBhvr additive="base">
                                        <p:cTn dur="500" fill="hold" id="60"/>
                                        <p:tgtEl>
                                          <p:spTgt spid="28"/>
                                        </p:tgtEl>
                                        <p:attrNameLst>
                                          <p:attrName>ppt_y</p:attrName>
                                        </p:attrNameLst>
                                      </p:cBhvr>
                                      <p:tavLst>
                                        <p:tav tm="0">
                                          <p:val>
                                            <p:strVal val="#ppt_y"/>
                                          </p:val>
                                        </p:tav>
                                        <p:tav tm="100000">
                                          <p:val>
                                            <p:strVal val="#ppt_y"/>
                                          </p:val>
                                        </p:tav>
                                      </p:tavLst>
                                    </p:anim>
                                  </p:childTnLst>
                                </p:cTn>
                              </p:par>
                              <p:par>
                                <p:cTn fill="hold" id="61" nodeType="withEffect" presetClass="entr" presetID="1" presetSubtype="0">
                                  <p:stCondLst>
                                    <p:cond delay="600"/>
                                  </p:stCondLst>
                                  <p:childTnLst>
                                    <p:set>
                                      <p:cBhvr>
                                        <p:cTn dur="1" fill="hold" id="62">
                                          <p:stCondLst>
                                            <p:cond delay="0"/>
                                          </p:stCondLst>
                                        </p:cTn>
                                        <p:tgtEl>
                                          <p:spTgt spid="3145728"/>
                                        </p:tgtEl>
                                        <p:attrNameLst>
                                          <p:attrName>style.visibility</p:attrName>
                                        </p:attrNameLst>
                                      </p:cBhvr>
                                      <p:to>
                                        <p:strVal val="visible"/>
                                      </p:to>
                                    </p:set>
                                  </p:childTnLst>
                                </p:cTn>
                              </p:par>
                              <p:par>
                                <p:cTn fill="hold" id="63" nodeType="withEffect" presetClass="entr" presetID="1" presetSubtype="0">
                                  <p:stCondLst>
                                    <p:cond delay="600"/>
                                  </p:stCondLst>
                                  <p:childTnLst>
                                    <p:set>
                                      <p:cBhvr>
                                        <p:cTn dur="1" fill="hold" id="64">
                                          <p:stCondLst>
                                            <p:cond delay="0"/>
                                          </p:stCondLst>
                                        </p:cTn>
                                        <p:tgtEl>
                                          <p:spTgt spid="3145729"/>
                                        </p:tgtEl>
                                        <p:attrNameLst>
                                          <p:attrName>style.visibility</p:attrName>
                                        </p:attrNameLst>
                                      </p:cBhvr>
                                      <p:to>
                                        <p:strVal val="visible"/>
                                      </p:to>
                                    </p:set>
                                  </p:childTnLst>
                                </p:cTn>
                              </p:par>
                              <p:par>
                                <p:cTn fill="hold" id="65" nodeType="withEffect" presetClass="entr" presetID="1" presetSubtype="0">
                                  <p:stCondLst>
                                    <p:cond delay="600"/>
                                  </p:stCondLst>
                                  <p:childTnLst>
                                    <p:set>
                                      <p:cBhvr>
                                        <p:cTn dur="1" fill="hold" id="66">
                                          <p:stCondLst>
                                            <p:cond delay="0"/>
                                          </p:stCondLst>
                                        </p:cTn>
                                        <p:tgtEl>
                                          <p:spTgt spid="3145730"/>
                                        </p:tgtEl>
                                        <p:attrNameLst>
                                          <p:attrName>style.visibility</p:attrName>
                                        </p:attrNameLst>
                                      </p:cBhvr>
                                      <p:to>
                                        <p:strVal val="visible"/>
                                      </p:to>
                                    </p:set>
                                  </p:childTnLst>
                                </p:cTn>
                              </p:par>
                              <p:par>
                                <p:cTn fill="hold" id="67" nodeType="withEffect" presetClass="entr" presetID="1" presetSubtype="0">
                                  <p:stCondLst>
                                    <p:cond delay="600"/>
                                  </p:stCondLst>
                                  <p:childTnLst>
                                    <p:set>
                                      <p:cBhvr>
                                        <p:cTn dur="1" fill="hold" id="68">
                                          <p:stCondLst>
                                            <p:cond delay="0"/>
                                          </p:stCondLst>
                                        </p:cTn>
                                        <p:tgtEl>
                                          <p:spTgt spid="3145731"/>
                                        </p:tgtEl>
                                        <p:attrNameLst>
                                          <p:attrName>style.visibility</p:attrName>
                                        </p:attrNameLst>
                                      </p:cBhvr>
                                      <p:to>
                                        <p:strVal val="visible"/>
                                      </p:to>
                                    </p:set>
                                  </p:childTnLst>
                                </p:cTn>
                              </p:par>
                              <p:par>
                                <p:cTn fill="hold" id="69" nodeType="withEffect" presetClass="entr" presetID="1" presetSubtype="0">
                                  <p:stCondLst>
                                    <p:cond delay="600"/>
                                  </p:stCondLst>
                                  <p:childTnLst>
                                    <p:set>
                                      <p:cBhvr>
                                        <p:cTn dur="1" fill="hold" id="70">
                                          <p:stCondLst>
                                            <p:cond delay="0"/>
                                          </p:stCondLst>
                                        </p:cTn>
                                        <p:tgtEl>
                                          <p:spTgt spid="3145732"/>
                                        </p:tgtEl>
                                        <p:attrNameLst>
                                          <p:attrName>style.visibility</p:attrName>
                                        </p:attrNameLst>
                                      </p:cBhvr>
                                      <p:to>
                                        <p:strVal val="visible"/>
                                      </p:to>
                                    </p:set>
                                  </p:childTnLst>
                                </p:cTn>
                              </p:par>
                              <p:par>
                                <p:cTn fill="hold" id="71" nodeType="withEffect" presetClass="entr" presetID="1" presetSubtype="0">
                                  <p:stCondLst>
                                    <p:cond delay="600"/>
                                  </p:stCondLst>
                                  <p:childTnLst>
                                    <p:set>
                                      <p:cBhvr>
                                        <p:cTn dur="1" fill="hold" id="72">
                                          <p:stCondLst>
                                            <p:cond delay="0"/>
                                          </p:stCondLst>
                                        </p:cTn>
                                        <p:tgtEl>
                                          <p:spTgt spid="3145733"/>
                                        </p:tgtEl>
                                        <p:attrNameLst>
                                          <p:attrName>style.visibility</p:attrName>
                                        </p:attrNameLst>
                                      </p:cBhvr>
                                      <p:to>
                                        <p:strVal val="visible"/>
                                      </p:to>
                                    </p:set>
                                  </p:childTnLst>
                                </p:cTn>
                              </p:par>
                              <p:par>
                                <p:cTn fill="hold" id="73" nodeType="withEffect" presetClass="entr" presetID="1" presetSubtype="0">
                                  <p:stCondLst>
                                    <p:cond delay="600"/>
                                  </p:stCondLst>
                                  <p:childTnLst>
                                    <p:set>
                                      <p:cBhvr>
                                        <p:cTn dur="1" fill="hold" id="74">
                                          <p:stCondLst>
                                            <p:cond delay="0"/>
                                          </p:stCondLst>
                                        </p:cTn>
                                        <p:tgtEl>
                                          <p:spTgt spid="3145734"/>
                                        </p:tgtEl>
                                        <p:attrNameLst>
                                          <p:attrName>style.visibility</p:attrName>
                                        </p:attrNameLst>
                                      </p:cBhvr>
                                      <p:to>
                                        <p:strVal val="visible"/>
                                      </p:to>
                                    </p:set>
                                  </p:childTnLst>
                                </p:cTn>
                              </p:par>
                              <p:par>
                                <p:cTn fill="hold" id="75" nodeType="withEffect" presetClass="entr" presetID="1" presetSubtype="0">
                                  <p:stCondLst>
                                    <p:cond delay="600"/>
                                  </p:stCondLst>
                                  <p:childTnLst>
                                    <p:set>
                                      <p:cBhvr>
                                        <p:cTn dur="1" fill="hold" id="76">
                                          <p:stCondLst>
                                            <p:cond delay="0"/>
                                          </p:stCondLst>
                                        </p:cTn>
                                        <p:tgtEl>
                                          <p:spTgt spid="3145735"/>
                                        </p:tgtEl>
                                        <p:attrNameLst>
                                          <p:attrName>style.visibility</p:attrName>
                                        </p:attrNameLst>
                                      </p:cBhvr>
                                      <p:to>
                                        <p:strVal val="visible"/>
                                      </p:to>
                                    </p:set>
                                  </p:childTnLst>
                                </p:cTn>
                              </p:par>
                              <p:par>
                                <p:cTn fill="hold" grpId="0" id="77" nodeType="withEffect" presetClass="entr" presetID="1" presetSubtype="0">
                                  <p:stCondLst>
                                    <p:cond delay="600"/>
                                  </p:stCondLst>
                                  <p:childTnLst>
                                    <p:set>
                                      <p:cBhvr>
                                        <p:cTn dur="1" fill="hold" id="78">
                                          <p:stCondLst>
                                            <p:cond delay="0"/>
                                          </p:stCondLst>
                                        </p:cTn>
                                        <p:tgtEl>
                                          <p:spTgt spid="1048601"/>
                                        </p:tgtEl>
                                        <p:attrNameLst>
                                          <p:attrName>style.visibility</p:attrName>
                                        </p:attrNameLst>
                                      </p:cBhvr>
                                      <p:to>
                                        <p:strVal val="visible"/>
                                      </p:to>
                                    </p:set>
                                  </p:childTnLst>
                                </p:cTn>
                              </p:par>
                              <p:par>
                                <p:cTn fill="hold" grpId="0" id="79" nodeType="withEffect" presetClass="entr" presetID="1" presetSubtype="0">
                                  <p:stCondLst>
                                    <p:cond delay="600"/>
                                  </p:stCondLst>
                                  <p:childTnLst>
                                    <p:set>
                                      <p:cBhvr>
                                        <p:cTn dur="1" fill="hold" id="80">
                                          <p:stCondLst>
                                            <p:cond delay="0"/>
                                          </p:stCondLst>
                                        </p:cTn>
                                        <p:tgtEl>
                                          <p:spTgt spid="1048602"/>
                                        </p:tgtEl>
                                        <p:attrNameLst>
                                          <p:attrName>style.visibility</p:attrName>
                                        </p:attrNameLst>
                                      </p:cBhvr>
                                      <p:to>
                                        <p:strVal val="visible"/>
                                      </p:to>
                                    </p:set>
                                  </p:childTnLst>
                                </p:cTn>
                              </p:par>
                              <p:par>
                                <p:cTn fill="hold" grpId="0" id="81" nodeType="withEffect" presetClass="entr" presetID="1" presetSubtype="0">
                                  <p:stCondLst>
                                    <p:cond delay="600"/>
                                  </p:stCondLst>
                                  <p:childTnLst>
                                    <p:set>
                                      <p:cBhvr>
                                        <p:cTn dur="1" fill="hold" id="82">
                                          <p:stCondLst>
                                            <p:cond delay="0"/>
                                          </p:stCondLst>
                                        </p:cTn>
                                        <p:tgtEl>
                                          <p:spTgt spid="1048603"/>
                                        </p:tgtEl>
                                        <p:attrNameLst>
                                          <p:attrName>style.visibility</p:attrName>
                                        </p:attrNameLst>
                                      </p:cBhvr>
                                      <p:to>
                                        <p:strVal val="visible"/>
                                      </p:to>
                                    </p:set>
                                  </p:childTnLst>
                                </p:cTn>
                              </p:par>
                              <p:par>
                                <p:cTn fill="hold" grpId="0" id="83" nodeType="withEffect" presetClass="entr" presetID="1" presetSubtype="0">
                                  <p:stCondLst>
                                    <p:cond delay="600"/>
                                  </p:stCondLst>
                                  <p:childTnLst>
                                    <p:set>
                                      <p:cBhvr>
                                        <p:cTn dur="1" fill="hold" id="84">
                                          <p:stCondLst>
                                            <p:cond delay="0"/>
                                          </p:stCondLst>
                                        </p:cTn>
                                        <p:tgtEl>
                                          <p:spTgt spid="1048604"/>
                                        </p:tgtEl>
                                        <p:attrNameLst>
                                          <p:attrName>style.visibility</p:attrName>
                                        </p:attrNameLst>
                                      </p:cBhvr>
                                      <p:to>
                                        <p:strVal val="visible"/>
                                      </p:to>
                                    </p:set>
                                  </p:childTnLst>
                                </p:cTn>
                              </p:par>
                              <p:par>
                                <p:cTn fill="hold" grpId="0" id="85" nodeType="withEffect" presetClass="entr" presetID="1" presetSubtype="0">
                                  <p:stCondLst>
                                    <p:cond delay="600"/>
                                  </p:stCondLst>
                                  <p:childTnLst>
                                    <p:set>
                                      <p:cBhvr>
                                        <p:cTn dur="1" fill="hold" id="86">
                                          <p:stCondLst>
                                            <p:cond delay="0"/>
                                          </p:stCondLst>
                                        </p:cTn>
                                        <p:tgtEl>
                                          <p:spTgt spid="1048605"/>
                                        </p:tgtEl>
                                        <p:attrNameLst>
                                          <p:attrName>style.visibility</p:attrName>
                                        </p:attrNameLst>
                                      </p:cBhvr>
                                      <p:to>
                                        <p:strVal val="visible"/>
                                      </p:to>
                                    </p:set>
                                  </p:childTnLst>
                                </p:cTn>
                              </p:par>
                              <p:par>
                                <p:cTn fill="hold" grpId="0" id="87" nodeType="withEffect" presetClass="entr" presetID="1" presetSubtype="0">
                                  <p:stCondLst>
                                    <p:cond delay="600"/>
                                  </p:stCondLst>
                                  <p:childTnLst>
                                    <p:set>
                                      <p:cBhvr>
                                        <p:cTn dur="1" fill="hold" id="88">
                                          <p:stCondLst>
                                            <p:cond delay="0"/>
                                          </p:stCondLst>
                                        </p:cTn>
                                        <p:tgtEl>
                                          <p:spTgt spid="1048606"/>
                                        </p:tgtEl>
                                        <p:attrNameLst>
                                          <p:attrName>style.visibility</p:attrName>
                                        </p:attrNameLst>
                                      </p:cBhvr>
                                      <p:to>
                                        <p:strVal val="visible"/>
                                      </p:to>
                                    </p:set>
                                  </p:childTnLst>
                                </p:cTn>
                              </p:par>
                              <p:par>
                                <p:cTn fill="hold" grpId="0" id="89" nodeType="withEffect" presetClass="entr" presetID="1" presetSubtype="0">
                                  <p:stCondLst>
                                    <p:cond delay="600"/>
                                  </p:stCondLst>
                                  <p:childTnLst>
                                    <p:set>
                                      <p:cBhvr>
                                        <p:cTn dur="1" fill="hold" id="90">
                                          <p:stCondLst>
                                            <p:cond delay="0"/>
                                          </p:stCondLst>
                                        </p:cTn>
                                        <p:tgtEl>
                                          <p:spTgt spid="1048607"/>
                                        </p:tgtEl>
                                        <p:attrNameLst>
                                          <p:attrName>style.visibility</p:attrName>
                                        </p:attrNameLst>
                                      </p:cBhvr>
                                      <p:to>
                                        <p:strVal val="visible"/>
                                      </p:to>
                                    </p:set>
                                  </p:childTnLst>
                                </p:cTn>
                              </p:par>
                              <p:par>
                                <p:cTn fill="hold" grpId="0" id="91" nodeType="withEffect" presetClass="entr" presetID="1" presetSubtype="0">
                                  <p:stCondLst>
                                    <p:cond delay="600"/>
                                  </p:stCondLst>
                                  <p:childTnLst>
                                    <p:set>
                                      <p:cBhvr>
                                        <p:cTn dur="1" fill="hold" id="92">
                                          <p:stCondLst>
                                            <p:cond delay="0"/>
                                          </p:stCondLst>
                                        </p:cTn>
                                        <p:tgtEl>
                                          <p:spTgt spid="1048608"/>
                                        </p:tgtEl>
                                        <p:attrNameLst>
                                          <p:attrName>style.visibility</p:attrName>
                                        </p:attrNameLst>
                                      </p:cBhvr>
                                      <p:to>
                                        <p:strVal val="visible"/>
                                      </p:to>
                                    </p:set>
                                  </p:childTnLst>
                                </p:cTn>
                              </p:par>
                              <p:par>
                                <p:cTn fill="hold" grpId="0" id="93" nodeType="withEffect" presetClass="entr" presetID="1" presetSubtype="0">
                                  <p:stCondLst>
                                    <p:cond delay="600"/>
                                  </p:stCondLst>
                                  <p:childTnLst>
                                    <p:set>
                                      <p:cBhvr>
                                        <p:cTn dur="1" fill="hold" id="94">
                                          <p:stCondLst>
                                            <p:cond delay="0"/>
                                          </p:stCondLst>
                                        </p:cTn>
                                        <p:tgtEl>
                                          <p:spTgt spid="1048609"/>
                                        </p:tgtEl>
                                        <p:attrNameLst>
                                          <p:attrName>style.visibility</p:attrName>
                                        </p:attrNameLst>
                                      </p:cBhvr>
                                      <p:to>
                                        <p:strVal val="visible"/>
                                      </p:to>
                                    </p:set>
                                  </p:childTnLst>
                                </p:cTn>
                              </p:par>
                              <p:par>
                                <p:cTn fill="hold" id="95" nodeType="withEffect" presetClass="entr" presetID="1" presetSubtype="0">
                                  <p:stCondLst>
                                    <p:cond delay="600"/>
                                  </p:stCondLst>
                                  <p:childTnLst>
                                    <p:set>
                                      <p:cBhvr>
                                        <p:cTn dur="1" fill="hold" id="96">
                                          <p:stCondLst>
                                            <p:cond delay="0"/>
                                          </p:stCondLst>
                                        </p:cTn>
                                        <p:tgtEl>
                                          <p:spTgt spid="3145736"/>
                                        </p:tgtEl>
                                        <p:attrNameLst>
                                          <p:attrName>style.visibility</p:attrName>
                                        </p:attrNameLst>
                                      </p:cBhvr>
                                      <p:to>
                                        <p:strVal val="visible"/>
                                      </p:to>
                                    </p:set>
                                  </p:childTnLst>
                                </p:cTn>
                              </p:par>
                              <p:par>
                                <p:cTn fill="hold" id="97" nodeType="withEffect" presetClass="entr" presetID="1" presetSubtype="0">
                                  <p:stCondLst>
                                    <p:cond delay="600"/>
                                  </p:stCondLst>
                                  <p:childTnLst>
                                    <p:set>
                                      <p:cBhvr>
                                        <p:cTn dur="1" fill="hold" id="98">
                                          <p:stCondLst>
                                            <p:cond delay="0"/>
                                          </p:stCondLst>
                                        </p:cTn>
                                        <p:tgtEl>
                                          <p:spTgt spid="3145737"/>
                                        </p:tgtEl>
                                        <p:attrNameLst>
                                          <p:attrName>style.visibility</p:attrName>
                                        </p:attrNameLst>
                                      </p:cBhvr>
                                      <p:to>
                                        <p:strVal val="visible"/>
                                      </p:to>
                                    </p:set>
                                  </p:childTnLst>
                                </p:cTn>
                              </p:par>
                              <p:par>
                                <p:cTn fill="hold" id="99" nodeType="withEffect" presetClass="entr" presetID="1" presetSubtype="0">
                                  <p:stCondLst>
                                    <p:cond delay="600"/>
                                  </p:stCondLst>
                                  <p:childTnLst>
                                    <p:set>
                                      <p:cBhvr>
                                        <p:cTn dur="1" fill="hold" id="100">
                                          <p:stCondLst>
                                            <p:cond delay="0"/>
                                          </p:stCondLst>
                                        </p:cTn>
                                        <p:tgtEl>
                                          <p:spTgt spid="3145738"/>
                                        </p:tgtEl>
                                        <p:attrNameLst>
                                          <p:attrName>style.visibility</p:attrName>
                                        </p:attrNameLst>
                                      </p:cBhvr>
                                      <p:to>
                                        <p:strVal val="visible"/>
                                      </p:to>
                                    </p:set>
                                  </p:childTnLst>
                                </p:cTn>
                              </p:par>
                              <p:par>
                                <p:cTn fill="hold" id="101" nodeType="withEffect" presetClass="entr" presetID="1" presetSubtype="0">
                                  <p:stCondLst>
                                    <p:cond delay="600"/>
                                  </p:stCondLst>
                                  <p:childTnLst>
                                    <p:set>
                                      <p:cBhvr>
                                        <p:cTn dur="1" fill="hold" id="102">
                                          <p:stCondLst>
                                            <p:cond delay="0"/>
                                          </p:stCondLst>
                                        </p:cTn>
                                        <p:tgtEl>
                                          <p:spTgt spid="3145739"/>
                                        </p:tgtEl>
                                        <p:attrNameLst>
                                          <p:attrName>style.visibility</p:attrName>
                                        </p:attrNameLst>
                                      </p:cBhvr>
                                      <p:to>
                                        <p:strVal val="visible"/>
                                      </p:to>
                                    </p:set>
                                  </p:childTnLst>
                                </p:cTn>
                              </p:par>
                              <p:par>
                                <p:cTn fill="hold" id="103" nodeType="withEffect" presetClass="entr" presetID="1" presetSubtype="0">
                                  <p:stCondLst>
                                    <p:cond delay="600"/>
                                  </p:stCondLst>
                                  <p:childTnLst>
                                    <p:set>
                                      <p:cBhvr>
                                        <p:cTn dur="1" fill="hold" id="104">
                                          <p:stCondLst>
                                            <p:cond delay="0"/>
                                          </p:stCondLst>
                                        </p:cTn>
                                        <p:tgtEl>
                                          <p:spTgt spid="3145740"/>
                                        </p:tgtEl>
                                        <p:attrNameLst>
                                          <p:attrName>style.visibility</p:attrName>
                                        </p:attrNameLst>
                                      </p:cBhvr>
                                      <p:to>
                                        <p:strVal val="visible"/>
                                      </p:to>
                                    </p:set>
                                  </p:childTnLst>
                                </p:cTn>
                              </p:par>
                              <p:par>
                                <p:cTn fill="hold" id="105" nodeType="withEffect" presetClass="entr" presetID="1" presetSubtype="0">
                                  <p:stCondLst>
                                    <p:cond delay="600"/>
                                  </p:stCondLst>
                                  <p:childTnLst>
                                    <p:set>
                                      <p:cBhvr>
                                        <p:cTn dur="1" fill="hold" id="106">
                                          <p:stCondLst>
                                            <p:cond delay="0"/>
                                          </p:stCondLst>
                                        </p:cTn>
                                        <p:tgtEl>
                                          <p:spTgt spid="3145741"/>
                                        </p:tgtEl>
                                        <p:attrNameLst>
                                          <p:attrName>style.visibility</p:attrName>
                                        </p:attrNameLst>
                                      </p:cBhvr>
                                      <p:to>
                                        <p:strVal val="visible"/>
                                      </p:to>
                                    </p:set>
                                  </p:childTnLst>
                                </p:cTn>
                              </p:par>
                              <p:par>
                                <p:cTn fill="hold" id="107" nodeType="withEffect" presetClass="entr" presetID="1" presetSubtype="0">
                                  <p:stCondLst>
                                    <p:cond delay="600"/>
                                  </p:stCondLst>
                                  <p:childTnLst>
                                    <p:set>
                                      <p:cBhvr>
                                        <p:cTn dur="1" fill="hold" id="108">
                                          <p:stCondLst>
                                            <p:cond delay="0"/>
                                          </p:stCondLst>
                                        </p:cTn>
                                        <p:tgtEl>
                                          <p:spTgt spid="3145742"/>
                                        </p:tgtEl>
                                        <p:attrNameLst>
                                          <p:attrName>style.visibility</p:attrName>
                                        </p:attrNameLst>
                                      </p:cBhvr>
                                      <p:to>
                                        <p:strVal val="visible"/>
                                      </p:to>
                                    </p:set>
                                  </p:childTnLst>
                                </p:cTn>
                              </p:par>
                              <p:par>
                                <p:cTn fill="hold" id="109" nodeType="withEffect" presetClass="entr" presetID="1" presetSubtype="0">
                                  <p:stCondLst>
                                    <p:cond delay="600"/>
                                  </p:stCondLst>
                                  <p:childTnLst>
                                    <p:set>
                                      <p:cBhvr>
                                        <p:cTn dur="1" fill="hold" id="110">
                                          <p:stCondLst>
                                            <p:cond delay="0"/>
                                          </p:stCondLst>
                                        </p:cTn>
                                        <p:tgtEl>
                                          <p:spTgt spid="3145743"/>
                                        </p:tgtEl>
                                        <p:attrNameLst>
                                          <p:attrName>style.visibility</p:attrName>
                                        </p:attrNameLst>
                                      </p:cBhvr>
                                      <p:to>
                                        <p:strVal val="visible"/>
                                      </p:to>
                                    </p:set>
                                  </p:childTnLst>
                                </p:cTn>
                              </p:par>
                              <p:par>
                                <p:cTn fill="hold" id="111" nodeType="withEffect" presetClass="entr" presetID="1" presetSubtype="0">
                                  <p:stCondLst>
                                    <p:cond delay="600"/>
                                  </p:stCondLst>
                                  <p:childTnLst>
                                    <p:set>
                                      <p:cBhvr>
                                        <p:cTn dur="1" fill="hold" id="112">
                                          <p:stCondLst>
                                            <p:cond delay="0"/>
                                          </p:stCondLst>
                                        </p:cTn>
                                        <p:tgtEl>
                                          <p:spTgt spid="3145744"/>
                                        </p:tgtEl>
                                        <p:attrNameLst>
                                          <p:attrName>style.visibility</p:attrName>
                                        </p:attrNameLst>
                                      </p:cBhvr>
                                      <p:to>
                                        <p:strVal val="visible"/>
                                      </p:to>
                                    </p:set>
                                  </p:childTnLst>
                                </p:cTn>
                              </p:par>
                              <p:par>
                                <p:cTn fill="hold" id="113" nodeType="withEffect" presetClass="entr" presetID="1" presetSubtype="0">
                                  <p:stCondLst>
                                    <p:cond delay="600"/>
                                  </p:stCondLst>
                                  <p:childTnLst>
                                    <p:set>
                                      <p:cBhvr>
                                        <p:cTn dur="1" fill="hold" id="114">
                                          <p:stCondLst>
                                            <p:cond delay="0"/>
                                          </p:stCondLst>
                                        </p:cTn>
                                        <p:tgtEl>
                                          <p:spTgt spid="3145745"/>
                                        </p:tgtEl>
                                        <p:attrNameLst>
                                          <p:attrName>style.visibility</p:attrName>
                                        </p:attrNameLst>
                                      </p:cBhvr>
                                      <p:to>
                                        <p:strVal val="visible"/>
                                      </p:to>
                                    </p:set>
                                  </p:childTnLst>
                                </p:cTn>
                              </p:par>
                              <p:par>
                                <p:cTn fill="hold" id="115" nodeType="withEffect" presetClass="entr" presetID="1" presetSubtype="0">
                                  <p:stCondLst>
                                    <p:cond delay="600"/>
                                  </p:stCondLst>
                                  <p:childTnLst>
                                    <p:set>
                                      <p:cBhvr>
                                        <p:cTn dur="1" fill="hold" id="116">
                                          <p:stCondLst>
                                            <p:cond delay="0"/>
                                          </p:stCondLst>
                                        </p:cTn>
                                        <p:tgtEl>
                                          <p:spTgt spid="3145746"/>
                                        </p:tgtEl>
                                        <p:attrNameLst>
                                          <p:attrName>style.visibility</p:attrName>
                                        </p:attrNameLst>
                                      </p:cBhvr>
                                      <p:to>
                                        <p:strVal val="visible"/>
                                      </p:to>
                                    </p:set>
                                  </p:childTnLst>
                                </p:cTn>
                              </p:par>
                              <p:par>
                                <p:cTn fill="hold" id="117" nodeType="withEffect" presetClass="entr" presetID="1" presetSubtype="0">
                                  <p:stCondLst>
                                    <p:cond delay="600"/>
                                  </p:stCondLst>
                                  <p:childTnLst>
                                    <p:set>
                                      <p:cBhvr>
                                        <p:cTn dur="1" fill="hold" id="118">
                                          <p:stCondLst>
                                            <p:cond delay="0"/>
                                          </p:stCondLst>
                                        </p:cTn>
                                        <p:tgtEl>
                                          <p:spTgt spid="3145747"/>
                                        </p:tgtEl>
                                        <p:attrNameLst>
                                          <p:attrName>style.visibility</p:attrName>
                                        </p:attrNameLst>
                                      </p:cBhvr>
                                      <p:to>
                                        <p:strVal val="visible"/>
                                      </p:to>
                                    </p:set>
                                  </p:childTnLst>
                                </p:cTn>
                              </p:par>
                              <p:par>
                                <p:cTn fill="hold" grpId="0" id="119" nodeType="withEffect" presetClass="entr" presetID="1" presetSubtype="0">
                                  <p:stCondLst>
                                    <p:cond delay="600"/>
                                  </p:stCondLst>
                                  <p:childTnLst>
                                    <p:set>
                                      <p:cBhvr>
                                        <p:cTn dur="1" fill="hold" id="120">
                                          <p:stCondLst>
                                            <p:cond delay="0"/>
                                          </p:stCondLst>
                                        </p:cTn>
                                        <p:tgtEl>
                                          <p:spTgt spid="1048610"/>
                                        </p:tgtEl>
                                        <p:attrNameLst>
                                          <p:attrName>style.visibility</p:attrName>
                                        </p:attrNameLst>
                                      </p:cBhvr>
                                      <p:to>
                                        <p:strVal val="visible"/>
                                      </p:to>
                                    </p:set>
                                  </p:childTnLst>
                                </p:cTn>
                              </p:par>
                              <p:par>
                                <p:cTn fill="hold" id="121" nodeType="withEffect" presetClass="entr" presetID="1" presetSubtype="0">
                                  <p:stCondLst>
                                    <p:cond delay="600"/>
                                  </p:stCondLst>
                                  <p:childTnLst>
                                    <p:set>
                                      <p:cBhvr>
                                        <p:cTn dur="1" fill="hold" id="122">
                                          <p:stCondLst>
                                            <p:cond delay="0"/>
                                          </p:stCondLst>
                                        </p:cTn>
                                        <p:tgtEl>
                                          <p:spTgt spid="3145748"/>
                                        </p:tgtEl>
                                        <p:attrNameLst>
                                          <p:attrName>style.visibility</p:attrName>
                                        </p:attrNameLst>
                                      </p:cBhvr>
                                      <p:to>
                                        <p:strVal val="visible"/>
                                      </p:to>
                                    </p:set>
                                  </p:childTnLst>
                                </p:cTn>
                              </p:par>
                              <p:par>
                                <p:cTn fill="hold" id="123" nodeType="withEffect" presetClass="entr" presetID="1" presetSubtype="0">
                                  <p:stCondLst>
                                    <p:cond delay="600"/>
                                  </p:stCondLst>
                                  <p:childTnLst>
                                    <p:set>
                                      <p:cBhvr>
                                        <p:cTn dur="1" fill="hold" id="124">
                                          <p:stCondLst>
                                            <p:cond delay="0"/>
                                          </p:stCondLst>
                                        </p:cTn>
                                        <p:tgtEl>
                                          <p:spTgt spid="3145749"/>
                                        </p:tgtEl>
                                        <p:attrNameLst>
                                          <p:attrName>style.visibility</p:attrName>
                                        </p:attrNameLst>
                                      </p:cBhvr>
                                      <p:to>
                                        <p:strVal val="visible"/>
                                      </p:to>
                                    </p:set>
                                  </p:childTnLst>
                                </p:cTn>
                              </p:par>
                              <p:par>
                                <p:cTn fill="hold" id="125" nodeType="withEffect" presetClass="entr" presetID="1" presetSubtype="0">
                                  <p:stCondLst>
                                    <p:cond delay="600"/>
                                  </p:stCondLst>
                                  <p:childTnLst>
                                    <p:set>
                                      <p:cBhvr>
                                        <p:cTn dur="1" fill="hold" id="126">
                                          <p:stCondLst>
                                            <p:cond delay="0"/>
                                          </p:stCondLst>
                                        </p:cTn>
                                        <p:tgtEl>
                                          <p:spTgt spid="3145750"/>
                                        </p:tgtEl>
                                        <p:attrNameLst>
                                          <p:attrName>style.visibility</p:attrName>
                                        </p:attrNameLst>
                                      </p:cBhvr>
                                      <p:to>
                                        <p:strVal val="visible"/>
                                      </p:to>
                                    </p:set>
                                  </p:childTnLst>
                                </p:cTn>
                              </p:par>
                              <p:par>
                                <p:cTn fill="hold" id="127" nodeType="withEffect" presetClass="entr" presetID="1" presetSubtype="0">
                                  <p:stCondLst>
                                    <p:cond delay="600"/>
                                  </p:stCondLst>
                                  <p:childTnLst>
                                    <p:set>
                                      <p:cBhvr>
                                        <p:cTn dur="1" fill="hold" id="128">
                                          <p:stCondLst>
                                            <p:cond delay="0"/>
                                          </p:stCondLst>
                                        </p:cTn>
                                        <p:tgtEl>
                                          <p:spTgt spid="3145751"/>
                                        </p:tgtEl>
                                        <p:attrNameLst>
                                          <p:attrName>style.visibility</p:attrName>
                                        </p:attrNameLst>
                                      </p:cBhvr>
                                      <p:to>
                                        <p:strVal val="visible"/>
                                      </p:to>
                                    </p:set>
                                  </p:childTnLst>
                                </p:cTn>
                              </p:par>
                              <p:par>
                                <p:cTn fill="hold" id="129" nodeType="withEffect" presetClass="entr" presetID="1" presetSubtype="0">
                                  <p:stCondLst>
                                    <p:cond delay="600"/>
                                  </p:stCondLst>
                                  <p:childTnLst>
                                    <p:set>
                                      <p:cBhvr>
                                        <p:cTn dur="1" fill="hold" id="130">
                                          <p:stCondLst>
                                            <p:cond delay="0"/>
                                          </p:stCondLst>
                                        </p:cTn>
                                        <p:tgtEl>
                                          <p:spTgt spid="3145752"/>
                                        </p:tgtEl>
                                        <p:attrNameLst>
                                          <p:attrName>style.visibility</p:attrName>
                                        </p:attrNameLst>
                                      </p:cBhvr>
                                      <p:to>
                                        <p:strVal val="visible"/>
                                      </p:to>
                                    </p:set>
                                  </p:childTnLst>
                                </p:cTn>
                              </p:par>
                              <p:par>
                                <p:cTn fill="hold" id="131" nodeType="withEffect" presetClass="entr" presetID="1" presetSubtype="0">
                                  <p:stCondLst>
                                    <p:cond delay="600"/>
                                  </p:stCondLst>
                                  <p:childTnLst>
                                    <p:set>
                                      <p:cBhvr>
                                        <p:cTn dur="1" fill="hold" id="132">
                                          <p:stCondLst>
                                            <p:cond delay="0"/>
                                          </p:stCondLst>
                                        </p:cTn>
                                        <p:tgtEl>
                                          <p:spTgt spid="3145753"/>
                                        </p:tgtEl>
                                        <p:attrNameLst>
                                          <p:attrName>style.visibility</p:attrName>
                                        </p:attrNameLst>
                                      </p:cBhvr>
                                      <p:to>
                                        <p:strVal val="visible"/>
                                      </p:to>
                                    </p:set>
                                  </p:childTnLst>
                                </p:cTn>
                              </p:par>
                              <p:par>
                                <p:cTn fill="hold" id="133" nodeType="withEffect" presetClass="entr" presetID="1" presetSubtype="0">
                                  <p:stCondLst>
                                    <p:cond delay="600"/>
                                  </p:stCondLst>
                                  <p:childTnLst>
                                    <p:set>
                                      <p:cBhvr>
                                        <p:cTn dur="1" fill="hold" id="134">
                                          <p:stCondLst>
                                            <p:cond delay="0"/>
                                          </p:stCondLst>
                                        </p:cTn>
                                        <p:tgtEl>
                                          <p:spTgt spid="3145754"/>
                                        </p:tgtEl>
                                        <p:attrNameLst>
                                          <p:attrName>style.visibility</p:attrName>
                                        </p:attrNameLst>
                                      </p:cBhvr>
                                      <p:to>
                                        <p:strVal val="visible"/>
                                      </p:to>
                                    </p:set>
                                  </p:childTnLst>
                                </p:cTn>
                              </p:par>
                              <p:par>
                                <p:cTn fill="hold" id="135" nodeType="withEffect" presetClass="entr" presetID="1" presetSubtype="0">
                                  <p:stCondLst>
                                    <p:cond delay="600"/>
                                  </p:stCondLst>
                                  <p:childTnLst>
                                    <p:set>
                                      <p:cBhvr>
                                        <p:cTn dur="1" fill="hold" id="136">
                                          <p:stCondLst>
                                            <p:cond delay="0"/>
                                          </p:stCondLst>
                                        </p:cTn>
                                        <p:tgtEl>
                                          <p:spTgt spid="3145755"/>
                                        </p:tgtEl>
                                        <p:attrNameLst>
                                          <p:attrName>style.visibility</p:attrName>
                                        </p:attrNameLst>
                                      </p:cBhvr>
                                      <p:to>
                                        <p:strVal val="visible"/>
                                      </p:to>
                                    </p:set>
                                  </p:childTnLst>
                                </p:cTn>
                              </p:par>
                              <p:par>
                                <p:cTn fill="hold" id="137" nodeType="withEffect" presetClass="entr" presetID="1" presetSubtype="0">
                                  <p:stCondLst>
                                    <p:cond delay="600"/>
                                  </p:stCondLst>
                                  <p:childTnLst>
                                    <p:set>
                                      <p:cBhvr>
                                        <p:cTn dur="1" fill="hold" id="138">
                                          <p:stCondLst>
                                            <p:cond delay="0"/>
                                          </p:stCondLst>
                                        </p:cTn>
                                        <p:tgtEl>
                                          <p:spTgt spid="3145756"/>
                                        </p:tgtEl>
                                        <p:attrNameLst>
                                          <p:attrName>style.visibility</p:attrName>
                                        </p:attrNameLst>
                                      </p:cBhvr>
                                      <p:to>
                                        <p:strVal val="visible"/>
                                      </p:to>
                                    </p:set>
                                  </p:childTnLst>
                                </p:cTn>
                              </p:par>
                              <p:par>
                                <p:cTn fill="hold" grpId="0" id="139" nodeType="withEffect" presetClass="entr" presetID="1" presetSubtype="0">
                                  <p:stCondLst>
                                    <p:cond delay="600"/>
                                  </p:stCondLst>
                                  <p:childTnLst>
                                    <p:set>
                                      <p:cBhvr>
                                        <p:cTn dur="1" fill="hold" id="140">
                                          <p:stCondLst>
                                            <p:cond delay="0"/>
                                          </p:stCondLst>
                                        </p:cTn>
                                        <p:tgtEl>
                                          <p:spTgt spid="1048611"/>
                                        </p:tgtEl>
                                        <p:attrNameLst>
                                          <p:attrName>style.visibility</p:attrName>
                                        </p:attrNameLst>
                                      </p:cBhvr>
                                      <p:to>
                                        <p:strVal val="visible"/>
                                      </p:to>
                                    </p:set>
                                  </p:childTnLst>
                                </p:cTn>
                              </p:par>
                              <p:par>
                                <p:cTn fill="hold" id="141" nodeType="withEffect" presetClass="entr" presetID="1" presetSubtype="0">
                                  <p:stCondLst>
                                    <p:cond delay="600"/>
                                  </p:stCondLst>
                                  <p:childTnLst>
                                    <p:set>
                                      <p:cBhvr>
                                        <p:cTn dur="1" fill="hold" id="142">
                                          <p:stCondLst>
                                            <p:cond delay="0"/>
                                          </p:stCondLst>
                                        </p:cTn>
                                        <p:tgtEl>
                                          <p:spTgt spid="3145757"/>
                                        </p:tgtEl>
                                        <p:attrNameLst>
                                          <p:attrName>style.visibility</p:attrName>
                                        </p:attrNameLst>
                                      </p:cBhvr>
                                      <p:to>
                                        <p:strVal val="visible"/>
                                      </p:to>
                                    </p:set>
                                  </p:childTnLst>
                                </p:cTn>
                              </p:par>
                              <p:par>
                                <p:cTn fill="hold" id="143" nodeType="withEffect" presetClass="entr" presetID="1" presetSubtype="0">
                                  <p:stCondLst>
                                    <p:cond delay="600"/>
                                  </p:stCondLst>
                                  <p:childTnLst>
                                    <p:set>
                                      <p:cBhvr>
                                        <p:cTn dur="1" fill="hold" id="144">
                                          <p:stCondLst>
                                            <p:cond delay="0"/>
                                          </p:stCondLst>
                                        </p:cTn>
                                        <p:tgtEl>
                                          <p:spTgt spid="3145758"/>
                                        </p:tgtEl>
                                        <p:attrNameLst>
                                          <p:attrName>style.visibility</p:attrName>
                                        </p:attrNameLst>
                                      </p:cBhvr>
                                      <p:to>
                                        <p:strVal val="visible"/>
                                      </p:to>
                                    </p:set>
                                  </p:childTnLst>
                                </p:cTn>
                              </p:par>
                              <p:par>
                                <p:cTn fill="hold" id="145" nodeType="withEffect" presetClass="entr" presetID="1" presetSubtype="0">
                                  <p:stCondLst>
                                    <p:cond delay="600"/>
                                  </p:stCondLst>
                                  <p:childTnLst>
                                    <p:set>
                                      <p:cBhvr>
                                        <p:cTn dur="1" fill="hold" id="146">
                                          <p:stCondLst>
                                            <p:cond delay="0"/>
                                          </p:stCondLst>
                                        </p:cTn>
                                        <p:tgtEl>
                                          <p:spTgt spid="3145759"/>
                                        </p:tgtEl>
                                        <p:attrNameLst>
                                          <p:attrName>style.visibility</p:attrName>
                                        </p:attrNameLst>
                                      </p:cBhvr>
                                      <p:to>
                                        <p:strVal val="visible"/>
                                      </p:to>
                                    </p:set>
                                  </p:childTnLst>
                                </p:cTn>
                              </p:par>
                              <p:par>
                                <p:cTn fill="hold" grpId="0" id="147" nodeType="withEffect" presetClass="entr" presetID="1" presetSubtype="0">
                                  <p:stCondLst>
                                    <p:cond delay="600"/>
                                  </p:stCondLst>
                                  <p:childTnLst>
                                    <p:set>
                                      <p:cBhvr>
                                        <p:cTn dur="1" fill="hold" id="148">
                                          <p:stCondLst>
                                            <p:cond delay="0"/>
                                          </p:stCondLst>
                                        </p:cTn>
                                        <p:tgtEl>
                                          <p:spTgt spid="1048612"/>
                                        </p:tgtEl>
                                        <p:attrNameLst>
                                          <p:attrName>style.visibility</p:attrName>
                                        </p:attrNameLst>
                                      </p:cBhvr>
                                      <p:to>
                                        <p:strVal val="visible"/>
                                      </p:to>
                                    </p:set>
                                  </p:childTnLst>
                                </p:cTn>
                              </p:par>
                              <p:par>
                                <p:cTn fill="hold" id="149" nodeType="withEffect" presetClass="entr" presetID="1" presetSubtype="0">
                                  <p:stCondLst>
                                    <p:cond delay="600"/>
                                  </p:stCondLst>
                                  <p:childTnLst>
                                    <p:set>
                                      <p:cBhvr>
                                        <p:cTn dur="1" fill="hold" id="150">
                                          <p:stCondLst>
                                            <p:cond delay="0"/>
                                          </p:stCondLst>
                                        </p:cTn>
                                        <p:tgtEl>
                                          <p:spTgt spid="3145760"/>
                                        </p:tgtEl>
                                        <p:attrNameLst>
                                          <p:attrName>style.visibility</p:attrName>
                                        </p:attrNameLst>
                                      </p:cBhvr>
                                      <p:to>
                                        <p:strVal val="visible"/>
                                      </p:to>
                                    </p:set>
                                  </p:childTnLst>
                                </p:cTn>
                              </p:par>
                              <p:par>
                                <p:cTn fill="hold" id="151" nodeType="withEffect" presetClass="entr" presetID="1" presetSubtype="0">
                                  <p:stCondLst>
                                    <p:cond delay="600"/>
                                  </p:stCondLst>
                                  <p:childTnLst>
                                    <p:set>
                                      <p:cBhvr>
                                        <p:cTn dur="1" fill="hold" id="152">
                                          <p:stCondLst>
                                            <p:cond delay="0"/>
                                          </p:stCondLst>
                                        </p:cTn>
                                        <p:tgtEl>
                                          <p:spTgt spid="3145761"/>
                                        </p:tgtEl>
                                        <p:attrNameLst>
                                          <p:attrName>style.visibility</p:attrName>
                                        </p:attrNameLst>
                                      </p:cBhvr>
                                      <p:to>
                                        <p:strVal val="visible"/>
                                      </p:to>
                                    </p:set>
                                  </p:childTnLst>
                                </p:cTn>
                              </p:par>
                              <p:par>
                                <p:cTn fill="hold" id="153" nodeType="withEffect" presetClass="entr" presetID="1" presetSubtype="0">
                                  <p:stCondLst>
                                    <p:cond delay="600"/>
                                  </p:stCondLst>
                                  <p:childTnLst>
                                    <p:set>
                                      <p:cBhvr>
                                        <p:cTn dur="1" fill="hold" id="154">
                                          <p:stCondLst>
                                            <p:cond delay="0"/>
                                          </p:stCondLst>
                                        </p:cTn>
                                        <p:tgtEl>
                                          <p:spTgt spid="3145762"/>
                                        </p:tgtEl>
                                        <p:attrNameLst>
                                          <p:attrName>style.visibility</p:attrName>
                                        </p:attrNameLst>
                                      </p:cBhvr>
                                      <p:to>
                                        <p:strVal val="visible"/>
                                      </p:to>
                                    </p:set>
                                  </p:childTnLst>
                                </p:cTn>
                              </p:par>
                              <p:par>
                                <p:cTn fill="hold" id="155" nodeType="withEffect" presetClass="entr" presetID="1" presetSubtype="0">
                                  <p:stCondLst>
                                    <p:cond delay="600"/>
                                  </p:stCondLst>
                                  <p:childTnLst>
                                    <p:set>
                                      <p:cBhvr>
                                        <p:cTn dur="1" fill="hold" id="156">
                                          <p:stCondLst>
                                            <p:cond delay="0"/>
                                          </p:stCondLst>
                                        </p:cTn>
                                        <p:tgtEl>
                                          <p:spTgt spid="3145763"/>
                                        </p:tgtEl>
                                        <p:attrNameLst>
                                          <p:attrName>style.visibility</p:attrName>
                                        </p:attrNameLst>
                                      </p:cBhvr>
                                      <p:to>
                                        <p:strVal val="visible"/>
                                      </p:to>
                                    </p:set>
                                  </p:childTnLst>
                                </p:cTn>
                              </p:par>
                              <p:par>
                                <p:cTn fill="hold" grpId="0" id="157" nodeType="withEffect" presetClass="entr" presetID="1" presetSubtype="0">
                                  <p:stCondLst>
                                    <p:cond delay="600"/>
                                  </p:stCondLst>
                                  <p:childTnLst>
                                    <p:set>
                                      <p:cBhvr>
                                        <p:cTn dur="1" fill="hold" id="158">
                                          <p:stCondLst>
                                            <p:cond delay="0"/>
                                          </p:stCondLst>
                                        </p:cTn>
                                        <p:tgtEl>
                                          <p:spTgt spid="1048613"/>
                                        </p:tgtEl>
                                        <p:attrNameLst>
                                          <p:attrName>style.visibility</p:attrName>
                                        </p:attrNameLst>
                                      </p:cBhvr>
                                      <p:to>
                                        <p:strVal val="visible"/>
                                      </p:to>
                                    </p:set>
                                  </p:childTnLst>
                                </p:cTn>
                              </p:par>
                              <p:par>
                                <p:cTn fill="hold" id="159" nodeType="withEffect" presetClass="entr" presetID="1" presetSubtype="0">
                                  <p:stCondLst>
                                    <p:cond delay="600"/>
                                  </p:stCondLst>
                                  <p:childTnLst>
                                    <p:set>
                                      <p:cBhvr>
                                        <p:cTn dur="1" fill="hold" id="160">
                                          <p:stCondLst>
                                            <p:cond delay="0"/>
                                          </p:stCondLst>
                                        </p:cTn>
                                        <p:tgtEl>
                                          <p:spTgt spid="3145764"/>
                                        </p:tgtEl>
                                        <p:attrNameLst>
                                          <p:attrName>style.visibility</p:attrName>
                                        </p:attrNameLst>
                                      </p:cBhvr>
                                      <p:to>
                                        <p:strVal val="visible"/>
                                      </p:to>
                                    </p:set>
                                  </p:childTnLst>
                                </p:cTn>
                              </p:par>
                              <p:par>
                                <p:cTn fill="hold" id="161" nodeType="withEffect" presetClass="entr" presetID="1" presetSubtype="0">
                                  <p:stCondLst>
                                    <p:cond delay="600"/>
                                  </p:stCondLst>
                                  <p:childTnLst>
                                    <p:set>
                                      <p:cBhvr>
                                        <p:cTn dur="1" fill="hold" id="162">
                                          <p:stCondLst>
                                            <p:cond delay="0"/>
                                          </p:stCondLst>
                                        </p:cTn>
                                        <p:tgtEl>
                                          <p:spTgt spid="3145765"/>
                                        </p:tgtEl>
                                        <p:attrNameLst>
                                          <p:attrName>style.visibility</p:attrName>
                                        </p:attrNameLst>
                                      </p:cBhvr>
                                      <p:to>
                                        <p:strVal val="visible"/>
                                      </p:to>
                                    </p:set>
                                  </p:childTnLst>
                                </p:cTn>
                              </p:par>
                              <p:par>
                                <p:cTn fill="hold" id="163" nodeType="withEffect" presetClass="entr" presetID="1" presetSubtype="0">
                                  <p:stCondLst>
                                    <p:cond delay="600"/>
                                  </p:stCondLst>
                                  <p:childTnLst>
                                    <p:set>
                                      <p:cBhvr>
                                        <p:cTn dur="1" fill="hold" id="164">
                                          <p:stCondLst>
                                            <p:cond delay="0"/>
                                          </p:stCondLst>
                                        </p:cTn>
                                        <p:tgtEl>
                                          <p:spTgt spid="3145766"/>
                                        </p:tgtEl>
                                        <p:attrNameLst>
                                          <p:attrName>style.visibility</p:attrName>
                                        </p:attrNameLst>
                                      </p:cBhvr>
                                      <p:to>
                                        <p:strVal val="visible"/>
                                      </p:to>
                                    </p:set>
                                  </p:childTnLst>
                                </p:cTn>
                              </p:par>
                              <p:par>
                                <p:cTn fill="hold" id="165" nodeType="withEffect" presetClass="entr" presetID="1" presetSubtype="0">
                                  <p:stCondLst>
                                    <p:cond delay="600"/>
                                  </p:stCondLst>
                                  <p:childTnLst>
                                    <p:set>
                                      <p:cBhvr>
                                        <p:cTn dur="1" fill="hold" id="166">
                                          <p:stCondLst>
                                            <p:cond delay="0"/>
                                          </p:stCondLst>
                                        </p:cTn>
                                        <p:tgtEl>
                                          <p:spTgt spid="3145767"/>
                                        </p:tgtEl>
                                        <p:attrNameLst>
                                          <p:attrName>style.visibility</p:attrName>
                                        </p:attrNameLst>
                                      </p:cBhvr>
                                      <p:to>
                                        <p:strVal val="visible"/>
                                      </p:to>
                                    </p:set>
                                  </p:childTnLst>
                                </p:cTn>
                              </p:par>
                              <p:par>
                                <p:cTn fill="hold" grpId="0" id="167" nodeType="withEffect" presetClass="entr" presetID="2" presetSubtype="8">
                                  <p:stCondLst>
                                    <p:cond delay="0"/>
                                  </p:stCondLst>
                                  <p:childTnLst>
                                    <p:set>
                                      <p:cBhvr>
                                        <p:cTn dur="1" fill="hold" id="168">
                                          <p:stCondLst>
                                            <p:cond delay="0"/>
                                          </p:stCondLst>
                                        </p:cTn>
                                        <p:tgtEl>
                                          <p:spTgt spid="1048668"/>
                                        </p:tgtEl>
                                        <p:attrNameLst>
                                          <p:attrName>style.visibility</p:attrName>
                                        </p:attrNameLst>
                                      </p:cBhvr>
                                      <p:to>
                                        <p:strVal val="visible"/>
                                      </p:to>
                                    </p:set>
                                    <p:anim calcmode="lin" valueType="num">
                                      <p:cBhvr additive="base">
                                        <p:cTn dur="500" fill="hold" id="169"/>
                                        <p:tgtEl>
                                          <p:spTgt spid="1048668"/>
                                        </p:tgtEl>
                                        <p:attrNameLst>
                                          <p:attrName>ppt_x</p:attrName>
                                        </p:attrNameLst>
                                      </p:cBhvr>
                                      <p:tavLst>
                                        <p:tav tm="0">
                                          <p:val>
                                            <p:strVal val="0-#ppt_w/2"/>
                                          </p:val>
                                        </p:tav>
                                        <p:tav tm="100000">
                                          <p:val>
                                            <p:strVal val="#ppt_x"/>
                                          </p:val>
                                        </p:tav>
                                      </p:tavLst>
                                    </p:anim>
                                    <p:anim calcmode="lin" valueType="num">
                                      <p:cBhvr additive="base">
                                        <p:cTn dur="500" fill="hold" id="170"/>
                                        <p:tgtEl>
                                          <p:spTgt spid="1048668"/>
                                        </p:tgtEl>
                                        <p:attrNameLst>
                                          <p:attrName>ppt_y</p:attrName>
                                        </p:attrNameLst>
                                      </p:cBhvr>
                                      <p:tavLst>
                                        <p:tav tm="0">
                                          <p:val>
                                            <p:strVal val="#ppt_y"/>
                                          </p:val>
                                        </p:tav>
                                        <p:tav tm="100000">
                                          <p:val>
                                            <p:strVal val="#ppt_y"/>
                                          </p:val>
                                        </p:tav>
                                      </p:tavLst>
                                    </p:anim>
                                  </p:childTnLst>
                                </p:cTn>
                              </p:par>
                              <p:par>
                                <p:cTn fill="hold" grpId="0" id="171" nodeType="withEffect" presetClass="entr" presetID="53" presetSubtype="16">
                                  <p:stCondLst>
                                    <p:cond delay="0"/>
                                  </p:stCondLst>
                                  <p:childTnLst>
                                    <p:set>
                                      <p:cBhvr>
                                        <p:cTn dur="1" fill="hold" id="172">
                                          <p:stCondLst>
                                            <p:cond delay="0"/>
                                          </p:stCondLst>
                                        </p:cTn>
                                        <p:tgtEl>
                                          <p:spTgt spid="1048667"/>
                                        </p:tgtEl>
                                        <p:attrNameLst>
                                          <p:attrName>style.visibility</p:attrName>
                                        </p:attrNameLst>
                                      </p:cBhvr>
                                      <p:to>
                                        <p:strVal val="visible"/>
                                      </p:to>
                                    </p:set>
                                    <p:anim calcmode="lin" valueType="num">
                                      <p:cBhvr>
                                        <p:cTn dur="500" fill="hold" id="173"/>
                                        <p:tgtEl>
                                          <p:spTgt spid="1048667"/>
                                        </p:tgtEl>
                                        <p:attrNameLst>
                                          <p:attrName>ppt_w</p:attrName>
                                        </p:attrNameLst>
                                      </p:cBhvr>
                                      <p:tavLst>
                                        <p:tav tm="0">
                                          <p:val>
                                            <p:fltVal val="0.0"/>
                                          </p:val>
                                        </p:tav>
                                        <p:tav tm="100000">
                                          <p:val>
                                            <p:strVal val="#ppt_w"/>
                                          </p:val>
                                        </p:tav>
                                      </p:tavLst>
                                    </p:anim>
                                    <p:anim calcmode="lin" valueType="num">
                                      <p:cBhvr>
                                        <p:cTn dur="500" fill="hold" id="174"/>
                                        <p:tgtEl>
                                          <p:spTgt spid="1048667"/>
                                        </p:tgtEl>
                                        <p:attrNameLst>
                                          <p:attrName>ppt_h</p:attrName>
                                        </p:attrNameLst>
                                      </p:cBhvr>
                                      <p:tavLst>
                                        <p:tav tm="0">
                                          <p:val>
                                            <p:fltVal val="0.0"/>
                                          </p:val>
                                        </p:tav>
                                        <p:tav tm="100000">
                                          <p:val>
                                            <p:strVal val="#ppt_h"/>
                                          </p:val>
                                        </p:tav>
                                      </p:tavLst>
                                    </p:anim>
                                    <p:animEffect transition="in" filter="fade">
                                      <p:cBhvr>
                                        <p:cTn dur="500" id="175"/>
                                        <p:tgtEl>
                                          <p:spTgt spid="1048667"/>
                                        </p:tgtEl>
                                      </p:cBhvr>
                                    </p:animEffect>
                                  </p:childTnLst>
                                </p:cTn>
                              </p:par>
                              <p:par>
                                <p:cTn fill="hold" id="176" nodeType="withEffect" presetClass="entr" presetID="2" presetSubtype="2">
                                  <p:stCondLst>
                                    <p:cond delay="0"/>
                                  </p:stCondLst>
                                  <p:childTnLst>
                                    <p:set>
                                      <p:cBhvr>
                                        <p:cTn dur="1" fill="hold" id="177">
                                          <p:stCondLst>
                                            <p:cond delay="0"/>
                                          </p:stCondLst>
                                        </p:cTn>
                                        <p:tgtEl>
                                          <p:spTgt spid="43"/>
                                        </p:tgtEl>
                                        <p:attrNameLst>
                                          <p:attrName>style.visibility</p:attrName>
                                        </p:attrNameLst>
                                      </p:cBhvr>
                                      <p:to>
                                        <p:strVal val="visible"/>
                                      </p:to>
                                    </p:set>
                                    <p:anim calcmode="lin" valueType="num">
                                      <p:cBhvr additive="base">
                                        <p:cTn dur="500" fill="hold" id="178"/>
                                        <p:tgtEl>
                                          <p:spTgt spid="43"/>
                                        </p:tgtEl>
                                        <p:attrNameLst>
                                          <p:attrName>ppt_x</p:attrName>
                                        </p:attrNameLst>
                                      </p:cBhvr>
                                      <p:tavLst>
                                        <p:tav tm="0">
                                          <p:val>
                                            <p:strVal val="1+#ppt_w/2"/>
                                          </p:val>
                                        </p:tav>
                                        <p:tav tm="100000">
                                          <p:val>
                                            <p:strVal val="#ppt_x"/>
                                          </p:val>
                                        </p:tav>
                                      </p:tavLst>
                                    </p:anim>
                                    <p:anim calcmode="lin" valueType="num">
                                      <p:cBhvr additive="base">
                                        <p:cTn dur="500" fill="hold" id="179"/>
                                        <p:tgtEl>
                                          <p:spTgt spid="43"/>
                                        </p:tgtEl>
                                        <p:attrNameLst>
                                          <p:attrName>ppt_y</p:attrName>
                                        </p:attrNameLst>
                                      </p:cBhvr>
                                      <p:tavLst>
                                        <p:tav tm="0">
                                          <p:val>
                                            <p:strVal val="#ppt_y"/>
                                          </p:val>
                                        </p:tav>
                                        <p:tav tm="100000">
                                          <p:val>
                                            <p:strVal val="#ppt_y"/>
                                          </p:val>
                                        </p:tav>
                                      </p:tavLst>
                                    </p:anim>
                                  </p:childTnLst>
                                </p:cTn>
                              </p:par>
                              <p:par>
                                <p:cTn fill="hold" grpId="1" id="180" nodeType="withEffect" presetClass="entr" presetID="10" presetSubtype="0">
                                  <p:stCondLst>
                                    <p:cond delay="1000"/>
                                  </p:stCondLst>
                                  <p:childTnLst>
                                    <p:set>
                                      <p:cBhvr>
                                        <p:cTn dur="1" fill="hold" id="181">
                                          <p:stCondLst>
                                            <p:cond delay="0"/>
                                          </p:stCondLst>
                                        </p:cTn>
                                        <p:tgtEl>
                                          <p:spTgt spid="1048665"/>
                                        </p:tgtEl>
                                        <p:attrNameLst>
                                          <p:attrName>style.visibility</p:attrName>
                                        </p:attrNameLst>
                                      </p:cBhvr>
                                      <p:to>
                                        <p:strVal val="visible"/>
                                      </p:to>
                                    </p:set>
                                    <p:animEffect transition="in" filter="fade">
                                      <p:cBhvr>
                                        <p:cTn dur="500" id="182"/>
                                        <p:tgtEl>
                                          <p:spTgt spid="1048665"/>
                                        </p:tgtEl>
                                      </p:cBhvr>
                                    </p:animEffect>
                                  </p:childTnLst>
                                </p:cTn>
                              </p:par>
                              <p:par>
                                <p:cTn fill="hold" grpId="1" id="183" nodeType="withEffect" presetClass="entr" presetID="10" presetSubtype="0">
                                  <p:stCondLst>
                                    <p:cond delay="1000"/>
                                  </p:stCondLst>
                                  <p:childTnLst>
                                    <p:set>
                                      <p:cBhvr>
                                        <p:cTn dur="1" fill="hold" id="184">
                                          <p:stCondLst>
                                            <p:cond delay="0"/>
                                          </p:stCondLst>
                                        </p:cTn>
                                        <p:tgtEl>
                                          <p:spTgt spid="1048666"/>
                                        </p:tgtEl>
                                        <p:attrNameLst>
                                          <p:attrName>style.visibility</p:attrName>
                                        </p:attrNameLst>
                                      </p:cBhvr>
                                      <p:to>
                                        <p:strVal val="visible"/>
                                      </p:to>
                                    </p:set>
                                    <p:animEffect transition="in" filter="fade">
                                      <p:cBhvr>
                                        <p:cTn dur="500" id="185"/>
                                        <p:tgtEl>
                                          <p:spTgt spid="1048666"/>
                                        </p:tgtEl>
                                      </p:cBhvr>
                                    </p:animEffect>
                                  </p:childTnLst>
                                </p:cTn>
                              </p:par>
                              <p:par>
                                <p:cTn fill="hold" id="186" nodeType="withEffect" presetClass="entr" presetID="10" presetSubtype="0">
                                  <p:stCondLst>
                                    <p:cond delay="1000"/>
                                  </p:stCondLst>
                                  <p:childTnLst>
                                    <p:set>
                                      <p:cBhvr>
                                        <p:cTn dur="1" fill="hold" id="187">
                                          <p:stCondLst>
                                            <p:cond delay="0"/>
                                          </p:stCondLst>
                                        </p:cTn>
                                        <p:tgtEl>
                                          <p:spTgt spid="37"/>
                                        </p:tgtEl>
                                        <p:attrNameLst>
                                          <p:attrName>style.visibility</p:attrName>
                                        </p:attrNameLst>
                                      </p:cBhvr>
                                      <p:to>
                                        <p:strVal val="visible"/>
                                      </p:to>
                                    </p:set>
                                    <p:animEffect transition="in" filter="fade">
                                      <p:cBhvr>
                                        <p:cTn dur="500" id="188"/>
                                        <p:tgtEl>
                                          <p:spTgt spid="37"/>
                                        </p:tgtEl>
                                      </p:cBhvr>
                                    </p:animEffect>
                                  </p:childTnLst>
                                </p:cTn>
                              </p:par>
                              <p:par>
                                <p:cTn fill="hold" id="189" nodeType="withEffect" presetClass="entr" presetID="10" presetSubtype="0">
                                  <p:stCondLst>
                                    <p:cond delay="1000"/>
                                  </p:stCondLst>
                                  <p:childTnLst>
                                    <p:set>
                                      <p:cBhvr>
                                        <p:cTn dur="1" fill="hold" id="190">
                                          <p:stCondLst>
                                            <p:cond delay="0"/>
                                          </p:stCondLst>
                                        </p:cTn>
                                        <p:tgtEl>
                                          <p:spTgt spid="36"/>
                                        </p:tgtEl>
                                        <p:attrNameLst>
                                          <p:attrName>style.visibility</p:attrName>
                                        </p:attrNameLst>
                                      </p:cBhvr>
                                      <p:to>
                                        <p:strVal val="visible"/>
                                      </p:to>
                                    </p:set>
                                    <p:animEffect transition="in" filter="fade">
                                      <p:cBhvr>
                                        <p:cTn dur="500" id="191"/>
                                        <p:tgtEl>
                                          <p:spTgt spid="36"/>
                                        </p:tgtEl>
                                      </p:cBhvr>
                                    </p:animEffect>
                                  </p:childTnLst>
                                </p:cTn>
                              </p:par>
                              <p:par>
                                <p:cTn fill="hold" grpId="1" id="192" nodeType="withEffect" presetClass="entr" presetID="10" presetSubtype="0">
                                  <p:stCondLst>
                                    <p:cond delay="1000"/>
                                  </p:stCondLst>
                                  <p:childTnLst>
                                    <p:set>
                                      <p:cBhvr>
                                        <p:cTn dur="1" fill="hold" id="193">
                                          <p:stCondLst>
                                            <p:cond delay="0"/>
                                          </p:stCondLst>
                                        </p:cTn>
                                        <p:tgtEl>
                                          <p:spTgt spid="1048641"/>
                                        </p:tgtEl>
                                        <p:attrNameLst>
                                          <p:attrName>style.visibility</p:attrName>
                                        </p:attrNameLst>
                                      </p:cBhvr>
                                      <p:to>
                                        <p:strVal val="visible"/>
                                      </p:to>
                                    </p:set>
                                    <p:animEffect transition="in" filter="fade">
                                      <p:cBhvr>
                                        <p:cTn dur="500" id="194"/>
                                        <p:tgtEl>
                                          <p:spTgt spid="1048641"/>
                                        </p:tgtEl>
                                      </p:cBhvr>
                                    </p:animEffect>
                                  </p:childTnLst>
                                </p:cTn>
                              </p:par>
                              <p:par>
                                <p:cTn fill="hold" id="195" nodeType="withEffect" presetClass="entr" presetID="10" presetSubtype="0">
                                  <p:stCondLst>
                                    <p:cond delay="1000"/>
                                  </p:stCondLst>
                                  <p:childTnLst>
                                    <p:set>
                                      <p:cBhvr>
                                        <p:cTn dur="1" fill="hold" id="196">
                                          <p:stCondLst>
                                            <p:cond delay="0"/>
                                          </p:stCondLst>
                                        </p:cTn>
                                        <p:tgtEl>
                                          <p:spTgt spid="38"/>
                                        </p:tgtEl>
                                        <p:attrNameLst>
                                          <p:attrName>style.visibility</p:attrName>
                                        </p:attrNameLst>
                                      </p:cBhvr>
                                      <p:to>
                                        <p:strVal val="visible"/>
                                      </p:to>
                                    </p:set>
                                    <p:animEffect transition="in" filter="fade">
                                      <p:cBhvr>
                                        <p:cTn dur="500" id="197"/>
                                        <p:tgtEl>
                                          <p:spTgt spid="38"/>
                                        </p:tgtEl>
                                      </p:cBhvr>
                                    </p:animEffect>
                                  </p:childTnLst>
                                </p:cTn>
                              </p:par>
                              <p:par>
                                <p:cTn fill="hold" id="198" nodeType="withEffect" presetClass="entr" presetID="10" presetSubtype="0">
                                  <p:stCondLst>
                                    <p:cond delay="1000"/>
                                  </p:stCondLst>
                                  <p:childTnLst>
                                    <p:set>
                                      <p:cBhvr>
                                        <p:cTn dur="1" fill="hold" id="199">
                                          <p:stCondLst>
                                            <p:cond delay="0"/>
                                          </p:stCondLst>
                                        </p:cTn>
                                        <p:tgtEl>
                                          <p:spTgt spid="34"/>
                                        </p:tgtEl>
                                        <p:attrNameLst>
                                          <p:attrName>style.visibility</p:attrName>
                                        </p:attrNameLst>
                                      </p:cBhvr>
                                      <p:to>
                                        <p:strVal val="visible"/>
                                      </p:to>
                                    </p:set>
                                    <p:animEffect transition="in" filter="fade">
                                      <p:cBhvr>
                                        <p:cTn dur="500" id="200"/>
                                        <p:tgtEl>
                                          <p:spTgt spid="34"/>
                                        </p:tgtEl>
                                      </p:cBhvr>
                                    </p:animEffect>
                                  </p:childTnLst>
                                </p:cTn>
                              </p:par>
                              <p:par>
                                <p:cTn fill="hold" id="201" nodeType="withEffect" presetClass="entr" presetID="10" presetSubtype="0">
                                  <p:stCondLst>
                                    <p:cond delay="1000"/>
                                  </p:stCondLst>
                                  <p:childTnLst>
                                    <p:set>
                                      <p:cBhvr>
                                        <p:cTn dur="1" fill="hold" id="202">
                                          <p:stCondLst>
                                            <p:cond delay="0"/>
                                          </p:stCondLst>
                                        </p:cTn>
                                        <p:tgtEl>
                                          <p:spTgt spid="33"/>
                                        </p:tgtEl>
                                        <p:attrNameLst>
                                          <p:attrName>style.visibility</p:attrName>
                                        </p:attrNameLst>
                                      </p:cBhvr>
                                      <p:to>
                                        <p:strVal val="visible"/>
                                      </p:to>
                                    </p:set>
                                    <p:animEffect transition="in" filter="fade">
                                      <p:cBhvr>
                                        <p:cTn dur="500" id="203"/>
                                        <p:tgtEl>
                                          <p:spTgt spid="33"/>
                                        </p:tgtEl>
                                      </p:cBhvr>
                                    </p:animEffect>
                                  </p:childTnLst>
                                </p:cTn>
                              </p:par>
                              <p:par>
                                <p:cTn fill="hold" grpId="1" id="204" nodeType="withEffect" presetClass="entr" presetID="10" presetSubtype="0">
                                  <p:stCondLst>
                                    <p:cond delay="1000"/>
                                  </p:stCondLst>
                                  <p:childTnLst>
                                    <p:set>
                                      <p:cBhvr>
                                        <p:cTn dur="1" fill="hold" id="205">
                                          <p:stCondLst>
                                            <p:cond delay="0"/>
                                          </p:stCondLst>
                                        </p:cTn>
                                        <p:tgtEl>
                                          <p:spTgt spid="1048635"/>
                                        </p:tgtEl>
                                        <p:attrNameLst>
                                          <p:attrName>style.visibility</p:attrName>
                                        </p:attrNameLst>
                                      </p:cBhvr>
                                      <p:to>
                                        <p:strVal val="visible"/>
                                      </p:to>
                                    </p:set>
                                    <p:animEffect transition="in" filter="fade">
                                      <p:cBhvr>
                                        <p:cTn dur="500" id="206"/>
                                        <p:tgtEl>
                                          <p:spTgt spid="1048635"/>
                                        </p:tgtEl>
                                      </p:cBhvr>
                                    </p:animEffect>
                                  </p:childTnLst>
                                </p:cTn>
                              </p:par>
                              <p:par>
                                <p:cTn fill="hold" id="207" nodeType="withEffect" presetClass="entr" presetID="10" presetSubtype="0">
                                  <p:stCondLst>
                                    <p:cond delay="1000"/>
                                  </p:stCondLst>
                                  <p:childTnLst>
                                    <p:set>
                                      <p:cBhvr>
                                        <p:cTn dur="1" fill="hold" id="208">
                                          <p:stCondLst>
                                            <p:cond delay="0"/>
                                          </p:stCondLst>
                                        </p:cTn>
                                        <p:tgtEl>
                                          <p:spTgt spid="35"/>
                                        </p:tgtEl>
                                        <p:attrNameLst>
                                          <p:attrName>style.visibility</p:attrName>
                                        </p:attrNameLst>
                                      </p:cBhvr>
                                      <p:to>
                                        <p:strVal val="visible"/>
                                      </p:to>
                                    </p:set>
                                    <p:animEffect transition="in" filter="fade">
                                      <p:cBhvr>
                                        <p:cTn dur="500" id="209"/>
                                        <p:tgtEl>
                                          <p:spTgt spid="35"/>
                                        </p:tgtEl>
                                      </p:cBhvr>
                                    </p:animEffect>
                                  </p:childTnLst>
                                </p:cTn>
                              </p:par>
                              <p:par>
                                <p:cTn fill="hold" id="210" nodeType="withEffect" presetClass="entr" presetID="10" presetSubtype="0">
                                  <p:stCondLst>
                                    <p:cond delay="1000"/>
                                  </p:stCondLst>
                                  <p:childTnLst>
                                    <p:set>
                                      <p:cBhvr>
                                        <p:cTn dur="1" fill="hold" id="211">
                                          <p:stCondLst>
                                            <p:cond delay="0"/>
                                          </p:stCondLst>
                                        </p:cTn>
                                        <p:tgtEl>
                                          <p:spTgt spid="39"/>
                                        </p:tgtEl>
                                        <p:attrNameLst>
                                          <p:attrName>style.visibility</p:attrName>
                                        </p:attrNameLst>
                                      </p:cBhvr>
                                      <p:to>
                                        <p:strVal val="visible"/>
                                      </p:to>
                                    </p:set>
                                    <p:animEffect transition="in" filter="fade">
                                      <p:cBhvr>
                                        <p:cTn dur="500" id="212"/>
                                        <p:tgtEl>
                                          <p:spTgt spid="39"/>
                                        </p:tgtEl>
                                      </p:cBhvr>
                                    </p:animEffect>
                                  </p:childTnLst>
                                </p:cTn>
                              </p:par>
                              <p:par>
                                <p:cTn fill="hold" grpId="1" id="213" nodeType="withEffect" presetClass="entr" presetID="10" presetSubtype="0">
                                  <p:stCondLst>
                                    <p:cond delay="1000"/>
                                  </p:stCondLst>
                                  <p:childTnLst>
                                    <p:set>
                                      <p:cBhvr>
                                        <p:cTn dur="1" fill="hold" id="214">
                                          <p:stCondLst>
                                            <p:cond delay="0"/>
                                          </p:stCondLst>
                                        </p:cTn>
                                        <p:tgtEl>
                                          <p:spTgt spid="1048654"/>
                                        </p:tgtEl>
                                        <p:attrNameLst>
                                          <p:attrName>style.visibility</p:attrName>
                                        </p:attrNameLst>
                                      </p:cBhvr>
                                      <p:to>
                                        <p:strVal val="visible"/>
                                      </p:to>
                                    </p:set>
                                    <p:animEffect transition="in" filter="fade">
                                      <p:cBhvr>
                                        <p:cTn dur="500" id="215"/>
                                        <p:tgtEl>
                                          <p:spTgt spid="1048654"/>
                                        </p:tgtEl>
                                      </p:cBhvr>
                                    </p:animEffect>
                                  </p:childTnLst>
                                </p:cTn>
                              </p:par>
                              <p:par>
                                <p:cTn fill="hold" id="216" nodeType="withEffect" presetClass="entr" presetID="10" presetSubtype="0">
                                  <p:stCondLst>
                                    <p:cond delay="1000"/>
                                  </p:stCondLst>
                                  <p:childTnLst>
                                    <p:set>
                                      <p:cBhvr>
                                        <p:cTn dur="1" fill="hold" id="217">
                                          <p:stCondLst>
                                            <p:cond delay="0"/>
                                          </p:stCondLst>
                                        </p:cTn>
                                        <p:tgtEl>
                                          <p:spTgt spid="40"/>
                                        </p:tgtEl>
                                        <p:attrNameLst>
                                          <p:attrName>style.visibility</p:attrName>
                                        </p:attrNameLst>
                                      </p:cBhvr>
                                      <p:to>
                                        <p:strVal val="visible"/>
                                      </p:to>
                                    </p:set>
                                    <p:animEffect transition="in" filter="fade">
                                      <p:cBhvr>
                                        <p:cTn dur="500" id="218"/>
                                        <p:tgtEl>
                                          <p:spTgt spid="40"/>
                                        </p:tgtEl>
                                      </p:cBhvr>
                                    </p:animEffect>
                                  </p:childTnLst>
                                </p:cTn>
                              </p:par>
                              <p:par>
                                <p:cTn fill="hold" id="219" nodeType="withEffect" presetClass="entr" presetID="10" presetSubtype="0">
                                  <p:stCondLst>
                                    <p:cond delay="1000"/>
                                  </p:stCondLst>
                                  <p:childTnLst>
                                    <p:set>
                                      <p:cBhvr>
                                        <p:cTn dur="1" fill="hold" id="220">
                                          <p:stCondLst>
                                            <p:cond delay="0"/>
                                          </p:stCondLst>
                                        </p:cTn>
                                        <p:tgtEl>
                                          <p:spTgt spid="42"/>
                                        </p:tgtEl>
                                        <p:attrNameLst>
                                          <p:attrName>style.visibility</p:attrName>
                                        </p:attrNameLst>
                                      </p:cBhvr>
                                      <p:to>
                                        <p:strVal val="visible"/>
                                      </p:to>
                                    </p:set>
                                    <p:animEffect transition="in" filter="fade">
                                      <p:cBhvr>
                                        <p:cTn dur="500" id="221"/>
                                        <p:tgtEl>
                                          <p:spTgt spid="42"/>
                                        </p:tgtEl>
                                      </p:cBhvr>
                                    </p:animEffect>
                                  </p:childTnLst>
                                </p:cTn>
                              </p:par>
                              <p:par>
                                <p:cTn fill="hold" id="222" nodeType="withEffect" presetClass="entr" presetID="10" presetSubtype="0">
                                  <p:stCondLst>
                                    <p:cond delay="1000"/>
                                  </p:stCondLst>
                                  <p:childTnLst>
                                    <p:set>
                                      <p:cBhvr>
                                        <p:cTn dur="1" fill="hold" id="223">
                                          <p:stCondLst>
                                            <p:cond delay="0"/>
                                          </p:stCondLst>
                                        </p:cTn>
                                        <p:tgtEl>
                                          <p:spTgt spid="41"/>
                                        </p:tgtEl>
                                        <p:attrNameLst>
                                          <p:attrName>style.visibility</p:attrName>
                                        </p:attrNameLst>
                                      </p:cBhvr>
                                      <p:to>
                                        <p:strVal val="visible"/>
                                      </p:to>
                                    </p:set>
                                    <p:animEffect transition="in" filter="fade">
                                      <p:cBhvr>
                                        <p:cTn dur="500" id="224"/>
                                        <p:tgtEl>
                                          <p:spTgt spid="41"/>
                                        </p:tgtEl>
                                      </p:cBhvr>
                                    </p:animEffect>
                                  </p:childTnLst>
                                </p:cTn>
                              </p:par>
                              <p:par>
                                <p:cTn fill="hold" grpId="1" id="225" nodeType="withEffect" presetClass="entr" presetID="10" presetSubtype="0">
                                  <p:stCondLst>
                                    <p:cond delay="1000"/>
                                  </p:stCondLst>
                                  <p:childTnLst>
                                    <p:set>
                                      <p:cBhvr>
                                        <p:cTn dur="1" fill="hold" id="226">
                                          <p:stCondLst>
                                            <p:cond delay="0"/>
                                          </p:stCondLst>
                                        </p:cTn>
                                        <p:tgtEl>
                                          <p:spTgt spid="1048664"/>
                                        </p:tgtEl>
                                        <p:attrNameLst>
                                          <p:attrName>style.visibility</p:attrName>
                                        </p:attrNameLst>
                                      </p:cBhvr>
                                      <p:to>
                                        <p:strVal val="visible"/>
                                      </p:to>
                                    </p:set>
                                    <p:animEffect transition="in" filter="fade">
                                      <p:cBhvr>
                                        <p:cTn dur="500" id="227"/>
                                        <p:tgtEl>
                                          <p:spTgt spid="1048664"/>
                                        </p:tgtEl>
                                      </p:cBhvr>
                                    </p:animEffect>
                                  </p:childTnLst>
                                </p:cTn>
                              </p:par>
                              <p:par>
                                <p:cTn fill="hold" grpId="1" id="228" nodeType="withEffect" presetClass="entr" presetID="10" presetSubtype="0">
                                  <p:stCondLst>
                                    <p:cond delay="1000"/>
                                  </p:stCondLst>
                                  <p:childTnLst>
                                    <p:set>
                                      <p:cBhvr>
                                        <p:cTn dur="1" fill="hold" id="229">
                                          <p:stCondLst>
                                            <p:cond delay="0"/>
                                          </p:stCondLst>
                                        </p:cTn>
                                        <p:tgtEl>
                                          <p:spTgt spid="1048620"/>
                                        </p:tgtEl>
                                        <p:attrNameLst>
                                          <p:attrName>style.visibility</p:attrName>
                                        </p:attrNameLst>
                                      </p:cBhvr>
                                      <p:to>
                                        <p:strVal val="visible"/>
                                      </p:to>
                                    </p:set>
                                    <p:animEffect transition="in" filter="fade">
                                      <p:cBhvr>
                                        <p:cTn dur="500" id="230"/>
                                        <p:tgtEl>
                                          <p:spTgt spid="1048620"/>
                                        </p:tgtEl>
                                      </p:cBhvr>
                                    </p:animEffect>
                                  </p:childTnLst>
                                </p:cTn>
                              </p:par>
                              <p:par>
                                <p:cTn fill="hold" grpId="1" id="231" nodeType="withEffect" presetClass="entr" presetID="10" presetSubtype="0">
                                  <p:stCondLst>
                                    <p:cond delay="1000"/>
                                  </p:stCondLst>
                                  <p:childTnLst>
                                    <p:set>
                                      <p:cBhvr>
                                        <p:cTn dur="1" fill="hold" id="232">
                                          <p:stCondLst>
                                            <p:cond delay="0"/>
                                          </p:stCondLst>
                                        </p:cTn>
                                        <p:tgtEl>
                                          <p:spTgt spid="1048627"/>
                                        </p:tgtEl>
                                        <p:attrNameLst>
                                          <p:attrName>style.visibility</p:attrName>
                                        </p:attrNameLst>
                                      </p:cBhvr>
                                      <p:to>
                                        <p:strVal val="visible"/>
                                      </p:to>
                                    </p:set>
                                    <p:animEffect transition="in" filter="fade">
                                      <p:cBhvr>
                                        <p:cTn dur="500" id="233"/>
                                        <p:tgtEl>
                                          <p:spTgt spid="1048627"/>
                                        </p:tgtEl>
                                      </p:cBhvr>
                                    </p:animEffect>
                                  </p:childTnLst>
                                </p:cTn>
                              </p:par>
                              <p:par>
                                <p:cTn fill="hold" grpId="1" id="234" nodeType="withEffect" presetClass="entr" presetID="10" presetSubtype="0">
                                  <p:stCondLst>
                                    <p:cond delay="1000"/>
                                  </p:stCondLst>
                                  <p:childTnLst>
                                    <p:set>
                                      <p:cBhvr>
                                        <p:cTn dur="1" fill="hold" id="235">
                                          <p:stCondLst>
                                            <p:cond delay="0"/>
                                          </p:stCondLst>
                                        </p:cTn>
                                        <p:tgtEl>
                                          <p:spTgt spid="1048625"/>
                                        </p:tgtEl>
                                        <p:attrNameLst>
                                          <p:attrName>style.visibility</p:attrName>
                                        </p:attrNameLst>
                                      </p:cBhvr>
                                      <p:to>
                                        <p:strVal val="visible"/>
                                      </p:to>
                                    </p:set>
                                    <p:animEffect transition="in" filter="fade">
                                      <p:cBhvr>
                                        <p:cTn dur="500" id="236"/>
                                        <p:tgtEl>
                                          <p:spTgt spid="1048625"/>
                                        </p:tgtEl>
                                      </p:cBhvr>
                                    </p:animEffect>
                                  </p:childTnLst>
                                </p:cTn>
                              </p:par>
                              <p:par>
                                <p:cTn fill="hold" grpId="1" id="237" nodeType="withEffect" presetClass="entr" presetID="10" presetSubtype="0">
                                  <p:stCondLst>
                                    <p:cond delay="1000"/>
                                  </p:stCondLst>
                                  <p:childTnLst>
                                    <p:set>
                                      <p:cBhvr>
                                        <p:cTn dur="1" fill="hold" id="238">
                                          <p:stCondLst>
                                            <p:cond delay="0"/>
                                          </p:stCondLst>
                                        </p:cTn>
                                        <p:tgtEl>
                                          <p:spTgt spid="1048624"/>
                                        </p:tgtEl>
                                        <p:attrNameLst>
                                          <p:attrName>style.visibility</p:attrName>
                                        </p:attrNameLst>
                                      </p:cBhvr>
                                      <p:to>
                                        <p:strVal val="visible"/>
                                      </p:to>
                                    </p:set>
                                    <p:animEffect transition="in" filter="fade">
                                      <p:cBhvr>
                                        <p:cTn dur="500" id="239"/>
                                        <p:tgtEl>
                                          <p:spTgt spid="1048624"/>
                                        </p:tgtEl>
                                      </p:cBhvr>
                                    </p:animEffect>
                                  </p:childTnLst>
                                </p:cTn>
                              </p:par>
                              <p:par>
                                <p:cTn fill="hold" grpId="1" id="240" nodeType="withEffect" presetClass="entr" presetID="10" presetSubtype="0">
                                  <p:stCondLst>
                                    <p:cond delay="1000"/>
                                  </p:stCondLst>
                                  <p:childTnLst>
                                    <p:set>
                                      <p:cBhvr>
                                        <p:cTn dur="1" fill="hold" id="241">
                                          <p:stCondLst>
                                            <p:cond delay="0"/>
                                          </p:stCondLst>
                                        </p:cTn>
                                        <p:tgtEl>
                                          <p:spTgt spid="1048622"/>
                                        </p:tgtEl>
                                        <p:attrNameLst>
                                          <p:attrName>style.visibility</p:attrName>
                                        </p:attrNameLst>
                                      </p:cBhvr>
                                      <p:to>
                                        <p:strVal val="visible"/>
                                      </p:to>
                                    </p:set>
                                    <p:animEffect transition="in" filter="fade">
                                      <p:cBhvr>
                                        <p:cTn dur="500" id="242"/>
                                        <p:tgtEl>
                                          <p:spTgt spid="1048622"/>
                                        </p:tgtEl>
                                      </p:cBhvr>
                                    </p:animEffect>
                                  </p:childTnLst>
                                </p:cTn>
                              </p:par>
                              <p:par>
                                <p:cTn fill="hold" grpId="1" id="243" nodeType="withEffect" presetClass="entr" presetID="10" presetSubtype="0">
                                  <p:stCondLst>
                                    <p:cond delay="1000"/>
                                  </p:stCondLst>
                                  <p:childTnLst>
                                    <p:set>
                                      <p:cBhvr>
                                        <p:cTn dur="1" fill="hold" id="244">
                                          <p:stCondLst>
                                            <p:cond delay="0"/>
                                          </p:stCondLst>
                                        </p:cTn>
                                        <p:tgtEl>
                                          <p:spTgt spid="1048628"/>
                                        </p:tgtEl>
                                        <p:attrNameLst>
                                          <p:attrName>style.visibility</p:attrName>
                                        </p:attrNameLst>
                                      </p:cBhvr>
                                      <p:to>
                                        <p:strVal val="visible"/>
                                      </p:to>
                                    </p:set>
                                    <p:animEffect transition="in" filter="fade">
                                      <p:cBhvr>
                                        <p:cTn dur="500" id="245"/>
                                        <p:tgtEl>
                                          <p:spTgt spid="1048628"/>
                                        </p:tgtEl>
                                      </p:cBhvr>
                                    </p:animEffect>
                                  </p:childTnLst>
                                </p:cTn>
                              </p:par>
                              <p:par>
                                <p:cTn fill="hold" grpId="0" id="246" nodeType="withEffect" presetClass="entr" presetID="10" presetSubtype="0">
                                  <p:stCondLst>
                                    <p:cond delay="1000"/>
                                  </p:stCondLst>
                                  <p:childTnLst>
                                    <p:set>
                                      <p:cBhvr>
                                        <p:cTn dur="1" fill="hold" id="247">
                                          <p:stCondLst>
                                            <p:cond delay="0"/>
                                          </p:stCondLst>
                                        </p:cTn>
                                        <p:tgtEl>
                                          <p:spTgt spid="1048626"/>
                                        </p:tgtEl>
                                        <p:attrNameLst>
                                          <p:attrName>style.visibility</p:attrName>
                                        </p:attrNameLst>
                                      </p:cBhvr>
                                      <p:to>
                                        <p:strVal val="visible"/>
                                      </p:to>
                                    </p:set>
                                    <p:animEffect transition="in" filter="fade">
                                      <p:cBhvr>
                                        <p:cTn dur="500" id="248"/>
                                        <p:tgtEl>
                                          <p:spTgt spid="1048626"/>
                                        </p:tgtEl>
                                      </p:cBhvr>
                                    </p:animEffect>
                                  </p:childTnLst>
                                </p:cTn>
                              </p:par>
                              <p:par>
                                <p:cTn fill="hold" id="249" nodeType="withEffect" presetClass="entr" presetID="10" presetSubtype="0">
                                  <p:stCondLst>
                                    <p:cond delay="1000"/>
                                  </p:stCondLst>
                                  <p:childTnLst>
                                    <p:set>
                                      <p:cBhvr>
                                        <p:cTn dur="1" fill="hold" id="250">
                                          <p:stCondLst>
                                            <p:cond delay="0"/>
                                          </p:stCondLst>
                                        </p:cTn>
                                        <p:tgtEl>
                                          <p:spTgt spid="2097157"/>
                                        </p:tgtEl>
                                        <p:attrNameLst>
                                          <p:attrName>style.visibility</p:attrName>
                                        </p:attrNameLst>
                                      </p:cBhvr>
                                      <p:to>
                                        <p:strVal val="visible"/>
                                      </p:to>
                                    </p:set>
                                    <p:animEffect transition="in" filter="fade">
                                      <p:cBhvr>
                                        <p:cTn dur="500" id="251"/>
                                        <p:tgtEl>
                                          <p:spTgt spid="2097157"/>
                                        </p:tgtEl>
                                      </p:cBhvr>
                                    </p:animEffect>
                                  </p:childTnLst>
                                </p:cTn>
                              </p:par>
                              <p:par>
                                <p:cTn fill="hold" grpId="0" id="252" nodeType="withEffect" presetClass="entr" presetID="10" presetSubtype="0">
                                  <p:stCondLst>
                                    <p:cond delay="1000"/>
                                  </p:stCondLst>
                                  <p:childTnLst>
                                    <p:set>
                                      <p:cBhvr>
                                        <p:cTn dur="1" fill="hold" id="253">
                                          <p:stCondLst>
                                            <p:cond delay="0"/>
                                          </p:stCondLst>
                                        </p:cTn>
                                        <p:tgtEl>
                                          <p:spTgt spid="1048630"/>
                                        </p:tgtEl>
                                        <p:attrNameLst>
                                          <p:attrName>style.visibility</p:attrName>
                                        </p:attrNameLst>
                                      </p:cBhvr>
                                      <p:to>
                                        <p:strVal val="visible"/>
                                      </p:to>
                                    </p:set>
                                    <p:animEffect transition="in" filter="fade">
                                      <p:cBhvr>
                                        <p:cTn dur="500" id="254"/>
                                        <p:tgtEl>
                                          <p:spTgt spid="1048630"/>
                                        </p:tgtEl>
                                      </p:cBhvr>
                                    </p:animEffect>
                                  </p:childTnLst>
                                </p:cTn>
                              </p:par>
                              <p:par>
                                <p:cTn fill="hold" grpId="0" id="255" nodeType="withEffect" presetClass="entr" presetID="10" presetSubtype="0">
                                  <p:stCondLst>
                                    <p:cond delay="1000"/>
                                  </p:stCondLst>
                                  <p:childTnLst>
                                    <p:set>
                                      <p:cBhvr>
                                        <p:cTn dur="1" fill="hold" id="256">
                                          <p:stCondLst>
                                            <p:cond delay="0"/>
                                          </p:stCondLst>
                                        </p:cTn>
                                        <p:tgtEl>
                                          <p:spTgt spid="1048621"/>
                                        </p:tgtEl>
                                        <p:attrNameLst>
                                          <p:attrName>style.visibility</p:attrName>
                                        </p:attrNameLst>
                                      </p:cBhvr>
                                      <p:to>
                                        <p:strVal val="visible"/>
                                      </p:to>
                                    </p:set>
                                    <p:animEffect transition="in" filter="fade">
                                      <p:cBhvr>
                                        <p:cTn dur="500" id="257"/>
                                        <p:tgtEl>
                                          <p:spTgt spid="1048621"/>
                                        </p:tgtEl>
                                      </p:cBhvr>
                                    </p:animEffect>
                                  </p:childTnLst>
                                </p:cTn>
                              </p:par>
                              <p:par>
                                <p:cTn fill="hold" grpId="0" id="258" nodeType="withEffect" presetClass="entr" presetID="10" presetSubtype="0">
                                  <p:stCondLst>
                                    <p:cond delay="1000"/>
                                  </p:stCondLst>
                                  <p:childTnLst>
                                    <p:set>
                                      <p:cBhvr>
                                        <p:cTn dur="1" fill="hold" id="259">
                                          <p:stCondLst>
                                            <p:cond delay="0"/>
                                          </p:stCondLst>
                                        </p:cTn>
                                        <p:tgtEl>
                                          <p:spTgt spid="1048629"/>
                                        </p:tgtEl>
                                        <p:attrNameLst>
                                          <p:attrName>style.visibility</p:attrName>
                                        </p:attrNameLst>
                                      </p:cBhvr>
                                      <p:to>
                                        <p:strVal val="visible"/>
                                      </p:to>
                                    </p:set>
                                    <p:animEffect transition="in" filter="fade">
                                      <p:cBhvr>
                                        <p:cTn dur="500" id="260"/>
                                        <p:tgtEl>
                                          <p:spTgt spid="1048629"/>
                                        </p:tgtEl>
                                      </p:cBhvr>
                                    </p:animEffect>
                                  </p:childTnLst>
                                </p:cTn>
                              </p:par>
                              <p:par>
                                <p:cTn fill="hold" grpId="0" id="261" nodeType="withEffect" presetClass="entr" presetID="10" presetSubtype="0">
                                  <p:stCondLst>
                                    <p:cond delay="1000"/>
                                  </p:stCondLst>
                                  <p:childTnLst>
                                    <p:set>
                                      <p:cBhvr>
                                        <p:cTn dur="1" fill="hold" id="262">
                                          <p:stCondLst>
                                            <p:cond delay="0"/>
                                          </p:stCondLst>
                                        </p:cTn>
                                        <p:tgtEl>
                                          <p:spTgt spid="1048623"/>
                                        </p:tgtEl>
                                        <p:attrNameLst>
                                          <p:attrName>style.visibility</p:attrName>
                                        </p:attrNameLst>
                                      </p:cBhvr>
                                      <p:to>
                                        <p:strVal val="visible"/>
                                      </p:to>
                                    </p:set>
                                    <p:animEffect transition="in" filter="fade">
                                      <p:cBhvr>
                                        <p:cTn dur="500" id="263"/>
                                        <p:tgtEl>
                                          <p:spTgt spid="1048623"/>
                                        </p:tgtEl>
                                      </p:cBhvr>
                                    </p:animEffect>
                                  </p:childTnLst>
                                </p:cTn>
                              </p:par>
                              <p:par>
                                <p:cTn fill="hold" grpId="0" id="264" nodeType="withEffect" presetClass="path" presetID="0" presetSubtype="0" repeatCount="indefinite">
                                  <p:stCondLst>
                                    <p:cond delay="400"/>
                                  </p:stCondLst>
                                  <p:childTnLst>
                                    <p:animMotion origin="layout" path="M -8.33333E-7 -0.00023 L -8.33333E-7 0.00023 C 0.00039 -0.00417 0.00274 -0.02454 0.00391 -0.03218 C 0.00417 -0.03473 0.00469 -0.03681 0.00521 -0.03936 C 0.00469 -0.05093 0.00482 -0.0625 0.00391 -0.07361 C 0.00352 -0.07801 0.00195 -0.08172 0.0013 -0.08588 C -0.00391 -0.11551 0.00599 -0.06922 -0.00391 -0.11042 C -0.00482 -0.11459 -0.00534 -0.11875 -0.00651 -0.12269 C -0.0125 -0.14352 -0.01029 -0.13102 -0.0168 -0.14954 C -0.02891 -0.18403 -0.01953 -0.16459 -0.02982 -0.18403 C -0.0306 -0.18797 -0.03138 -0.19213 -0.03229 -0.19607 C -0.03724 -0.21459 -0.03503 -0.20162 -0.0388 -0.21806 C -0.03932 -0.22061 -0.03958 -0.22292 -0.0401 -0.22547 C -0.04088 -0.22986 -0.04193 -0.23357 -0.04271 -0.23797 C -0.04323 -0.24098 -0.04336 -0.24445 -0.04401 -0.24746 C -0.04466 -0.25116 -0.0457 -0.25394 -0.04661 -0.25741 C -0.047 -0.26783 -0.04739 -0.27871 -0.04792 -0.28936 C -0.04818 -0.29653 -0.04922 -0.30394 -0.04922 -0.31135 C -0.04922 -0.32037 -0.04713 -0.36551 -0.04661 -0.37732 C -0.047 -0.3882 -0.04687 -0.39885 -0.04792 -0.40903 C -0.04818 -0.41204 -0.04974 -0.41366 -0.05039 -0.41644 C -0.05234 -0.42454 -0.05351 -0.43334 -0.0556 -0.44098 L -0.06211 -0.46528 C -0.06341 -0.47014 -0.06484 -0.475 -0.06601 -0.4801 C -0.0668 -0.48403 -0.06758 -0.48843 -0.06862 -0.49236 C -0.06966 -0.49653 -0.07135 -0.50047 -0.07239 -0.50486 C -0.07305 -0.50695 -0.07305 -0.50996 -0.0737 -0.51204 C -0.07513 -0.51644 -0.07734 -0.51968 -0.07891 -0.52431 C -0.07995 -0.52709 -0.0806 -0.53033 -0.08151 -0.53403 C -0.08216 -0.53611 -0.08646 -0.55 -0.08789 -0.55348 C -0.08867 -0.5551 -0.08971 -0.55672 -0.09049 -0.5588 C -0.09479 -0.58264 -0.08763 -0.54561 -0.0957 -0.57269 C -0.097 -0.57778 -0.09674 -0.58334 -0.09831 -0.58773 L -0.10091 -0.59514 C -0.10039 -0.60903 -0.10065 -0.62315 -0.09961 -0.63658 C -0.09779 -0.65903 -0.097 -0.65324 -0.0931 -0.66621 C -0.08893 -0.6801 -0.09258 -0.67223 -0.08789 -0.68079 C -0.0875 -0.68357 -0.08724 -0.68588 -0.08672 -0.6882 C -0.08503 -0.69422 -0.08385 -0.69607 -0.08151 -0.70093 C -0.08047 -0.70625 -0.07891 -0.71412 -0.07891 -0.72014 C -0.07891 -0.72477 -0.07969 -0.7301 -0.08021 -0.73473 C -0.0806 -0.7382 -0.08073 -0.74167 -0.08151 -0.74422 C -0.08281 -0.74977 -0.08672 -0.75949 -0.08672 -0.7588 C -0.08711 -0.76158 -0.08724 -0.76459 -0.08789 -0.76667 C -0.08958 -0.77153 -0.09766 -0.78033 -0.09831 -0.78125 C -0.10729 -0.79213 -0.10234 -0.78565 -0.1125 -0.79584 C -0.11562 -0.79908 -0.11849 -0.80255 -0.12161 -0.80602 C -0.12578 -0.80949 -0.13034 -0.81181 -0.1345 -0.81528 C -0.13854 -0.81922 -0.14206 -0.82431 -0.14609 -0.82801 C -0.15677 -0.83611 -0.15443 -0.82871 -0.16289 -0.8375 C -0.16484 -0.83959 -0.16628 -0.84306 -0.1681 -0.84537 C -0.16979 -0.84699 -0.17161 -0.84815 -0.17331 -0.84977 L -0.17721 -0.87176 L -0.17851 -0.87917 L -0.17969 -0.88635 C -0.17851 -0.9044 -0.1793 -0.92315 -0.17591 -0.94051 C -0.17357 -0.95186 -0.16588 -0.9669 -0.15911 -0.97454 C -0.15742 -0.97639 -0.15547 -0.97732 -0.15391 -0.97963 C -0.15208 -0.98148 -0.15065 -0.98496 -0.1487 -0.98658 C -0.14583 -0.98912 -0.14271 -0.98982 -0.13971 -0.99167 C -0.1362 -0.99375 -0.13294 -0.99699 -0.1293 -0.99885 C -0.12643 -1.00023 -0.12331 -1.00023 -0.12031 -1.00116 C -0.1168 -1.00255 -0.11341 -1.0051 -0.10989 -1.00625 C -0.10612 -1.00764 -0.10208 -1.00764 -0.09831 -1.0088 C -0.0944 -1.00996 -0.09062 -1.01227 -0.08672 -1.01389 C -0.04883 -1.02477 -0.09531 -1.00857 -0.06341 -1.01852 C -0.0595 -1.01968 -0.05391 -1.02361 -0.05039 -1.0257 L -0.04271 -1.03056 C -0.04141 -1.03148 -0.0401 -1.03264 -0.0388 -1.03311 L -0.03229 -1.03542 C -0.03112 -1.03727 -0.02995 -1.03912 -0.02851 -1.04051 C -0.02604 -1.0426 -0.0207 -1.04537 -0.0207 -1.04514 C -0.01745 -1.06412 -0.02187 -1.04098 -0.0168 -1.05996 C -0.01575 -1.06412 -0.01523 -1.06829 -0.01419 -1.07223 C -0.01354 -1.07523 -0.01224 -1.07686 -0.01172 -1.07963 C -0.01055 -1.08426 -0.00989 -1.08936 -0.00911 -1.09422 C -0.00859 -1.0963 -0.00807 -1.09885 -0.00781 -1.10139 C -0.00612 -1.11366 -0.00703 -1.10834 -0.00521 -1.11852 C -0.00482 -1.12454 -0.00456 -1.12986 -0.00391 -1.13565 C -0.00364 -1.1382 -0.0026 -1.14051 -0.0026 -1.14329 C -0.0026 -1.14676 -0.00338 -1.14954 -0.00391 -1.15278 C -0.00495 -1.15973 -0.00495 -1.15926 -0.00651 -1.16528 L -0.00651 -1.16482 L -0.00651 -1.16528 " pathEditMode="relative" rAng="0" ptsTypes="AAAAAAAAAAAAAAAAAAAAAAAAAAAAAAAAAAAAAAAAAAAAAAAAAAAAAAAAAAAAAAAAAAAAAAAAAAAAAAAAAAAA">
                                      <p:cBhvr>
                                        <p:cTn dur="3000" fill="hold" id="265"/>
                                        <p:tgtEl>
                                          <p:spTgt spid="1048665"/>
                                        </p:tgtEl>
                                        <p:attrNameLst>
                                          <p:attrName>ppt_x</p:attrName>
                                          <p:attrName>ppt_y</p:attrName>
                                        </p:attrNameLst>
                                      </p:cBhvr>
                                      <p:rCtr x="-8724" y="-58218"/>
                                    </p:animMotion>
                                  </p:childTnLst>
                                </p:cTn>
                              </p:par>
                              <p:par>
                                <p:cTn fill="hold" grpId="0" id="266" nodeType="withEffect" presetClass="path" presetID="0" presetSubtype="0" repeatCount="indefinite">
                                  <p:stCondLst>
                                    <p:cond delay="1400"/>
                                  </p:stCondLst>
                                  <p:childTnLst>
                                    <p:animMotion origin="layout" path="M 5E-6 3.33333E-6 L 5E-6 0.00023 C -0.0039 -0.00695 -0.00742 -0.01482 -0.01171 -0.02084 C -0.01562 -0.02639 -0.0246 -0.03449 -0.0246 -0.03426 C -0.02591 -0.03773 -0.02708 -0.04098 -0.02852 -0.04375 C -0.02968 -0.0463 -0.03138 -0.04815 -0.03242 -0.0507 C -0.03842 -0.06551 -0.03125 -0.05533 -0.03893 -0.06459 C -0.0414 -0.07223 -0.04479 -0.07917 -0.04662 -0.0875 C -0.04999 -0.10209 -0.04818 -0.09537 -0.05182 -0.10811 C -0.05273 -0.11574 -0.05352 -0.12361 -0.05442 -0.13125 C -0.05481 -0.13426 -0.05585 -0.13727 -0.05572 -0.14028 C -0.05364 -0.19167 -0.05612 -0.18033 -0.04922 -0.20463 C -0.04648 -0.24885 -0.04908 -0.23287 -0.04532 -0.25301 C -0.04296 -0.2875 -0.04166 -0.28496 -0.04401 -0.31505 C -0.04427 -0.3176 -0.04492 -0.31968 -0.04532 -0.32199 C -0.04583 -0.325 -0.0461 -0.32824 -0.04662 -0.33125 C -0.0474 -0.33519 -0.0483 -0.33889 -0.04922 -0.3426 C -0.05235 -0.3544 -0.05338 -0.35903 -0.05703 -0.36806 C -0.0582 -0.37107 -0.0595 -0.37431 -0.06093 -0.37732 C -0.06289 -0.38125 -0.06537 -0.38449 -0.06732 -0.38866 C -0.0763 -0.40718 -0.05963 -0.38033 -0.07643 -0.40718 C -0.07852 -0.41042 -0.08085 -0.41297 -0.08282 -0.41644 C -0.08607 -0.4213 -0.08855 -0.42755 -0.09192 -0.43264 C -0.09415 -0.43565 -0.09635 -0.4382 -0.09843 -0.44144 C -0.10027 -0.44445 -0.1017 -0.44815 -0.10352 -0.4507 C -0.11316 -0.46412 -0.10925 -0.45047 -0.11915 -0.47408 C -0.12045 -0.47686 -0.12162 -0.48033 -0.12305 -0.48287 C -0.12422 -0.48565 -0.12566 -0.48727 -0.12683 -0.48982 C -0.12956 -0.49584 -0.13204 -0.50209 -0.13464 -0.50834 C -0.13633 -0.51204 -0.13855 -0.51528 -0.13985 -0.51968 C -0.14636 -0.54306 -0.1379 -0.51436 -0.14623 -0.5382 C -0.15196 -0.55417 -0.14532 -0.54098 -0.15274 -0.55417 C -0.15886 -0.58102 -0.15209 -0.55371 -0.15795 -0.57269 C -0.15977 -0.57871 -0.16316 -0.59098 -0.16316 -0.59074 C -0.16394 -0.59861 -0.16433 -0.60648 -0.16563 -0.61389 L -0.16823 -0.62778 C -0.16784 -0.66528 -0.16771 -0.70301 -0.16693 -0.74051 C -0.16667 -0.75857 -0.16589 -0.74954 -0.16316 -0.76343 C -0.1487 -0.8338 -0.1711 -0.73473 -0.15665 -0.79121 C -0.15404 -0.80162 -0.15404 -0.80579 -0.15274 -0.81621 C -0.15235 -0.81968 -0.15183 -0.82246 -0.15144 -0.82547 C -0.15183 -0.83241 -0.15183 -0.83936 -0.15274 -0.8463 C -0.15313 -0.84861 -0.15469 -0.85023 -0.15534 -0.85278 C -0.16264 -0.88403 -0.15586 -0.86459 -0.16185 -0.88056 C -0.16224 -0.88357 -0.16264 -0.88658 -0.16316 -0.88959 C -0.16342 -0.8919 -0.1642 -0.89422 -0.16446 -0.89653 C -0.16797 -0.93727 -0.16381 -0.90602 -0.16693 -0.92871 C -0.16745 -0.93635 -0.16849 -0.94398 -0.16823 -0.95186 C -0.16719 -0.99561 -0.16719 -0.97107 -0.16316 -0.99537 C -0.1625 -0.99908 -0.16264 -1.00324 -0.16185 -1.00695 C -0.16042 -1.0132 -0.15834 -1.01922 -0.15665 -1.02523 C -0.15573 -1.02848 -0.15547 -1.03218 -0.15404 -1.03449 L -0.14753 -1.0463 C -0.14714 -1.04908 -0.14714 -1.05255 -0.14623 -1.05533 C -0.14532 -1.0588 -0.14362 -1.06158 -0.14245 -1.06436 C -0.14154 -1.06667 -0.14063 -1.06898 -0.13985 -1.0713 C -0.13412 -1.08889 -0.14076 -1.07199 -0.13334 -1.08959 C -0.13295 -1.0919 -0.13269 -1.09445 -0.13204 -1.09653 C -0.13139 -1.09908 -0.13008 -1.10093 -0.12943 -1.10348 C -0.12878 -1.10648 -0.12865 -1.10973 -0.12813 -1.11273 C -0.12813 -1.1125 -0.12487 -1.12986 -0.12422 -1.13334 C -0.12383 -1.13565 -0.12305 -1.13773 -0.12305 -1.14028 L -0.12305 -1.15417 L -0.12305 -1.15394 " pathEditMode="relative" rAng="0" ptsTypes="AAAAAAAAAAAAAAAAAAAAAAAAAAAAAAAAAAAAAAAAAAAAAAAAAAAAAAAAAAAAAAAA">
                                      <p:cBhvr>
                                        <p:cTn dur="3000" fill="hold" id="267"/>
                                        <p:tgtEl>
                                          <p:spTgt spid="1048666"/>
                                        </p:tgtEl>
                                        <p:attrNameLst>
                                          <p:attrName>ppt_x</p:attrName>
                                          <p:attrName>ppt_y</p:attrName>
                                        </p:attrNameLst>
                                      </p:cBhvr>
                                      <p:rCtr x="-8424" y="-57685"/>
                                    </p:animMotion>
                                  </p:childTnLst>
                                </p:cTn>
                              </p:par>
                              <p:par>
                                <p:cTn fill="hold" id="268" nodeType="withEffect" presetClass="path" presetID="0" presetSubtype="0" repeatCount="indefinite">
                                  <p:stCondLst>
                                    <p:cond delay="2000"/>
                                  </p:stCondLst>
                                  <p:childTnLst>
                                    <p:animMotion origin="layout" path="M 5E-6 -2.96296E-6 L 5E-6 0.00023 C 0.00183 -0.00671 0.00313 -0.01412 0.00521 -0.0206 C 0.00612 -0.02338 0.00795 -0.025 0.00912 -0.02754 C 0.01094 -0.03194 0.01185 -0.03773 0.01433 -0.0412 C 0.02227 -0.05254 0.01823 -0.04838 0.02592 -0.05509 C 0.03099 -0.07291 0.02527 -0.05625 0.03373 -0.07106 C 0.03633 -0.07592 0.0379 -0.08194 0.04011 -0.08727 C 0.0418 -0.0912 0.04362 -0.0949 0.04532 -0.09884 C 0.0487 -0.12315 0.04415 -0.09444 0.04922 -0.11481 C 0.05105 -0.12199 0.05196 -0.13009 0.05313 -0.13773 C 0.05222 -0.15324 0.05144 -0.16852 0.05053 -0.18379 C 0.05014 -0.18912 0.05027 -0.1949 0.04922 -0.2 C 0.04844 -0.20347 0.04675 -0.20625 0.04532 -0.20902 C 0.04076 -0.21852 0.04141 -0.21527 0.0349 -0.22291 C 0.03321 -0.225 0.03165 -0.22754 0.02982 -0.22986 C 0.02774 -0.23217 0.0254 -0.23426 0.02331 -0.23634 C 0.02149 -0.23865 0.02006 -0.2419 0.0181 -0.24328 C 0.01446 -0.24652 0.01029 -0.24745 0.00652 -0.25046 C 0.00248 -0.25324 -0.00416 -0.26296 -0.00768 -0.26666 C -0.01446 -0.27291 -0.02162 -0.27801 -0.02839 -0.28495 C -0.04883 -0.30486 -0.03112 -0.28842 -0.0517 -0.30532 C -0.08165 -0.33055 -0.04518 -0.30023 -0.0698 -0.32407 C -0.07188 -0.32592 -0.07408 -0.32685 -0.07631 -0.3287 C -0.07709 -0.33102 -0.07813 -0.3331 -0.07878 -0.33565 C -0.07982 -0.33819 -0.08034 -0.3419 -0.08139 -0.34467 C -0.08464 -0.35277 -0.0918 -0.36782 -0.0918 -0.36759 C -0.09856 -0.4037 -0.08933 -0.36157 -0.09948 -0.39074 C -0.10053 -0.39305 -0.1004 -0.39676 -0.10079 -0.4 C -0.10209 -0.40995 -0.10378 -0.42546 -0.10469 -0.4368 C -0.10521 -0.44282 -0.1056 -0.44884 -0.10599 -0.45509 C -0.10508 -0.46574 -0.10469 -0.47662 -0.10339 -0.48727 C -0.10235 -0.49537 -0.09805 -0.50139 -0.09571 -0.50787 C -0.09141 -0.51921 -0.09493 -0.51458 -0.0905 -0.52407 C -0.08933 -0.52639 -0.08816 -0.52916 -0.08659 -0.53102 C -0.0793 -0.54027 -0.0836 -0.53055 -0.07761 -0.54004 C -0.0711 -0.54977 -0.07408 -0.54838 -0.06718 -0.55625 C -0.06563 -0.5581 -0.06355 -0.55879 -0.06198 -0.56065 C -0.06055 -0.5625 -0.05964 -0.56574 -0.0582 -0.56759 C -0.05665 -0.56967 -0.05456 -0.57037 -0.053 -0.57245 C -0.04088 -0.58842 -0.05443 -0.57523 -0.04258 -0.58842 C -0.04102 -0.59027 -0.03907 -0.5912 -0.0375 -0.59305 C -0.03098 -0.60023 -0.03373 -0.59861 -0.02839 -0.60671 C -0.02631 -0.60995 -0.02395 -0.61273 -0.022 -0.61597 C -0.01797 -0.62268 -0.0142 -0.62986 -0.01029 -0.6368 C -0.0086 -0.63981 -0.00624 -0.64213 -0.00507 -0.64583 C -0.00182 -0.65764 -0.00365 -0.65231 5E-6 -0.66203 C 0.00313 -0.67847 -0.00065 -0.65787 0.0026 -0.67801 C 0.003 -0.68032 0.00352 -0.68264 0.00391 -0.68495 C 0.00612 -0.7074 0.00599 -0.70069 0.00391 -0.73565 C 0.00352 -0.74143 0.00183 -0.7419 5E-6 -0.7493 C -0.00091 -0.75231 -0.00143 -0.75578 -0.0026 -0.75856 C -0.00403 -0.76065 -0.00585 -0.76643 -0.00768 -0.77014 C -0.01693 -0.78819 -0.02566 -0.79537 -0.03881 -0.80995 C -0.04088 -0.81157 -0.0431 -0.81597 -0.04518 -0.81828 C -0.04649 -0.8199 -0.04766 -0.82176 -0.04908 -0.82291 C -0.05079 -0.82407 -0.05261 -0.82453 -0.0543 -0.82523 C -0.0655 -0.83819 -0.04766 -0.81782 -0.06589 -0.83657 C -0.0793 -0.85046 -0.06784 -0.84213 -0.08139 -0.85023 C -0.08373 -0.85301 -0.08985 -0.86041 -0.0918 -0.86111 C -0.09375 -0.86111 -0.0961 -0.86134 -0.09818 -0.86203 C -0.10691 -0.87546 -0.09987 -0.8669 -0.1099 -0.87777 C -0.1112 -0.87824 -0.11237 -0.87893 -0.11381 -0.88055 C -0.11537 -0.88426 -0.11732 -0.88541 -0.11889 -0.8868 C -0.12032 -0.88842 -0.12149 -0.89027 -0.12279 -0.89166 C -0.12683 -0.89583 -0.12839 -0.89583 -0.13191 -0.90092 C -0.13321 -0.90301 -0.13451 -0.90555 -0.13568 -0.90787 C -0.1362 -0.91088 -0.1362 -0.91412 -0.13698 -0.9169 C -0.14076 -0.93009 -0.1405 -0.92222 -0.1448 -0.9331 C -0.14714 -0.93889 -0.14883 -0.94977 -0.15 -0.95602 C -0.1504 -0.95833 -0.15105 -0.96065 -0.15131 -0.96296 C -0.15287 -0.97754 -0.15196 -0.9706 -0.15378 -0.98356 C -0.15287 -1.00023 -0.15287 -1.00694 -0.15 -1.02268 C -0.14948 -1.025 -0.14922 -1.02754 -0.1487 -1.0294 C -0.14792 -1.03217 -0.14701 -1.03426 -0.1461 -1.03657 C -0.14571 -1.03958 -0.14519 -1.04259 -0.1448 -1.0456 C -0.14428 -1.04953 -0.14441 -1.0537 -0.14349 -1.05717 C -0.14258 -1.06065 -0.14063 -1.06296 -0.13959 -1.06597 C -0.13855 -1.06967 -0.13777 -1.07384 -0.13698 -1.07801 C -0.13607 -1.0824 -0.13529 -1.0868 -0.13451 -1.0912 C -0.13399 -1.09421 -0.13282 -1.1044 -0.13191 -1.10787 C -0.13034 -1.1125 -0.12813 -1.11666 -0.1267 -1.12152 C -0.12579 -1.12453 -0.125 -1.12777 -0.12409 -1.13078 C -0.12214 -1.13703 -0.11954 -1.14236 -0.11628 -1.14676 C -0.11433 -1.14953 -0.11198 -1.15139 -0.1099 -1.1537 C -0.1086 -1.15671 -0.1073 -1.15995 -0.10599 -1.16296 C -0.10508 -1.16527 -0.10456 -1.16805 -0.10339 -1.1699 C -0.09752 -1.1787 -0.09818 -1.16944 -0.09818 -1.17916 L -0.09818 -1.17893 L -0.0918 -1.17685 " pathEditMode="relative" rAng="0" ptsTypes="AAAAAAAAAAAAAAAAAAAAAAAAAAAAAAAAAAAAAAAAAAAAAAAAAAAAAAAAAAAAAAAAAAAAAAAAAAAAAAAAAAAAAAAAAA">
                                      <p:cBhvr>
                                        <p:cTn dur="3000" fill="hold" id="269"/>
                                        <p:tgtEl>
                                          <p:spTgt spid="37"/>
                                        </p:tgtEl>
                                        <p:attrNameLst>
                                          <p:attrName>ppt_x</p:attrName>
                                          <p:attrName>ppt_y</p:attrName>
                                        </p:attrNameLst>
                                      </p:cBhvr>
                                      <p:rCtr x="-5039" y="-58935"/>
                                    </p:animMotion>
                                  </p:childTnLst>
                                </p:cTn>
                              </p:par>
                              <p:par>
                                <p:cTn fill="hold" id="270" nodeType="withEffect" presetClass="path" presetID="0" presetSubtype="0" repeatCount="indefinite">
                                  <p:stCondLst>
                                    <p:cond delay="2900"/>
                                  </p:stCondLst>
                                  <p:childTnLst>
                                    <p:animMotion origin="layout" path="M 5E-6 -1.48148E-6 L 5E-6 0.00023 C -0.00013 -0.00208 -0.00143 -0.02662 -0.0026 -0.03241 C -0.00365 -0.03634 -0.00547 -0.03981 -0.00652 -0.04375 C -0.00808 -0.04977 -0.00872 -0.05648 -0.01042 -0.06227 C -0.01211 -0.06805 -0.01498 -0.07268 -0.01693 -0.07824 C -0.01745 -0.07986 -0.02278 -0.10185 -0.02592 -0.1081 C -0.02787 -0.11227 -0.02995 -0.11643 -0.03243 -0.11967 C -0.03477 -0.12268 -0.03764 -0.12407 -0.04011 -0.12662 C -0.04753 -0.13403 -0.05521 -0.14097 -0.06211 -0.14954 C -0.06641 -0.15486 -0.07084 -0.15995 -0.075 -0.16574 C -0.08152 -0.17407 -0.08269 -0.17708 -0.08803 -0.18634 C -0.08842 -0.18866 -0.08868 -0.19097 -0.0892 -0.19329 C -0.08998 -0.1956 -0.09102 -0.19768 -0.0918 -0.2 C -0.09323 -0.20393 -0.09454 -0.20764 -0.09571 -0.21157 C -0.09674 -0.21528 -0.0974 -0.21921 -0.0983 -0.22315 C -0.09896 -0.23403 -0.1004 -0.25602 -0.10092 -0.2669 C -0.10144 -0.27824 -0.1017 -0.28981 -0.10222 -0.30116 C -0.1017 -0.31736 -0.10183 -0.33356 -0.10092 -0.34954 C -0.09909 -0.38148 -0.10027 -0.36366 -0.09441 -0.38171 C -0.09245 -0.38773 -0.09193 -0.39514 -0.0892 -0.40023 C -0.08412 -0.40926 -0.08204 -0.41458 -0.0763 -0.42083 C -0.07214 -0.42569 -0.0677 -0.43009 -0.06342 -0.43449 L -0.05691 -0.44143 C -0.05482 -0.44375 -0.05222 -0.44491 -0.05053 -0.44838 C -0.04545 -0.45717 -0.04766 -0.45254 -0.04402 -0.46227 C -0.0431 -0.4669 -0.04271 -0.47153 -0.04141 -0.47592 C -0.03829 -0.4875 -0.03946 -0.48194 -0.0375 -0.49236 C -0.03842 -0.50671 -0.03907 -0.52129 -0.04011 -0.53565 C -0.04037 -0.53981 -0.04063 -0.54352 -0.04141 -0.54745 C -0.04232 -0.55139 -0.04415 -0.55463 -0.04532 -0.55903 C -0.04636 -0.5625 -0.04688 -0.56667 -0.04792 -0.57014 C -0.04922 -0.57477 -0.0556 -0.59259 -0.05691 -0.5956 C -0.05847 -0.59884 -0.06055 -0.60139 -0.06211 -0.60463 C -0.06407 -0.60903 -0.06511 -0.61458 -0.06731 -0.61852 L -0.075 -0.63217 C -0.0763 -0.63449 -0.07787 -0.63657 -0.07891 -0.63912 C -0.08021 -0.64213 -0.08124 -0.6456 -0.08282 -0.64838 C -0.09245 -0.66551 -0.08568 -0.65023 -0.09571 -0.66435 C -0.09805 -0.66782 -0.09987 -0.67222 -0.10222 -0.67592 C -0.1112 -0.69051 -0.10573 -0.68032 -0.11511 -0.69213 C -0.12592 -0.70555 -0.11771 -0.69629 -0.1254 -0.7081 C -0.12709 -0.71065 -0.12891 -0.71273 -0.1306 -0.71504 C -0.13191 -0.71967 -0.13308 -0.7243 -0.13451 -0.72893 C -0.13607 -0.73356 -0.13816 -0.73773 -0.13972 -0.74305 C -0.14792 -0.77014 -0.13881 -0.74815 -0.1487 -0.77245 C -0.1504 -0.77685 -0.15209 -0.78032 -0.15391 -0.78403 C -0.15508 -0.78634 -0.15665 -0.78842 -0.15782 -0.79097 C -0.15964 -0.79514 -0.1629 -0.80463 -0.1629 -0.8044 C -0.1642 -0.81134 -0.16459 -0.81435 -0.1668 -0.82083 C -0.17527 -0.84467 -0.16667 -0.81643 -0.17331 -0.83912 C -0.17644 -0.86736 -0.17527 -0.8544 -0.17709 -0.87824 C -0.1767 -0.89884 -0.17657 -0.91944 -0.17592 -0.94004 C -0.17566 -0.94467 -0.17487 -0.9493 -0.17461 -0.95393 C -0.17331 -0.97754 -0.17448 -0.98194 -0.17201 -0.99977 C -0.17123 -1.00532 -0.17006 -1.01042 -0.16941 -1.01597 C -0.16875 -1.02037 -0.16862 -1.02523 -0.1681 -1.02963 C -0.16771 -1.03356 -0.16719 -1.03727 -0.1668 -1.04167 C -0.16589 -1.05046 -0.1642 -1.06875 -0.1642 -1.06852 C -0.16472 -1.09329 -0.16446 -1.11782 -0.1655 -1.14236 C -0.16576 -1.14653 -0.16745 -1.15 -0.1681 -1.15393 C -0.16875 -1.15764 -0.16902 -1.16157 -0.16941 -1.16528 C -0.17097 -1.18241 -0.17071 -1.17801 -0.17071 -1.19305 L -0.17071 -1.19282 L -0.17071 -1.19305 " pathEditMode="relative" rAng="0" ptsTypes="AAAAAAAAAAAAAAAAAAAAAAAAAAAAAAAAAAAAAAAAAAAAAAAAAAAAAAAAAAAAAAAAA">
                                      <p:cBhvr>
                                        <p:cTn dur="3000" fill="hold" id="271"/>
                                        <p:tgtEl>
                                          <p:spTgt spid="36"/>
                                        </p:tgtEl>
                                        <p:attrNameLst>
                                          <p:attrName>ppt_x</p:attrName>
                                          <p:attrName>ppt_y</p:attrName>
                                        </p:attrNameLst>
                                      </p:cBhvr>
                                      <p:rCtr x="-8854" y="-59630"/>
                                    </p:animMotion>
                                  </p:childTnLst>
                                </p:cTn>
                              </p:par>
                              <p:par>
                                <p:cTn fill="hold" grpId="0" id="272" nodeType="withEffect" presetClass="path" presetID="0" presetSubtype="0" repeatCount="indefinite">
                                  <p:stCondLst>
                                    <p:cond delay="600"/>
                                  </p:stCondLst>
                                  <p:childTnLst>
                                    <p:animMotion origin="layout" path="M -1.66667E-6 4.81481E-6 L -1.66667E-6 0.00023 C -0.00221 -0.00533 -0.0043 -0.01065 -0.00651 -0.01598 C -0.00859 -0.02061 -0.01094 -0.025 -0.01302 -0.02987 C -0.01484 -0.03426 -0.01614 -0.03936 -0.01823 -0.04352 C -0.02005 -0.04723 -0.02265 -0.04931 -0.02461 -0.05278 C -0.02956 -0.06088 -0.03411 -0.06968 -0.0388 -0.07801 L -0.04401 -0.08727 C -0.04765 -0.10625 -0.04193 -0.07732 -0.04922 -0.10556 C -0.05338 -0.12153 -0.05703 -0.13774 -0.06081 -0.15394 C -0.06315 -0.16343 -0.06614 -0.17223 -0.06862 -0.18149 C -0.07044 -0.1882 -0.072 -0.19538 -0.07383 -0.20209 C -0.07591 -0.20996 -0.08021 -0.22524 -0.08021 -0.225 C -0.08125 -0.26737 -0.08281 -0.29954 -0.08021 -0.34237 C -0.07982 -0.34954 -0.07747 -0.35602 -0.07643 -0.36297 C -0.07526 -0.37061 -0.07461 -0.37848 -0.07383 -0.38612 C -0.07331 -0.38959 -0.07305 -0.39375 -0.07252 -0.39746 C -0.072 -0.40047 -0.07148 -0.40371 -0.07122 -0.40672 C -0.0707 -0.41204 -0.07031 -0.41737 -0.06992 -0.42292 C -0.07031 -0.44954 -0.07005 -0.47663 -0.07122 -0.50325 C -0.07135 -0.50718 -0.07318 -0.51088 -0.07383 -0.51482 C -0.07448 -0.51852 -0.07396 -0.52292 -0.07513 -0.52593 C -0.07591 -0.52871 -0.0776 -0.5294 -0.0789 -0.53079 C -0.08099 -0.5382 -0.08203 -0.54329 -0.08541 -0.54908 C -0.08737 -0.55278 -0.08984 -0.55487 -0.09193 -0.55834 C -0.09466 -0.56274 -0.09687 -0.56783 -0.09961 -0.57223 C -0.10677 -0.58334 -0.10898 -0.58565 -0.11523 -0.59283 C -0.11875 -0.60255 -0.122 -0.61204 -0.12812 -0.61829 C -0.13346 -0.62362 -0.14557 -0.63496 -0.14883 -0.64352 C -0.14961 -0.64584 -0.15065 -0.64792 -0.15143 -0.65047 C -0.15195 -0.65255 -0.15195 -0.65533 -0.15273 -0.65718 C -0.15403 -0.66088 -0.15638 -0.66297 -0.15781 -0.66644 C -0.15937 -0.67014 -0.16315 -0.68241 -0.16432 -0.68727 C -0.16484 -0.68936 -0.16497 -0.6919 -0.16562 -0.69399 C -0.17174 -0.71575 -0.16784 -0.697 -0.17083 -0.7125 C -0.17331 -0.73913 -0.17474 -0.74051 -0.17213 -0.7676 C -0.17083 -0.77963 -0.1681 -0.78056 -0.16432 -0.79028 C -0.16328 -0.79352 -0.1625 -0.79653 -0.16172 -0.79977 C -0.16015 -0.80625 -0.16094 -0.80811 -0.15781 -0.81366 C -0.15677 -0.81551 -0.15508 -0.81644 -0.15403 -0.81806 C -0.15078 -0.82315 -0.14752 -0.82825 -0.14492 -0.83426 C -0.14362 -0.83727 -0.14245 -0.84051 -0.14101 -0.84329 C -0.13854 -0.84838 -0.13528 -0.85163 -0.13333 -0.85718 C -0.13242 -0.8595 -0.13177 -0.86204 -0.13073 -0.86389 C -0.12786 -0.86968 -0.12461 -0.87477 -0.12161 -0.8801 C -0.12031 -0.88264 -0.11875 -0.8845 -0.11771 -0.88681 C -0.11146 -0.90371 -0.11914 -0.88264 -0.11263 -0.90301 C -0.11185 -0.90533 -0.11055 -0.90741 -0.11002 -0.90996 C -0.10846 -0.91667 -0.10612 -0.93056 -0.10612 -0.93033 C -0.10664 -0.9463 -0.10612 -0.9669 -0.10872 -0.98334 C -0.10937 -0.9882 -0.10976 -0.99329 -0.11133 -0.99723 C -0.11523 -1.00764 -0.11276 -1.00209 -0.11901 -1.01343 C -0.12174 -1.02755 -0.1181 -1.01343 -0.12552 -1.02477 C -0.12721 -1.02755 -0.12799 -1.03102 -0.12943 -1.03403 C -0.1306 -1.03658 -0.13216 -1.03843 -0.13333 -1.04098 C -0.13763 -1.05093 -0.13828 -1.05394 -0.14101 -1.06389 C -0.14153 -1.06852 -0.14166 -1.07315 -0.14232 -1.07755 C -0.14297 -1.08241 -0.14492 -1.09144 -0.14492 -1.09098 C -0.14622 -1.17269 -0.14622 -1.14352 -0.14622 -1.17894 L -0.14622 -1.17871 " pathEditMode="relative" rAng="0" ptsTypes="AAAAAAAAAAAAAAAAAAAAAAAAAAAAAAAAAAAAAAAAAAAAAAAAAAAAAAAAAAAA">
                                      <p:cBhvr>
                                        <p:cTn dur="3000" fill="hold" id="273"/>
                                        <p:tgtEl>
                                          <p:spTgt spid="1048641"/>
                                        </p:tgtEl>
                                        <p:attrNameLst>
                                          <p:attrName>ppt_x</p:attrName>
                                          <p:attrName>ppt_y</p:attrName>
                                        </p:attrNameLst>
                                      </p:cBhvr>
                                      <p:rCtr x="-8685" y="-58935"/>
                                    </p:animMotion>
                                  </p:childTnLst>
                                </p:cTn>
                              </p:par>
                              <p:par>
                                <p:cTn fill="hold" id="274" nodeType="withEffect" presetClass="path" presetID="0" presetSubtype="0" repeatCount="indefinite">
                                  <p:stCondLst>
                                    <p:cond delay="3000"/>
                                  </p:stCondLst>
                                  <p:childTnLst>
                                    <p:animMotion origin="layout" path="M -0.00612 -0.02246 L -0.00612 -0.02222 C -0.00703 -0.0294 -0.00782 -0.03634 -0.00873 -0.04329 C -0.00912 -0.0456 -0.00977 -0.04792 -0.01003 -0.05023 C -0.01055 -0.05394 -0.01094 -0.05787 -0.01133 -0.06158 C -0.01185 -0.06621 -0.01185 -0.07107 -0.01263 -0.07546 C -0.01992 -0.11435 -0.01354 -0.0625 -0.01914 -0.10533 C -0.01966 -0.10996 -0.02005 -0.11459 -0.02045 -0.11921 C -0.02188 -0.14097 -0.02305 -0.16181 -0.02422 -0.18357 C -0.02383 -0.19352 -0.02422 -0.20371 -0.02305 -0.21343 C -0.0224 -0.21783 -0.02032 -0.22107 -0.01914 -0.22477 C -0.01823 -0.22778 -0.01745 -0.23102 -0.01654 -0.23403 C -0.01615 -0.23704 -0.01563 -0.24028 -0.01524 -0.24329 C -0.01472 -0.24722 -0.01459 -0.25116 -0.01394 -0.25463 C -0.01328 -0.2588 -0.01224 -0.2625 -0.01133 -0.26644 C -0.01185 -0.28496 -0.01185 -0.30324 -0.01263 -0.3213 C -0.01315 -0.33264 -0.01407 -0.32894 -0.01654 -0.33773 C -0.01719 -0.33959 -0.01719 -0.34213 -0.01784 -0.34445 C -0.01849 -0.34699 -0.0237 -0.35949 -0.02422 -0.36042 C -0.02617 -0.36389 -0.02865 -0.36667 -0.03073 -0.36991 C -0.03255 -0.37246 -0.03399 -0.37616 -0.03607 -0.37894 C -0.04258 -0.38773 -0.04193 -0.38426 -0.04883 -0.39028 C -0.05026 -0.39167 -0.05157 -0.39352 -0.05287 -0.39491 C -0.05443 -0.39676 -0.05612 -0.39792 -0.05808 -0.39954 C -0.06511 -0.41227 -0.06836 -0.41921 -0.07604 -0.4294 C -0.07852 -0.4331 -0.08151 -0.43519 -0.08373 -0.43866 C -0.08568 -0.44144 -0.08711 -0.44514 -0.08894 -0.44792 C -0.09219 -0.45278 -0.09662 -0.45556 -0.09922 -0.46158 C -0.10052 -0.46459 -0.10196 -0.46759 -0.10326 -0.47084 C -0.10404 -0.47315 -0.10456 -0.47593 -0.10586 -0.47801 C -0.1112 -0.48634 -0.11198 -0.48611 -0.11732 -0.48912 C -0.11927 -0.49236 -0.12084 -0.4956 -0.12253 -0.49838 C -0.1237 -0.50046 -0.12526 -0.50116 -0.12644 -0.50301 C -0.13503 -0.51829 -0.12253 -0.50232 -0.13295 -0.51459 C -0.13373 -0.51759 -0.13451 -0.52084 -0.13542 -0.52361 C -0.1362 -0.52616 -0.1375 -0.52801 -0.13802 -0.53056 C -0.13867 -0.53287 -0.13894 -0.53519 -0.13933 -0.5375 C -0.13894 -0.55278 -0.1388 -0.56829 -0.13802 -0.5838 C -0.13802 -0.58588 -0.1375 -0.5882 -0.13672 -0.59028 C -0.1362 -0.59283 -0.13503 -0.59491 -0.13412 -0.59746 C -0.12995 -0.62732 -0.13464 -0.60533 -0.12513 -0.6294 C -0.12396 -0.63218 -0.12344 -0.63565 -0.12253 -0.63866 C -0.12032 -0.64537 -0.12032 -0.64514 -0.11732 -0.65023 C -0.1142 -0.6669 -0.11667 -0.66042 -0.11094 -0.67084 C -0.11042 -0.67454 -0.11016 -0.67847 -0.10964 -0.68241 C -0.10925 -0.68542 -0.1086 -0.68843 -0.10834 -0.69144 C -0.10795 -0.69676 -0.10742 -0.70232 -0.10703 -0.70787 C -0.10716 -0.70949 -0.10716 -0.73218 -0.10964 -0.73982 C -0.11068 -0.74306 -0.11237 -0.74584 -0.11354 -0.74908 C -0.11615 -0.75671 -0.11901 -0.76389 -0.12136 -0.77199 C -0.12292 -0.77755 -0.12409 -0.7831 -0.12644 -0.78796 C -0.13477 -0.80602 -0.12644 -0.78472 -0.13295 -0.80185 C -0.13334 -0.8044 -0.13347 -0.80671 -0.13412 -0.8088 C -0.13516 -0.81158 -0.13698 -0.8132 -0.13802 -0.81574 C -0.13946 -0.81852 -0.14063 -0.82199 -0.14206 -0.82477 C -0.14232 -0.82709 -0.14258 -0.82963 -0.14336 -0.83171 C -0.14505 -0.83843 -0.14688 -0.84051 -0.14974 -0.8456 C -0.15235 -0.85972 -0.14909 -0.84514 -0.15612 -0.86412 C -0.15716 -0.8669 -0.15782 -0.87014 -0.15873 -0.87315 C -0.15951 -0.8757 -0.16068 -0.87755 -0.16133 -0.88009 C -0.16198 -0.88218 -0.16198 -0.88496 -0.16263 -0.88681 C -0.16328 -0.88935 -0.16446 -0.89144 -0.16524 -0.89375 C -0.1668 -0.89931 -0.16797 -0.90625 -0.16901 -0.91204 C -0.16823 -0.92963 -0.16758 -0.94722 -0.16654 -0.96482 C -0.16615 -0.96945 -0.16433 -0.97523 -0.16263 -0.97871 C -0.16016 -0.98403 -0.1569 -0.98704 -0.15482 -0.99236 C -0.14844 -1.00949 -0.15157 -1.00185 -0.14584 -1.01551 C -0.14258 -1.03264 -0.14688 -1.01134 -0.14206 -1.02917 C -0.14128 -1.03148 -0.14128 -1.03403 -0.14063 -1.03611 C -0.13828 -1.04329 -0.1362 -1.04514 -0.13412 -1.05209 C -0.1336 -1.0544 -0.13086 -1.0669 -0.13034 -1.0706 L -0.12774 -1.08889 C -0.12852 -1.11158 -0.12748 -1.11829 -0.13034 -1.13496 C -0.13112 -1.13959 -0.13138 -1.14468 -0.13295 -1.14861 L -0.13542 -1.15556 C -0.13646 -1.16134 -0.1375 -1.16667 -0.13933 -1.17176 C -0.14037 -1.17431 -0.14206 -1.17639 -0.14336 -1.17871 L -0.14453 -1.18102 L -0.14453 -1.18079 " pathEditMode="relative" rAng="0" ptsTypes="AAAAAAAAAAAAAAAAAAAAAAAAAAAAAAAAAAAAAAAAAAAAAAAAAAAAAAAAAAAAAAAAAAAAAAAAAAAAAAA">
                                      <p:cBhvr>
                                        <p:cTn dur="3000" fill="hold" id="275"/>
                                        <p:tgtEl>
                                          <p:spTgt spid="38"/>
                                        </p:tgtEl>
                                        <p:attrNameLst>
                                          <p:attrName>ppt_x</p:attrName>
                                          <p:attrName>ppt_y</p:attrName>
                                        </p:attrNameLst>
                                      </p:cBhvr>
                                      <p:rCtr x="-8151" y="-57917"/>
                                    </p:animMotion>
                                  </p:childTnLst>
                                </p:cTn>
                              </p:par>
                              <p:par>
                                <p:cTn fill="hold" id="276" nodeType="withEffect" presetClass="path" presetID="0" presetSubtype="0" repeatCount="indefinite">
                                  <p:stCondLst>
                                    <p:cond delay="200"/>
                                  </p:stCondLst>
                                  <p:childTnLst>
                                    <p:animMotion origin="layout" path="M -0.00013 -2.22222E-6 L -0.00013 0.00023 C 0.00222 -0.00625 0.00417 -0.0125 0.00651 -0.01852 C 0.00769 -0.02176 0.00951 -0.0243 0.01042 -0.02778 C 0.0112 -0.03125 0.0112 -0.03541 0.01172 -0.03912 C 0.0112 -0.05602 0.01224 -0.07315 0.01042 -0.08981 C 0.00925 -0.09977 0.00391 -0.1081 -0.00013 -0.11504 C -0.00143 -0.12037 -0.00299 -0.12662 -0.00521 -0.13125 C -0.00677 -0.13449 -0.00885 -0.13703 -0.01028 -0.14028 C -0.01588 -0.15162 -0.01224 -0.14722 -0.0181 -0.15648 C -0.02643 -0.16944 -0.02278 -0.1625 -0.03229 -0.17477 C -0.0362 -0.18009 -0.03984 -0.18611 -0.04388 -0.19097 C -0.04518 -0.19236 -0.04635 -0.19421 -0.04778 -0.1956 C -0.04987 -0.19745 -0.05208 -0.19861 -0.05429 -0.20023 C -0.05729 -0.20555 -0.05963 -0.2125 -0.06328 -0.2162 C -0.06367 -0.21643 -0.07396 -0.22662 -0.0763 -0.23009 C -0.07955 -0.23495 -0.08294 -0.24236 -0.08528 -0.24884 C -0.09101 -0.26481 -0.0845 -0.25139 -0.09192 -0.26481 C -0.09974 -0.3 -0.08763 -0.24977 -0.09948 -0.2875 C -0.10039 -0.29028 -0.10026 -0.29375 -0.10078 -0.29676 C -0.10156 -0.30092 -0.1026 -0.30416 -0.10338 -0.30833 C -0.1039 -0.31157 -0.10416 -0.31481 -0.10468 -0.31736 C -0.10508 -0.32014 -0.1056 -0.32222 -0.10599 -0.3243 C -0.10508 -0.34583 -0.10547 -0.36736 -0.10338 -0.38866 C -0.10273 -0.39467 -0.0957 -0.41157 -0.0931 -0.4162 C -0.08698 -0.42778 -0.07773 -0.44467 -0.06979 -0.45301 L -0.06328 -0.45995 C -0.06028 -0.4669 -0.0582 -0.47546 -0.05429 -0.48078 C -0.0526 -0.48287 -0.05065 -0.48495 -0.04909 -0.4875 C -0.04674 -0.49166 -0.04492 -0.49676 -0.04258 -0.50139 C -0.04062 -0.50532 -0.03815 -0.50879 -0.0362 -0.51273 C -0.03515 -0.51481 -0.03476 -0.51805 -0.03359 -0.52014 C -0.03203 -0.52338 -0.02995 -0.52569 -0.02838 -0.52893 C -0.01784 -0.55092 -0.0362 -0.51713 -0.022 -0.54491 C -0.01914 -0.55092 -0.01289 -0.56111 -0.01289 -0.56088 C -0.00703 -0.59282 -0.00963 -0.57245 -0.01289 -0.63241 C -0.0138 -0.64676 -0.01315 -0.64352 -0.01679 -0.65301 C -0.01718 -0.65694 -0.01745 -0.66088 -0.0181 -0.66458 C -0.01953 -0.67153 -0.02343 -0.67477 -0.02578 -0.68055 C -0.02825 -0.68634 -0.02981 -0.69328 -0.03229 -0.69907 L -0.0362 -0.7081 C -0.03737 -0.71458 -0.03737 -0.71666 -0.0401 -0.72199 C -0.04284 -0.72754 -0.04609 -0.73264 -0.04909 -0.73819 C -0.05039 -0.74028 -0.05208 -0.74236 -0.05299 -0.74491 C -0.05937 -0.76203 -0.05117 -0.7412 -0.05937 -0.75879 C -0.06041 -0.76088 -0.06106 -0.76342 -0.06198 -0.76574 C -0.06328 -0.76875 -0.06471 -0.77153 -0.06601 -0.77477 C -0.06692 -0.77778 -0.06758 -0.78102 -0.06849 -0.78426 C -0.06927 -0.78657 -0.07031 -0.78866 -0.07109 -0.7912 C -0.07213 -0.79398 -0.07278 -0.79722 -0.0737 -0.80023 C -0.07474 -0.80347 -0.07643 -0.80602 -0.07747 -0.80926 C -0.07864 -0.81296 -0.0789 -0.81736 -0.08021 -0.82106 C -0.08112 -0.82361 -0.08307 -0.82523 -0.08398 -0.82801 C -0.08606 -0.83379 -0.08698 -0.84074 -0.08919 -0.84606 C -0.09088 -0.85069 -0.09218 -0.85602 -0.09427 -0.85995 C -0.09557 -0.8625 -0.09713 -0.86412 -0.09817 -0.86666 C -0.10065 -0.87268 -0.10078 -0.87639 -0.10208 -0.88264 C -0.10286 -0.88657 -0.10338 -0.89074 -0.10468 -0.89421 C -0.1056 -0.89699 -0.10729 -0.89884 -0.10859 -0.90116 C -0.10937 -0.90578 -0.10989 -0.91088 -0.1112 -0.91481 C -0.11211 -0.91828 -0.1138 -0.92106 -0.11497 -0.92407 C -0.11588 -0.92639 -0.11679 -0.9287 -0.11758 -0.93102 C -0.11797 -0.93403 -0.11927 -0.94375 -0.12018 -0.94699 C -0.12083 -0.94953 -0.12187 -0.95162 -0.12278 -0.95416 C -0.12356 -0.96018 -0.12422 -0.96666 -0.12539 -0.97245 C -0.12578 -0.97477 -0.1263 -0.97731 -0.12669 -0.97916 C -0.12995 -0.99953 -0.12617 -0.97916 -0.12916 -0.99537 C -0.12877 -1.00301 -0.1289 -1.01111 -0.12799 -1.01828 C -0.12747 -1.02176 -0.12643 -1.02453 -0.12539 -1.02754 C -0.12226 -1.03611 -0.11992 -1.04004 -0.11497 -1.04583 C -0.11341 -1.04791 -0.11133 -1.04838 -0.10989 -1.05046 C -0.10794 -1.05301 -0.10651 -1.05694 -0.10468 -1.05972 C -0.10351 -1.06157 -0.10195 -1.0625 -0.10078 -1.06435 C -0.09856 -1.06782 -0.097 -1.07291 -0.09427 -1.07592 C -0.08476 -1.08727 -0.09648 -1.07268 -0.08659 -1.08727 C -0.08541 -1.08912 -0.08398 -1.09051 -0.08268 -1.0919 C -0.07825 -1.10787 -0.08268 -1.09491 -0.0763 -1.1081 C -0.07487 -1.11088 -0.07356 -1.11412 -0.07239 -1.11713 C -0.07057 -1.12176 -0.0694 -1.12708 -0.06718 -1.13102 C -0.06224 -1.13981 -0.06432 -1.13518 -0.06067 -1.14467 C -0.05976 -1.15 -0.0582 -1.15903 -0.05703 -1.16319 C -0.05586 -1.16643 -0.05416 -1.16921 -0.05299 -1.17245 C -0.05247 -1.17384 -0.05208 -1.17546 -0.05169 -1.17708 L -0.05169 -1.17685 " pathEditMode="relative" rAng="0" ptsTypes="AAAAAAAAAAAAAAAAAAAAAAAAAAAAAAAAAAAAAAAAAAAAAAAAAAAAAAAAAAAAAAAAAAAAAAAAAAAAAAAAAAAA">
                                      <p:cBhvr>
                                        <p:cTn dur="3000" fill="hold" id="277"/>
                                        <p:tgtEl>
                                          <p:spTgt spid="34"/>
                                        </p:tgtEl>
                                        <p:attrNameLst>
                                          <p:attrName>ppt_x</p:attrName>
                                          <p:attrName>ppt_y</p:attrName>
                                        </p:attrNameLst>
                                      </p:cBhvr>
                                      <p:rCtr x="-5859" y="-58843"/>
                                    </p:animMotion>
                                  </p:childTnLst>
                                </p:cTn>
                              </p:par>
                              <p:par>
                                <p:cTn fill="hold" id="278" nodeType="withEffect" presetClass="path" presetID="0" presetSubtype="0" repeatCount="indefinite">
                                  <p:stCondLst>
                                    <p:cond delay="1200"/>
                                  </p:stCondLst>
                                  <p:childTnLst>
                                    <p:animMotion origin="layout" path="M -0.00404 -0.01805 L -0.00404 -0.01782 C -0.00273 -0.02592 -0.00169 -0.03379 -0.00026 -0.0412 C 0.00039 -0.04444 0.00208 -0.04699 0.00234 -0.05046 C 0.00339 -0.05949 0.00326 -0.06875 0.00365 -0.07801 C 0.00287 -0.09166 0.00326 -0.10231 -0.00026 -0.11481 C -0.00417 -0.1287 -0.00521 -0.12615 -0.00937 -0.13773 C -0.01042 -0.14097 -0.0125 -0.15092 -0.01445 -0.1537 C -0.01992 -0.16227 -0.02083 -0.16227 -0.02604 -0.16528 C -0.02773 -0.16759 -0.02943 -0.17014 -0.03125 -0.17222 C -0.04544 -0.18796 -0.02695 -0.16412 -0.04154 -0.18356 C -0.04245 -0.18588 -0.04323 -0.18842 -0.04414 -0.19051 C -0.05247 -0.20856 -0.04427 -0.18727 -0.05065 -0.2044 C -0.05104 -0.20671 -0.05143 -0.20903 -0.05195 -0.21134 C -0.05273 -0.21435 -0.05404 -0.21713 -0.05456 -0.22037 C -0.05534 -0.22569 -0.05521 -0.23148 -0.05586 -0.23657 C -0.05612 -0.23889 -0.05664 -0.24143 -0.05703 -0.24352 C -0.05664 -0.26713 -0.05651 -0.2912 -0.05586 -0.31481 C -0.05547 -0.32407 -0.0543 -0.32361 -0.05195 -0.33102 C -0.05091 -0.33403 -0.05052 -0.3375 -0.04935 -0.34004 C -0.04831 -0.34282 -0.04661 -0.34444 -0.04544 -0.34722 C -0.03724 -0.36458 -0.04779 -0.3449 -0.04023 -0.35856 C -0.03815 -0.37037 -0.0401 -0.36157 -0.03516 -0.37477 C -0.03242 -0.38125 -0.0306 -0.38958 -0.02747 -0.39514 L -0.01966 -0.40926 C -0.01836 -0.4162 -0.01849 -0.41713 -0.01575 -0.42268 C -0.01458 -0.42523 -0.01302 -0.42708 -0.01185 -0.42963 C -0.01003 -0.43403 -0.00664 -0.44375 -0.00664 -0.44328 C -0.00338 -0.46065 -0.00781 -0.43935 -0.00273 -0.45717 C 0.00091 -0.47083 -0.00495 -0.4581 0.00234 -0.47129 C 0.00964 -0.50972 -6.25E-7 -0.46203 0.00885 -0.49653 C 0.01003 -0.50092 0.01146 -0.51018 0.01146 -0.50995 C 0.01302 -0.53009 0.0138 -0.53194 0.01146 -0.55602 C 0.01107 -0.55949 0.00964 -0.56203 0.00885 -0.56528 C 0.00794 -0.56898 0.00742 -0.57315 0.00625 -0.57685 C 0.0043 -0.5831 0.0013 -0.58842 -0.00026 -0.5956 C -0.00325 -0.60879 -0.00338 -0.61227 -0.01055 -0.625 C -0.01328 -0.62963 -0.01628 -0.63333 -0.01836 -0.63889 C -0.01914 -0.6412 -0.01992 -0.64375 -0.02083 -0.64606 C -0.02474 -0.65231 -0.02448 -0.64884 -0.02865 -0.65254 C -0.03021 -0.65393 -0.03125 -0.65555 -0.03255 -0.65764 C -0.03867 -0.67338 -0.0306 -0.65393 -0.04023 -0.67106 C -0.04141 -0.67315 -0.0418 -0.67592 -0.04284 -0.67778 C -0.0444 -0.68102 -0.04661 -0.68194 -0.04805 -0.68472 C -0.04805 -0.68449 -0.05456 -0.70208 -0.05586 -0.70578 C -0.05664 -0.70833 -0.05729 -0.71041 -0.05833 -0.71273 C -0.05963 -0.71458 -0.0612 -0.71713 -0.06224 -0.71921 C -0.06341 -0.72199 -0.0638 -0.72546 -0.06484 -0.72893 C -0.06641 -0.7331 -0.06836 -0.73773 -0.07005 -0.74236 L -0.07266 -0.74907 C -0.07305 -0.75231 -0.07344 -0.75578 -0.07396 -0.75879 C -0.07422 -0.76065 -0.07513 -0.76319 -0.07513 -0.76528 C -0.07513 -0.78819 -0.07474 -0.81134 -0.07396 -0.83426 C -0.07383 -0.83703 -0.07318 -0.83889 -0.07266 -0.8412 C -0.07096 -0.84722 -0.06862 -0.85301 -0.06745 -0.85995 C -0.06706 -0.8618 -0.0668 -0.86458 -0.06615 -0.86643 C -0.06458 -0.87176 -0.06276 -0.87592 -0.06094 -0.88009 C -0.06094 -0.87986 -0.05586 -0.89375 -0.05586 -0.89352 C -0.04323 -0.90856 -0.06276 -0.88518 -0.04674 -0.90532 C -0.04414 -0.90833 -0.04167 -0.91157 -0.03893 -0.91435 C -0.03125 -0.92268 -0.03463 -0.91875 -0.02865 -0.92592 C -0.02266 -0.94166 -0.02656 -0.93842 -0.01966 -0.94236 C -0.01914 -0.94467 -0.01914 -0.94699 -0.01836 -0.94884 C -0.01732 -0.95115 -0.01549 -0.95208 -0.01445 -0.95393 C -0.01328 -0.95602 -0.01276 -0.95833 -0.01185 -0.96041 C -0.00859 -0.97778 -0.01094 -0.97037 -0.00534 -0.98356 C -0.00495 -0.98796 -0.00469 -0.99305 -0.00404 -0.99722 C -0.00378 -0.99953 -0.00299 -1.00162 -0.00273 -1.00463 C -0.00208 -1.0125 -0.00208 -1.02106 -0.00143 -1.0294 C -0.00117 -1.03403 -0.00065 -1.03865 -0.00026 -1.04305 C 0.00026 -1.05231 0.00065 -1.06157 0.00104 -1.07106 C 0.00143 -1.07778 0.00234 -1.08449 0.00234 -1.09143 C 0.00234 -1.10301 0.00195 -1.11458 0.00104 -1.12592 C -0.00026 -1.14259 -0.00104 -1.13565 -0.00404 -1.14653 C -0.00937 -1.16551 -0.00052 -1.14051 -0.00794 -1.16041 C -0.0095 -1.16875 -0.00937 -1.16481 -0.00937 -1.17199 L -0.00937 -1.17176 " pathEditMode="relative" rAng="0" ptsTypes="AAAAAAAAAAAAAAAAAAAAAAAAAAAAAAAAAAAAAAAAAAAAAAAAAAAAAAAAAAAAAAAAAAAAAAAAAAAAA">
                                      <p:cBhvr>
                                        <p:cTn dur="3000" fill="hold" id="279"/>
                                        <p:tgtEl>
                                          <p:spTgt spid="33"/>
                                        </p:tgtEl>
                                        <p:attrNameLst>
                                          <p:attrName>ppt_x</p:attrName>
                                          <p:attrName>ppt_y</p:attrName>
                                        </p:attrNameLst>
                                      </p:cBhvr>
                                      <p:rCtr x="-2708" y="-57685"/>
                                    </p:animMotion>
                                  </p:childTnLst>
                                </p:cTn>
                              </p:par>
                              <p:par>
                                <p:cTn fill="hold" grpId="0" id="280" nodeType="withEffect" presetClass="path" presetID="0" presetSubtype="0" repeatCount="indefinite">
                                  <p:stCondLst>
                                    <p:cond delay="1000"/>
                                  </p:stCondLst>
                                  <p:childTnLst>
                                    <p:animMotion origin="layout" path="M -1.875E-6 -1.11111E-6 L -1.875E-6 0.00023 C 0.00261 -0.02315 0.00378 -0.0294 0.00378 -0.05509 C 0.00378 -0.11829 0.01198 -0.10579 -0.0013 -0.12176 C -0.00599 -0.13819 -0.00104 -0.12523 -0.00911 -0.13565 C -0.01054 -0.1375 -0.01159 -0.14028 -0.01302 -0.14236 C -0.01627 -0.14745 -0.01679 -0.14699 -0.0207 -0.1493 C -0.02357 -0.15278 -0.02721 -0.15694 -0.02982 -0.16088 C -0.03164 -0.16366 -0.03294 -0.16759 -0.03489 -0.17014 C -0.03685 -0.17222 -0.03919 -0.17315 -0.0414 -0.17454 C -0.0431 -0.17917 -0.04583 -0.1831 -0.04648 -0.18842 C -0.04987 -0.21204 -0.04857 -0.20046 -0.05039 -0.22292 C -0.05 -0.23889 -0.04987 -0.25509 -0.04909 -0.2713 C -0.0487 -0.28148 -0.04726 -0.28032 -0.04531 -0.28958 C -0.04466 -0.29259 -0.0444 -0.29606 -0.04401 -0.29907 C -0.04362 -0.30116 -0.0431 -0.30324 -0.04271 -0.30579 C -0.04219 -0.3088 -0.04193 -0.3118 -0.0414 -0.31481 C -0.03932 -0.32616 -0.03932 -0.32477 -0.0362 -0.33333 C -0.03385 -0.35023 -0.03633 -0.33472 -0.03229 -0.35162 C -0.03047 -0.35926 -0.0289 -0.3669 -0.02721 -0.37454 C -0.0263 -0.37847 -0.02591 -0.38264 -0.02461 -0.38611 L -0.022 -0.39305 C -0.01901 -0.41412 -0.02135 -0.40625 -0.01679 -0.41829 C -0.01601 -0.42616 -0.01484 -0.43356 -0.01432 -0.4412 C -0.01276 -0.46065 -0.01367 -0.45208 -0.01172 -0.46667 C -0.01211 -0.47685 -0.01172 -0.4868 -0.01302 -0.49653 C -0.01432 -0.50787 -0.01758 -0.50694 -0.0207 -0.51505 C -0.02187 -0.51759 -0.02239 -0.52106 -0.02331 -0.52407 C -0.02474 -0.5287 -0.02969 -0.54028 -0.03099 -0.54259 C -0.03255 -0.54467 -0.03476 -0.54514 -0.0362 -0.54699 C -0.03906 -0.55116 -0.04193 -0.55555 -0.04401 -0.56088 C -0.04479 -0.56319 -0.04544 -0.56574 -0.04648 -0.56782 C -0.04765 -0.56967 -0.04909 -0.57083 -0.05039 -0.57245 C -0.05169 -0.57616 -0.05312 -0.57986 -0.05429 -0.5838 C -0.0569 -0.59213 -0.05677 -0.59537 -0.06081 -0.60231 C -0.06276 -0.60579 -0.0651 -0.60833 -0.06719 -0.61157 C -0.07318 -0.63241 -0.06562 -0.60671 -0.075 -0.63449 C -0.07591 -0.6375 -0.07656 -0.64074 -0.0776 -0.64375 C -0.08008 -0.65139 -0.08528 -0.66667 -0.08528 -0.66643 C -0.09088 -0.71088 -0.0888 -0.68704 -0.08659 -0.76551 C -0.08646 -0.76944 -0.08607 -0.77338 -0.08528 -0.77708 C -0.07995 -0.80208 -0.08203 -0.78819 -0.0763 -0.80463 C -0.07304 -0.81366 -0.07461 -0.81296 -0.07109 -0.8206 C -0.06992 -0.82315 -0.06823 -0.82477 -0.06719 -0.82755 C -0.0651 -0.83333 -0.06471 -0.8412 -0.06211 -0.8456 C -0.05807 -0.85278 -0.05599 -0.85579 -0.05299 -0.86412 C -0.05195 -0.86713 -0.05156 -0.8706 -0.05039 -0.87338 C -0.04935 -0.87592 -0.04765 -0.87755 -0.04648 -0.88032 C -0.04544 -0.8831 -0.04518 -0.8868 -0.04401 -0.88935 C -0.04245 -0.89282 -0.04023 -0.89514 -0.0388 -0.89861 C -0.0375 -0.90162 -0.03541 -0.91042 -0.03489 -0.91481 C -0.03437 -0.91921 -0.03411 -0.92384 -0.03359 -0.92847 C -0.03333 -0.93171 -0.03281 -0.93472 -0.03229 -0.93773 C -0.03281 -0.96227 -0.03255 -0.9868 -0.03359 -1.01134 C -0.03385 -1.01713 -0.03867 -1.02523 -0.0401 -1.02963 C -0.04088 -1.03217 -0.04323 -1.04375 -0.04401 -1.04815 C -0.0444 -1.05116 -0.04466 -1.0544 -0.04531 -1.05741 C -0.04661 -1.06412 -0.04831 -1.06759 -0.05039 -1.07338 C -0.05573 -1.10162 -0.05377 -1.08518 -0.05039 -1.13542 C -0.05026 -1.13866 -0.04987 -1.1419 -0.04909 -1.14467 C -0.04505 -1.15903 -0.04687 -1.15833 -0.04271 -1.15833 L -0.04271 -1.1581 " pathEditMode="relative" rAng="0" ptsTypes="AAAAAAAAAAAAAAAAAAAAAAAAAAAAAAAAAAAAAAAAAAAAAAAAAAAAAAAAAAAAAA">
                                      <p:cBhvr>
                                        <p:cTn dur="3000" fill="hold" id="281"/>
                                        <p:tgtEl>
                                          <p:spTgt spid="1048635"/>
                                        </p:tgtEl>
                                        <p:attrNameLst>
                                          <p:attrName>ppt_x</p:attrName>
                                          <p:attrName>ppt_y</p:attrName>
                                        </p:attrNameLst>
                                      </p:cBhvr>
                                      <p:rCtr x="-4141" y="-57894"/>
                                    </p:animMotion>
                                  </p:childTnLst>
                                </p:cTn>
                              </p:par>
                              <p:par>
                                <p:cTn fill="hold" id="282" nodeType="withEffect" presetClass="path" presetID="0" presetSubtype="0" repeatCount="indefinite">
                                  <p:stCondLst>
                                    <p:cond delay="2800"/>
                                  </p:stCondLst>
                                  <p:childTnLst>
                                    <p:animMotion origin="layout" path="M 1.25E-6 1.11111E-6 L 1.25E-6 0.00023 C 0.0013 -0.00625 0.00273 -0.01227 0.00377 -0.01852 C 0.00547 -0.02732 0.00456 -0.02685 0.00638 -0.03449 C 0.00716 -0.03773 0.0082 -0.04074 0.00898 -0.04375 C 0.01081 -0.05139 0.01185 -0.05972 0.01419 -0.06667 C 0.01823 -0.07917 0.01966 -0.08195 0.02187 -0.09445 C 0.02252 -0.09745 0.02266 -0.10046 0.02318 -0.10347 C 0.02799 -0.13171 0.02396 -0.10116 0.02838 -0.14028 C 0.02799 -0.15556 0.02786 -0.17107 0.02708 -0.18634 C 0.02695 -0.18866 0.0263 -0.19097 0.02578 -0.19329 C 0.02435 -0.19908 0.02279 -0.20417 0.0207 -0.20926 C 0.01771 -0.2162 0.0138 -0.22222 0.01159 -0.22986 C 0.00221 -0.2632 0.01276 -0.22963 0.00377 -0.2507 C 0.00234 -0.25417 0.00156 -0.2588 1.25E-6 -0.26204 C -0.00156 -0.26551 -0.00365 -0.26829 -0.00521 -0.2713 C -0.01094 -0.28333 -0.00417 -0.27408 -0.01172 -0.28287 C -0.01341 -0.2875 -0.01484 -0.29236 -0.0168 -0.29653 C -0.02109 -0.30579 -0.03216 -0.32153 -0.0362 -0.32639 C -0.0375 -0.32778 -0.03893 -0.3294 -0.04011 -0.33102 C -0.04688 -0.34097 -0.04154 -0.33426 -0.04662 -0.34491 C -0.04818 -0.34815 -0.05 -0.35093 -0.05169 -0.35417 C -0.05495 -0.37107 -0.05313 -0.36343 -0.0569 -0.37708 C -0.05781 -0.38287 -0.05833 -0.38935 -0.05951 -0.3956 C -0.06042 -0.4 -0.06159 -0.4044 -0.06211 -0.40926 C -0.0638 -0.42384 -0.06289 -0.4169 -0.06471 -0.42986 C -0.06693 -0.4625 -0.0668 -0.45185 -0.06471 -0.50116 C -0.06458 -0.50394 -0.06393 -0.50579 -0.06341 -0.5081 C -0.06185 -0.51435 -0.0599 -0.52037 -0.0582 -0.52639 C -0.0543 -0.54051 -0.05664 -0.53287 -0.05052 -0.54954 L -0.04792 -0.55625 C -0.04701 -0.55857 -0.04596 -0.56088 -0.04531 -0.5632 C -0.0375 -0.59097 -0.0474 -0.55648 -0.04011 -0.5794 C -0.03919 -0.58241 -0.03867 -0.58565 -0.0375 -0.58843 C -0.03646 -0.59097 -0.0349 -0.59283 -0.03359 -0.59537 C -0.03281 -0.59838 -0.03229 -0.60208 -0.03112 -0.60463 C -0.00755 -0.65394 -0.02865 -0.60648 -0.01302 -0.63449 C -0.01146 -0.63727 -0.01068 -0.64097 -0.00912 -0.64375 C -0.00755 -0.6463 -0.00547 -0.64792 -0.00391 -0.6507 C -0.00287 -0.65255 -0.00234 -0.65533 -0.0013 -0.65741 C 0.00156 -0.6632 0.00547 -0.66713 0.00768 -0.67361 C 0.01029 -0.68102 0.01302 -0.69051 0.0168 -0.69653 C 0.01953 -0.70093 0.02279 -0.70417 0.02578 -0.7081 C 0.02838 -0.71505 0.02904 -0.71597 0.03099 -0.72408 C 0.03151 -0.72639 0.03164 -0.72894 0.03229 -0.73125 C 0.03333 -0.73426 0.03489 -0.73704 0.0362 -0.74028 C 0.03659 -0.74329 0.03698 -0.74607 0.0375 -0.74931 C 0.03789 -0.75185 0.03841 -0.75394 0.0388 -0.75602 C 0.03932 -0.76088 0.03958 -0.76551 0.0401 -0.77014 C 0.03919 -0.78634 0.03854 -0.80208 0.0375 -0.81829 C 0.03724 -0.8206 0.03672 -0.82315 0.0362 -0.82523 C 0.03542 -0.82778 0.03437 -0.82963 0.03359 -0.83218 C 0.0306 -0.8537 0.03463 -0.82824 0.02448 -0.86435 C 0.0237 -0.86759 0.02305 -0.87083 0.02187 -0.87361 C 0.02083 -0.87616 0.01914 -0.87801 0.0181 -0.88033 C 0.01614 -0.88472 0.01458 -0.88935 0.01289 -0.89375 C 0.01081 -0.89954 0.00885 -0.90509 0.00638 -0.91019 C 0.00312 -0.9169 0.00143 -0.91852 -0.00261 -0.92384 C -0.00873 -0.94005 -0.00521 -0.93449 -0.01172 -0.94236 C -0.01367 -0.94745 -0.0181 -0.95972 -0.0207 -0.96528 C -0.0224 -0.96852 -0.02448 -0.97107 -0.02591 -0.97454 C -0.03984 -1.00741 -0.02748 -0.98079 -0.0349 -1.00208 C -0.03607 -1.00533 -0.03776 -1.00787 -0.0388 -1.01111 C -0.04102 -1.01829 -0.04492 -1.03241 -0.04662 -1.0412 C -0.04714 -1.04398 -0.0474 -1.04722 -0.04792 -1.05023 C -0.04701 -1.06597 -0.04662 -1.09144 -0.04401 -1.10995 C -0.04362 -1.1125 -0.04336 -1.11482 -0.04271 -1.1169 C -0.04206 -1.11945 -0.04102 -1.12153 -0.04011 -1.12384 C -0.03971 -1.12616 -0.03958 -1.12847 -0.0388 -1.13079 C -0.03815 -1.13264 -0.03685 -1.13333 -0.0362 -1.13542 C -0.03503 -1.13958 -0.03451 -1.14445 -0.03359 -1.14908 C -0.0332 -1.15139 -0.03307 -1.15394 -0.03242 -1.15602 C -0.03151 -1.15833 -0.0306 -1.16042 -0.02982 -1.16296 C -0.02878 -1.16597 -0.02826 -1.16921 -0.02721 -1.17199 C -0.02604 -1.17546 -0.02461 -1.17824 -0.02331 -1.18125 C -0.02149 -1.18588 -0.0181 -1.19514 -0.0181 -1.19491 L -0.0168 -1.2044 L -0.0168 -1.20417 " pathEditMode="relative" rAng="0" ptsTypes="AAAAAAAAAAAAAAAAAAAAAAAAAAAAAAAAAAAAAAAAAAAAAAAAAAAAAAAAAAAAAAAAAAAAAAAAAAAAAA">
                                      <p:cBhvr>
                                        <p:cTn dur="3000" fill="hold" id="283"/>
                                        <p:tgtEl>
                                          <p:spTgt spid="35"/>
                                        </p:tgtEl>
                                        <p:attrNameLst>
                                          <p:attrName>ppt_x</p:attrName>
                                          <p:attrName>ppt_y</p:attrName>
                                        </p:attrNameLst>
                                      </p:cBhvr>
                                      <p:rCtr x="-1315" y="-60208"/>
                                    </p:animMotion>
                                  </p:childTnLst>
                                </p:cTn>
                              </p:par>
                              <p:par>
                                <p:cTn fill="hold" id="284" nodeType="withEffect" presetClass="path" presetID="0" presetSubtype="0" repeatCount="indefinite">
                                  <p:stCondLst>
                                    <p:cond delay="1800"/>
                                  </p:stCondLst>
                                  <p:childTnLst>
                                    <p:animMotion origin="layout" path="M 4.16667E-7 4.07407E-6 L 4.16667E-7 0.00023 C 0.00339 -0.00324 0.00677 -0.00649 0.01029 -0.00926 C 0.01159 -0.01065 0.01315 -0.01019 0.01419 -0.01158 C 0.02005 -0.01991 0.0224 -0.025 0.02578 -0.03473 C 0.02721 -0.03843 0.02852 -0.04213 0.02969 -0.04607 C 0.0306 -0.04908 0.03138 -0.05232 0.03229 -0.05533 C 0.03724 -0.0713 0.03789 -0.07061 0.04141 -0.0875 C 0.04193 -0.09051 0.04219 -0.09352 0.04271 -0.09676 C 0.04531 -0.1132 0.04258 -0.09167 0.04531 -0.11505 C 0.04479 -0.12269 0.04479 -0.13056 0.04401 -0.13797 C 0.04323 -0.14445 0.03958 -0.15602 0.0375 -0.16112 C 0.03464 -0.16806 0.03112 -0.17454 0.02839 -0.18172 C 0.0276 -0.18403 0.02708 -0.18681 0.02578 -0.18866 C 0.02135 -0.19537 0.01575 -0.19954 0.01159 -0.20718 C 0.00859 -0.21227 0.00612 -0.21922 0.00247 -0.22338 C 4.16667E-7 -0.22639 -0.00286 -0.22871 -0.00521 -0.23218 C -0.00794 -0.23704 -0.0138 -0.25278 -0.01563 -0.25764 C -0.01693 -0.26158 -0.01797 -0.26574 -0.01953 -0.26922 C -0.02096 -0.27246 -0.02318 -0.275 -0.02461 -0.27824 C -0.02578 -0.28125 -0.0263 -0.28449 -0.02721 -0.2875 C -0.03086 -0.29908 -0.02904 -0.29028 -0.03372 -0.30348 C -0.03477 -0.30672 -0.03542 -0.30973 -0.03633 -0.31297 C -0.04089 -0.35348 -0.03385 -0.29422 -0.04023 -0.33565 C -0.04089 -0.34028 -0.04102 -0.34491 -0.04141 -0.34954 C -0.04102 -0.37315 -0.04167 -0.39723 -0.04023 -0.42084 C -0.03997 -0.425 -0.03359 -0.4419 -0.03242 -0.4463 C -0.03099 -0.4507 -0.02969 -0.4551 -0.02852 -0.45973 C -0.028 -0.46204 -0.02786 -0.46459 -0.02721 -0.46667 C -0.02617 -0.47037 -0.02461 -0.47292 -0.02331 -0.47616 C -0.02122 -0.48727 -0.0224 -0.48287 -0.01693 -0.49676 C -0.01289 -0.50695 -0.00716 -0.52107 -0.0013 -0.52871 C 0.00039 -0.53102 0.00221 -0.53334 0.00378 -0.53565 C 0.00573 -0.53866 0.00716 -0.54213 0.00898 -0.54491 C 0.01276 -0.5507 0.01719 -0.5551 0.0207 -0.56088 L 0.02839 -0.57477 C 0.02969 -0.5801 0.03125 -0.58542 0.03229 -0.59098 C 0.03294 -0.59445 0.03307 -0.59862 0.03359 -0.60232 C 0.03398 -0.60533 0.0345 -0.60857 0.0349 -0.61158 C 0.0345 -0.62917 0.03464 -0.64676 0.03359 -0.66436 C 0.03333 -0.66945 0.02995 -0.68658 0.02839 -0.69213 C 0.02734 -0.69607 0.02565 -0.69977 0.02448 -0.70348 C 0.02018 -0.71899 0.02474 -0.71204 0.0181 -0.71968 C 0.01719 -0.72292 0.01628 -0.7257 0.01549 -0.72894 C 0.01497 -0.73102 0.01484 -0.73357 0.01419 -0.73588 C 0.00898 -0.75209 0.0095 -0.7463 0.00378 -0.76112 C -0.0056 -0.78519 0.00586 -0.75926 -0.00391 -0.78635 C -0.00547 -0.79051 -0.00742 -0.79375 -0.00911 -0.79769 C -0.01003 -0.8 -0.01081 -0.80255 -0.01172 -0.80463 C -0.01393 -0.81667 -0.01224 -0.80973 -0.01823 -0.82524 L -0.0207 -0.83218 C -0.02214 -0.84167 -0.02279 -0.84885 -0.02461 -0.85764 C -0.02682 -0.86737 -0.02747 -0.86806 -0.02852 -0.87824 C -0.02904 -0.88334 -0.0293 -0.88866 -0.02982 -0.89399 C -0.03021 -0.89862 -0.03073 -0.90324 -0.03112 -0.90787 C -0.03294 -0.93218 -0.03359 -0.94329 -0.03503 -0.96551 C -0.03411 -0.98449 -0.03359 -1.00371 -0.03242 -1.02269 C -0.03203 -1.0301 -0.03034 -1.0301 -0.02852 -1.03681 C -0.02747 -1.04028 -0.02682 -1.04445 -0.02591 -1.04815 C -0.02448 -1.06135 -0.02656 -1.05811 -0.02201 -1.06181 L 0.00768 -1.14699 " pathEditMode="relative" rAng="0" ptsTypes="AAAAAAAAAAAAAAAAAAAAAAAAAAAAAAAAAAAAAAAAAAAAAAAAAAAAAAAAAAAAA">
                                      <p:cBhvr>
                                        <p:cTn dur="3000" fill="hold" id="285"/>
                                        <p:tgtEl>
                                          <p:spTgt spid="39"/>
                                        </p:tgtEl>
                                        <p:attrNameLst>
                                          <p:attrName>ppt_x</p:attrName>
                                          <p:attrName>ppt_y</p:attrName>
                                        </p:attrNameLst>
                                      </p:cBhvr>
                                      <p:rCtr x="195" y="-57338"/>
                                    </p:animMotion>
                                  </p:childTnLst>
                                </p:cTn>
                              </p:par>
                              <p:par>
                                <p:cTn fill="hold" grpId="0" id="286" nodeType="withEffect" presetClass="path" presetID="0" presetSubtype="0" repeatCount="indefinite">
                                  <p:stCondLst>
                                    <p:cond delay="800"/>
                                  </p:stCondLst>
                                  <p:childTnLst>
                                    <p:animMotion origin="layout" path="M 2.70833E-6 -7.40741E-7 L 2.70833E-6 0.00023 C 0.00169 -0.00694 0.00377 -0.01366 0.00508 -0.02083 C 0.00612 -0.02546 0.00703 -0.0419 0.00768 -0.04606 C 0.00833 -0.05 0.00963 -0.0537 0.01028 -0.05764 C 0.0112 -0.06204 0.01159 -0.06921 0.01289 -0.07361 C 0.01354 -0.07616 0.01471 -0.07824 0.01549 -0.08055 C 0.0164 -0.08356 0.01718 -0.0868 0.0181 -0.08981 C 0.02083 -0.11505 0.01732 -0.08866 0.022 -0.11042 C 0.02252 -0.11343 0.02278 -0.11667 0.02317 -0.11968 C 0.02357 -0.12199 0.02409 -0.1243 0.02448 -0.12662 C 0.02409 -0.14259 0.02435 -0.1588 0.02317 -0.175 C 0.02304 -0.17824 0.02135 -0.18079 0.0207 -0.18403 C 0.01823 -0.19421 0.02044 -0.19375 0.01419 -0.20463 C 0.01289 -0.20694 0.01146 -0.20903 0.01028 -0.21157 C 0.00664 -0.22037 0.00677 -0.22477 0.0026 -0.23241 C 0.00104 -0.23495 -0.00104 -0.23657 -0.00261 -0.23912 C -0.00365 -0.2412 -0.00417 -0.24398 -0.00521 -0.24606 C -0.00638 -0.24861 -0.00795 -0.25046 -0.00912 -0.25301 C -0.01094 -0.25764 -0.01315 -0.2618 -0.0142 -0.2669 C -0.01745 -0.28079 -0.0155 -0.27477 -0.0194 -0.28518 C -0.02188 -0.31134 -0.02201 -0.30671 -0.0194 -0.34745 C -0.01914 -0.35208 -0.01758 -0.35648 -0.0168 -0.36111 C -0.0138 -0.37893 -0.01797 -0.36157 -0.01172 -0.38403 C -0.0112 -0.38819 -0.01107 -0.3919 -0.01042 -0.3956 C -0.00977 -0.39884 -0.0086 -0.40185 -0.00782 -0.40463 C -0.0056 -0.41366 -0.00534 -0.41759 -0.00261 -0.42546 C 0.00052 -0.43495 0.00286 -0.44005 0.00638 -0.44838 C 0.00729 -0.45301 0.00781 -0.45787 0.00898 -0.4625 C 0.01289 -0.47616 0.01406 -0.47361 0.0181 -0.48542 C 0.02695 -0.51042 0.01354 -0.47755 0.02448 -0.50347 C 0.02955 -0.53032 0.02409 -0.50625 0.03099 -0.52662 C 0.03841 -0.54861 0.03073 -0.5331 0.03997 -0.54954 C 0.04049 -0.55255 0.04088 -0.55555 0.04127 -0.5588 C 0.04179 -0.5625 0.04179 -0.56667 0.04258 -0.57014 C 0.04323 -0.57292 0.0444 -0.57477 0.04518 -0.57708 C 0.04557 -0.58009 0.04622 -0.58333 0.04648 -0.58634 C 0.04752 -0.5956 0.04909 -0.61389 0.04909 -0.61366 C 0.04817 -0.64005 0.04791 -0.6662 0.04648 -0.69213 C 0.04622 -0.69745 0.04232 -0.71204 0.04127 -0.71736 C 0.04075 -0.72037 0.04075 -0.72361 0.03997 -0.72662 C 0.03906 -0.73079 0.03737 -0.73449 0.0362 -0.73796 C 0.03528 -0.74097 0.0345 -0.74444 0.03359 -0.74722 C 0.03281 -0.74977 0.03177 -0.75185 0.03099 -0.75417 C 0.03008 -0.75718 0.02942 -0.76065 0.02838 -0.76343 C 0.02096 -0.78449 0.02838 -0.76065 0.0194 -0.78171 C 0.01823 -0.78449 0.01784 -0.78819 0.01679 -0.79097 C 0.01575 -0.79352 0.01406 -0.7956 0.01289 -0.79792 C 0.01093 -0.80208 0.00963 -0.80718 0.00768 -0.8118 L 0.0039 -0.82083 C 0.00338 -0.82315 0.00312 -0.82546 0.0026 -0.82778 C 0.00182 -0.83009 0.00065 -0.83218 2.70833E-6 -0.83472 C -0.00117 -0.83912 -0.0017 -0.84375 -0.00261 -0.84815 L -0.00391 -0.85509 L -0.00521 -0.86204 C -0.00651 -0.88218 -0.00768 -0.88866 -0.00521 -0.91018 C -0.00495 -0.91296 -0.00326 -0.91458 -0.00261 -0.91713 C -0.0013 -0.92222 -0.00013 -0.93148 0.0026 -0.93565 C 0.00495 -0.93912 0.00781 -0.94143 0.01028 -0.94468 C 0.02018 -0.95787 0.01067 -0.94606 0.0207 -0.95648 C 0.022 -0.95764 0.02304 -0.95972 0.02448 -0.96088 C 0.02617 -0.96204 0.02799 -0.96227 0.02968 -0.96319 C 0.03229 -0.9662 0.03437 -0.97106 0.0375 -0.97222 C 0.03919 -0.97315 0.04088 -0.97384 0.04258 -0.97454 C 0.04388 -0.97523 0.04518 -0.97639 0.04648 -0.97685 C 0.04857 -0.97778 0.05078 -0.97847 0.05299 -0.97917 C 0.05742 -0.98333 0.05963 -0.98565 0.06458 -0.98866 C 0.06627 -0.98958 0.0681 -0.98981 0.06979 -0.99074 C 0.07239 -0.99213 0.07747 -0.9956 0.07747 -0.99514 C 0.08008 -0.99838 0.08242 -1.00231 0.08528 -1.0044 C 0.08919 -1.00741 0.09544 -1.0118 0.09948 -1.01597 C 0.10078 -1.01736 0.10195 -1.01944 0.10338 -1.0206 C 0.10586 -1.02245 0.11107 -1.02523 0.11107 -1.025 C 0.11159 -1.02755 0.11159 -1.03009 0.11237 -1.03218 C 0.11341 -1.03426 0.11523 -1.03472 0.11627 -1.03657 C 0.11784 -1.03935 0.11888 -1.04282 0.12018 -1.04583 C 0.122 -1.05069 0.12357 -1.05532 0.12539 -1.05972 C 0.12617 -1.06204 0.12656 -1.06505 0.12786 -1.0669 L 0.13177 -1.07106 C 0.13411 -1.08333 0.13229 -1.07616 0.13828 -1.0919 C 0.14153 -1.10046 0.13971 -1.09676 0.14349 -1.10347 L 0.14349 -1.10324 " pathEditMode="relative" rAng="0" ptsTypes="AAAAAAAAAAAAAAAAAAAAAAAAAAAAAAAAAAAAAAAAAAAAAAAAAAAAAAAAAAAAAAAAAAAAAAAAAAAAAAAAAA">
                                      <p:cBhvr>
                                        <p:cTn dur="3000" fill="hold" id="287"/>
                                        <p:tgtEl>
                                          <p:spTgt spid="1048654"/>
                                        </p:tgtEl>
                                        <p:attrNameLst>
                                          <p:attrName>ppt_x</p:attrName>
                                          <p:attrName>ppt_y</p:attrName>
                                        </p:attrNameLst>
                                      </p:cBhvr>
                                      <p:rCtr x="6107" y="-55162"/>
                                    </p:animMotion>
                                  </p:childTnLst>
                                </p:cTn>
                              </p:par>
                              <p:par>
                                <p:cTn fill="hold" id="288" nodeType="withEffect" presetClass="path" presetID="0" presetSubtype="0" repeatCount="indefinite">
                                  <p:stCondLst>
                                    <p:cond delay="2400"/>
                                  </p:stCondLst>
                                  <p:childTnLst>
                                    <p:animMotion origin="layout" path="M -0.00951 -0.03495 L -0.00951 -0.03472 C -0.00742 -0.04004 -0.00573 -0.04629 -0.00313 -0.05069 C 0.00156 -0.05902 0.00638 -0.06134 0.01237 -0.06458 C 0.01406 -0.0655 0.01588 -0.06597 0.01758 -0.06712 C 0.02018 -0.06828 0.02279 -0.0699 0.02539 -0.07129 C 0.02669 -0.07222 0.02786 -0.07314 0.02917 -0.07361 C 0.03099 -0.07453 0.03268 -0.07476 0.03437 -0.07592 C 0.04792 -0.08495 0.03151 -0.07731 0.04479 -0.08287 C 0.04648 -0.08449 0.04818 -0.08611 0.04987 -0.08773 C 0.05117 -0.08865 0.0526 -0.08888 0.05377 -0.08981 C 0.05573 -0.09166 0.05716 -0.09467 0.05898 -0.09675 C 0.07174 -0.10995 0.05325 -0.08634 0.06667 -0.10347 C 0.06849 -0.10578 0.07044 -0.10787 0.07187 -0.11064 C 0.08151 -0.12754 0.07057 -0.11342 0.07969 -0.1243 C 0.08008 -0.12662 0.08008 -0.12939 0.08099 -0.13148 C 0.08672 -0.14351 0.08542 -0.13217 0.08867 -0.1449 C 0.08945 -0.14768 0.09388 -0.16666 0.09518 -0.17476 C 0.0957 -0.17777 0.09609 -0.18101 0.09648 -0.18425 C 0.09609 -0.19861 0.09622 -0.21319 0.09518 -0.22777 C 0.09492 -0.23055 0.09336 -0.23217 0.09258 -0.23472 C 0.08919 -0.24537 0.09114 -0.24189 0.08737 -0.25092 C 0.0845 -0.25763 0.08138 -0.26458 0.07838 -0.27152 C 0.07669 -0.27523 0.07474 -0.2787 0.07318 -0.2831 C 0.06966 -0.29259 0.07031 -0.29166 0.06419 -0.30162 C 0.0625 -0.30416 0.06081 -0.30625 0.05898 -0.30787 C 0.05208 -0.31574 0.05508 -0.30925 0.04857 -0.31967 C 0.04544 -0.325 0.04154 -0.3287 0.03958 -0.33611 C 0.03867 -0.33888 0.03802 -0.34212 0.03698 -0.34513 C 0.02851 -0.36944 0.03789 -0.33773 0.02917 -0.36597 C 0.02786 -0.37013 0.02682 -0.37476 0.02539 -0.37962 C 0.02422 -0.38263 0.02266 -0.38518 0.02148 -0.38865 C 0.01914 -0.39513 0.01888 -0.39837 0.01758 -0.40486 C 0.01719 -0.4118 0.0168 -0.41875 0.01627 -0.42523 C 0.01549 -0.43518 0.01484 -0.43703 0.01367 -0.44606 C 0.01328 -0.45023 0.01289 -0.45393 0.01237 -0.4574 C 0.01289 -0.47175 0.01263 -0.48564 0.01367 -0.49907 C 0.01393 -0.50231 0.0151 -0.50578 0.01627 -0.5081 C 0.02617 -0.52893 0.02344 -0.52638 0.03177 -0.53125 C 0.03594 -0.54212 0.03255 -0.53564 0.03958 -0.54259 C 0.04505 -0.54861 0.04596 -0.553 0.05377 -0.55648 L 0.05898 -0.55902 C 0.06758 -0.56921 0.05755 -0.55856 0.06797 -0.56574 C 0.0707 -0.56782 0.07305 -0.57129 0.07578 -0.57268 C 0.08763 -0.57824 0.11055 -0.58425 0.12357 -0.58634 C 0.13138 -0.5875 0.13919 -0.58773 0.14687 -0.58888 C 0.15143 -0.59166 0.15651 -0.59444 0.1612 -0.5956 C 0.16797 -0.59699 0.17487 -0.59699 0.18177 -0.59791 C 0.18398 -0.59953 0.18607 -0.60138 0.18828 -0.60277 C 0.18997 -0.60347 0.1918 -0.60347 0.19349 -0.60486 C 0.19492 -0.60578 0.19596 -0.60833 0.19739 -0.60925 C 0.19987 -0.61134 0.2026 -0.6125 0.20508 -0.61388 C 0.20729 -0.61527 0.20937 -0.61712 0.21159 -0.61851 C 0.21888 -0.63148 0.20755 -0.61064 0.2181 -0.63472 C 0.21953 -0.63796 0.22148 -0.64074 0.22318 -0.64375 C 0.22591 -0.66296 0.22266 -0.64398 0.22708 -0.65995 C 0.22995 -0.6699 0.22982 -0.67453 0.23229 -0.68518 C 0.23294 -0.68842 0.23398 -0.69143 0.23489 -0.69444 C 0.23633 -0.72476 0.2375 -0.74074 0.2375 -0.77476 C 0.2375 -0.78101 0.23698 -0.78726 0.2362 -0.79351 C 0.23568 -0.79652 0.23437 -0.79953 0.23359 -0.80254 C 0.23307 -0.80486 0.23294 -0.80694 0.23229 -0.80949 C 0.22708 -0.82592 0.22747 -0.81944 0.22318 -0.83472 C 0.22266 -0.83703 0.22252 -0.83912 0.22187 -0.84189 C 0.22083 -0.8456 0.21914 -0.84907 0.2181 -0.853 C 0.21706 -0.85648 0.21667 -0.86087 0.21549 -0.86458 C 0.21445 -0.86689 0.21276 -0.86898 0.21159 -0.87129 C 0.20885 -0.87708 0.20625 -0.88333 0.20377 -0.88981 C 0.20299 -0.89166 0.20234 -0.89444 0.20117 -0.89652 C 0.20013 -0.89837 0.19857 -0.8993 0.19739 -0.90138 C 0.19544 -0.90416 0.19401 -0.9074 0.19219 -0.91018 C 0.19101 -0.91226 0.18945 -0.91319 0.18828 -0.91504 C 0.18737 -0.9162 0.18672 -0.91828 0.18568 -0.91944 C 0.18372 -0.92199 0.18138 -0.92407 0.1793 -0.92638 C 0.17656 -0.92939 0.17409 -0.93263 0.17148 -0.93564 C 0.16523 -0.94259 0.16354 -0.94328 0.15729 -0.95162 C 0.15547 -0.95393 0.15377 -0.95625 0.15208 -0.95856 C 0.15078 -0.96041 0.14935 -0.96134 0.14818 -0.96342 C 0.14206 -0.97222 0.14635 -0.96712 0.1418 -0.97708 C 0.13867 -0.98356 0.13776 -0.98425 0.13398 -0.98842 C 0.13307 -0.99074 0.13242 -0.99328 0.13138 -0.9956 C 0.122 -1.01481 0.12956 -0.9956 0.12357 -1.01134 C 0.12318 -1.01388 0.12305 -1.01643 0.12239 -1.01851 C 0.12083 -1.02314 0.1181 -1.02708 0.11719 -1.0324 C 0.1168 -1.03472 0.11627 -1.0368 0.11588 -1.03935 C 0.11263 -1.05925 0.11641 -1.03865 0.11328 -1.05509 C 0.11367 -1.07037 0.11341 -1.08587 0.11458 -1.10115 C 0.11484 -1.10393 0.11654 -1.10555 0.11719 -1.1081 C 0.11823 -1.1125 0.11888 -1.11712 0.11979 -1.12175 C 0.12018 -1.12407 0.12044 -1.12662 0.12109 -1.1287 C 0.12187 -1.13171 0.12252 -1.13518 0.12357 -1.13796 C 0.12474 -1.1405 0.12617 -1.14259 0.12747 -1.1449 C 0.12799 -1.14699 0.12838 -1.1493 0.12877 -1.15162 C 0.1293 -1.15462 0.1293 -1.1581 0.13008 -1.16087 C 0.13581 -1.18101 0.13529 -1.16782 0.13529 -1.17939 L 0.13529 -1.17916 " pathEditMode="relative" rAng="0" ptsTypes="AAAAAAAAAAAAAAAAAAAAAAAAAAAAAAAAAAAAAAAAAAAAAAAAAAAAAAAAAAAAAAAAAAAAAAAAAAAAAAAAAAAAAAAAAAAAAAAA">
                                      <p:cBhvr>
                                        <p:cTn dur="3000" fill="hold" id="289"/>
                                        <p:tgtEl>
                                          <p:spTgt spid="40"/>
                                        </p:tgtEl>
                                        <p:attrNameLst>
                                          <p:attrName>ppt_x</p:attrName>
                                          <p:attrName>ppt_y</p:attrName>
                                        </p:attrNameLst>
                                      </p:cBhvr>
                                      <p:rCtr x="12344" y="-57199"/>
                                    </p:animMotion>
                                  </p:childTnLst>
                                </p:cTn>
                              </p:par>
                              <p:par>
                                <p:cTn fill="hold" id="290" nodeType="withEffect" presetClass="path" presetID="0" presetSubtype="0" repeatCount="indefinite">
                                  <p:stCondLst>
                                    <p:cond delay="2600"/>
                                  </p:stCondLst>
                                  <p:childTnLst>
                                    <p:animMotion origin="layout" path="M -2.08333E-6 1.48148E-6 L -2.08333E-6 0.00023 C 0.00352 -0.00324 0.0069 -0.00671 0.01042 -0.00926 C 0.01289 -0.01111 0.0181 -0.01389 0.0181 -0.01366 C 0.02136 -0.01968 0.02201 -0.02153 0.02722 -0.02546 C 0.03008 -0.02755 0.03321 -0.02847 0.0362 -0.03009 C 0.03841 -0.0331 0.0405 -0.03634 0.04271 -0.03912 C 0.04479 -0.04167 0.04714 -0.04352 0.04922 -0.04607 C 0.05091 -0.04815 0.05261 -0.0507 0.0543 -0.05301 C 0.05521 -0.05533 0.05599 -0.05764 0.0569 -0.05996 C 0.05899 -0.06458 0.06159 -0.06852 0.06341 -0.07361 C 0.06472 -0.07708 0.06511 -0.08148 0.06602 -0.08519 C 0.0668 -0.0882 0.06771 -0.09121 0.06862 -0.09445 C 0.0694 -0.10208 0.07188 -0.10972 0.07123 -0.11736 C 0.06914 -0.13958 0.07005 -0.1456 0.06341 -0.16343 C 0.0625 -0.16574 0.06198 -0.16829 0.06081 -0.17014 C 0.05977 -0.17222 0.05808 -0.17292 0.0569 -0.17477 C 0.05638 -0.17593 0.05117 -0.18843 0.05052 -0.19097 C 0.04948 -0.19468 0.04909 -0.19884 0.04792 -0.20232 C 0.04518 -0.20972 0.04141 -0.21551 0.0388 -0.22315 C 0.03412 -0.23704 0.03711 -0.23218 0.03112 -0.23912 C 0.025 -0.26621 0.02917 -0.25625 0.02071 -0.27107 C 0.01797 -0.29074 0.02175 -0.27107 0.0155 -0.28727 C 0.01485 -0.28958 0.01498 -0.29236 0.01433 -0.29421 C 0.01315 -0.29769 0.01185 -0.30023 0.01042 -0.30347 C 0.0069 -0.31042 0.00625 -0.30926 0.00391 -0.31736 C 0.00326 -0.31945 0.00313 -0.32199 0.00261 -0.32431 C 0.00183 -0.32732 0.00065 -0.33033 -2.08333E-6 -0.33357 C -0.00052 -0.33634 -0.00078 -0.33958 -0.0013 -0.34259 C -0.00495 -0.36574 0.00026 -0.33009 -0.00377 -0.3588 C -0.00299 -0.38658 -0.00247 -0.41528 -0.0013 -0.44375 C -0.00117 -0.44607 -0.00052 -0.44838 -2.08333E-6 -0.4507 C 0.00078 -0.45301 0.00183 -0.45509 0.00261 -0.45764 C 0.00664 -0.46991 0.003 -0.46366 0.00912 -0.4713 C 0.00977 -0.47523 0.01146 -0.48496 0.01302 -0.4875 C 0.02409 -0.50533 0.02201 -0.49607 0.03112 -0.5081 C 0.03281 -0.51042 0.03477 -0.51227 0.0362 -0.51505 C 0.03776 -0.51759 0.03841 -0.52199 0.04011 -0.52431 C 0.04193 -0.52685 0.0444 -0.52685 0.04662 -0.52894 C 0.04792 -0.53125 0.04896 -0.5338 0.05052 -0.53542 C 0.05156 -0.53704 0.05313 -0.53704 0.0543 -0.53773 C 0.05612 -0.53935 0.05794 -0.54074 0.05951 -0.54236 C 0.06354 -0.54699 0.0681 -0.55556 0.0724 -0.55857 C 0.07461 -0.56019 0.07683 -0.56158 0.07891 -0.5632 C 0.08867 -0.57176 0.08203 -0.56759 0.08933 -0.57477 C 0.09089 -0.57639 0.09271 -0.57801 0.0944 -0.5794 C 0.09792 -0.58218 0.10104 -0.58264 0.10482 -0.58403 C 0.10625 -0.58565 0.11406 -0.59445 0.11641 -0.5956 C 0.12071 -0.59769 0.1293 -0.60023 0.1293 -0.6 C 0.12982 -0.6007 0.13711 -0.61065 0.13841 -0.61158 C 0.14128 -0.61366 0.1444 -0.61458 0.1474 -0.61621 C 0.14883 -0.6169 0.15013 -0.61736 0.1513 -0.61852 C 0.16042 -0.62662 0.14857 -0.62107 0.16302 -0.62546 L 0.17071 -0.63009 C 0.17201 -0.63079 0.17331 -0.63148 0.17461 -0.63241 C 0.178 -0.63472 0.18138 -0.63727 0.1849 -0.63912 C 0.18828 -0.64074 0.19089 -0.64144 0.19401 -0.64375 C 0.2099 -0.65579 0.19011 -0.64144 0.20313 -0.65301 C 0.2043 -0.65417 0.20573 -0.6544 0.2069 -0.65533 C 0.20873 -0.65671 0.21029 -0.6588 0.21211 -0.65996 C 0.2155 -0.66204 0.2181 -0.66181 0.22123 -0.66435 C 0.2349 -0.67662 0.21589 -0.66273 0.22891 -0.6713 C 0.23451 -0.67523 0.24063 -0.67708 0.24571 -0.68287 C 0.24792 -0.68519 0.25013 -0.6875 0.25222 -0.68982 C 0.25352 -0.69097 0.25469 -0.69283 0.25612 -0.69445 C 0.25729 -0.69514 0.25873 -0.6956 0.26003 -0.69676 C 0.2612 -0.69792 0.26276 -0.69908 0.2638 -0.70139 C 0.26485 -0.70324 0.26524 -0.70602 0.26641 -0.70787 C 0.26745 -0.70949 0.26901 -0.70949 0.27018 -0.71019 C 0.27422 -0.71713 0.27943 -0.72246 0.2819 -0.73102 C 0.28672 -0.74792 0.2819 -0.73333 0.28828 -0.74722 C 0.29193 -0.75486 0.29037 -0.75417 0.29362 -0.76343 C 0.29466 -0.76644 0.29623 -0.76921 0.29753 -0.77222 C 0.3 -0.77871 0.30521 -0.79468 0.30638 -0.79769 C 0.30716 -0.8 0.30847 -0.80232 0.30899 -0.80463 C 0.31133 -0.81273 0.31263 -0.81621 0.31433 -0.825 C 0.31472 -0.82824 0.31472 -0.83125 0.31563 -0.83426 C 0.31615 -0.83704 0.31732 -0.83889 0.3181 -0.84121 C 0.31914 -0.84421 0.31992 -0.84746 0.32071 -0.85046 C 0.3211 -0.85741 0.3211 -0.86435 0.32188 -0.87107 C 0.32253 -0.87593 0.3237 -0.88033 0.32448 -0.88496 L 0.32591 -0.8919 C 0.32865 -0.93102 0.3263 -0.9169 0.32982 -0.93565 C 0.33021 -0.94792 0.33112 -0.95996 0.33112 -0.97222 C 0.33112 -1.05996 0.33386 -1.03704 0.32852 -1.07546 C 0.32813 -1.08565 0.32787 -1.0956 0.32709 -1.10556 C 0.32709 -1.1081 0.32669 -1.11065 0.32591 -1.1125 C 0.32487 -1.11482 0.32331 -1.11551 0.32188 -1.11713 L 0.3194 -1.13102 L 0.3181 -1.13796 L 0.3181 -1.13773 " pathEditMode="relative" rAng="0" ptsTypes="AAAAAAAAAAAAAAAAAAAAAAAAAAAAAAAAAAAAAAAAAAAAAAAAAAAAAAAAAAAAAAAAAAAAAAAAAAAAAAAAAAAAAAAAAAA">
                                      <p:cBhvr>
                                        <p:cTn dur="3000" fill="hold" id="291"/>
                                        <p:tgtEl>
                                          <p:spTgt spid="42"/>
                                        </p:tgtEl>
                                        <p:attrNameLst>
                                          <p:attrName>ppt_x</p:attrName>
                                          <p:attrName>ppt_y</p:attrName>
                                        </p:attrNameLst>
                                      </p:cBhvr>
                                      <p:rCtr x="16393" y="-56875"/>
                                    </p:animMotion>
                                  </p:childTnLst>
                                </p:cTn>
                              </p:par>
                              <p:par>
                                <p:cTn fill="hold" id="292" nodeType="withEffect" presetClass="path" presetID="0" presetSubtype="0" repeatCount="indefinite">
                                  <p:stCondLst>
                                    <p:cond delay="1600"/>
                                  </p:stCondLst>
                                  <p:childTnLst>
                                    <p:animMotion origin="layout" path="M -0.0017 -0.03635 L -0.0017 -0.03611 C 0.00143 -0.04028 0.00455 -0.04375 0.00742 -0.04792 C 0.02382 -0.07269 0.00885 -0.0544 0.01901 -0.06644 C 0.02148 -0.07477 0.02174 -0.07755 0.02552 -0.08472 C 0.02838 -0.09028 0.03203 -0.09468 0.03463 -0.10093 C 0.03854 -0.11042 0.04036 -0.11551 0.04622 -0.12385 C 0.04843 -0.12685 0.05078 -0.12963 0.05273 -0.1331 C 0.05429 -0.13588 0.05768 -0.14514 0.05911 -0.14908 C 0.06211 -0.16991 0.05794 -0.14746 0.06432 -0.16528 C 0.0664 -0.17107 0.06783 -0.17755 0.06953 -0.18357 C 0.07031 -0.18658 0.07148 -0.18959 0.07213 -0.19283 C 0.07252 -0.19514 0.07265 -0.19769 0.07343 -0.19977 C 0.07434 -0.20232 0.07604 -0.20417 0.07721 -0.20648 C 0.07773 -0.21204 0.07864 -0.22361 0.07981 -0.22963 C 0.08138 -0.23727 0.08502 -0.25255 0.08502 -0.25232 C 0.08737 -0.27709 0.08711 -0.26783 0.08502 -0.30463 C 0.08463 -0.31273 0.0819 -0.32176 0.08112 -0.32847 C 0.08099 -0.33033 0.07916 -0.34653 0.07851 -0.34908 C 0.0776 -0.35324 0.07578 -0.35648 0.07474 -0.36065 C 0.07356 -0.36505 0.07291 -0.36968 0.07213 -0.37361 C 0.07161 -0.37662 0.07161 -0.38079 0.07083 -0.38357 C 0.0694 -0.38843 0.06562 -0.39746 0.06562 -0.39722 C 0.06341 -0.41227 0.06562 -0.40023 0.06171 -0.41574 C 0.0608 -0.41945 0.06041 -0.42385 0.05911 -0.42732 C 0.05651 -0.43472 0.05013 -0.44722 0.05013 -0.44699 C 0.04544 -0.47315 0.05286 -0.43496 0.04622 -0.46181 C 0.03919 -0.49005 0.0483 -0.4632 0.03971 -0.48472 C 0.03802 -0.48935 0.03632 -0.49398 0.03463 -0.49861 L 0.03203 -0.50533 C 0.03033 -0.51158 0.03046 -0.51273 0.02682 -0.52385 C 0.02578 -0.52639 0.02395 -0.52801 0.02291 -0.53079 C 0.0164 -0.54676 0.0233 -0.53334 0.01901 -0.54676 C 0.01393 -0.5632 0.01432 -0.55672 0.01002 -0.57199 C 0.00937 -0.57431 0.00924 -0.57685 0.00872 -0.57894 C 0.00794 -0.58218 0.00703 -0.58287 0.00612 -0.58588 C 0.00325 -0.6081 0.00677 -0.58426 0.00221 -0.60648 C 0.00117 -0.61111 -0.00039 -0.62037 -0.00039 -0.62014 C -0.00079 -0.63866 -0.00092 -0.65718 -0.0017 -0.67547 C -0.00222 -0.69167 -0.00339 -0.70764 -0.0043 -0.72385 C -0.00469 -0.73218 -0.00495 -0.74074 -0.00547 -0.74908 C -0.00586 -0.75232 -0.00651 -0.75972 -0.00677 -0.76528 C -0.00782 -0.78195 -0.00756 -0.78982 -0.00938 -0.80486 C -0.01224 -0.82871 -0.00912 -0.79514 -0.01198 -0.82269 C -0.0125 -0.82801 -0.01263 -0.83357 -0.01329 -0.83866 C -0.01394 -0.84167 -0.01589 -0.85232 -0.01589 -0.85209 C -0.01628 -0.85695 -0.01667 -0.85996 -0.01719 -0.86621 C -0.01745 -0.86852 -0.01823 -0.8706 -0.01849 -0.87292 C -0.01914 -0.87986 -0.01901 -0.88681 -0.0198 -0.89375 C -0.02032 -0.89838 -0.0224 -0.90741 -0.0224 -0.90718 C -0.02279 -0.9206 -0.02305 -0.93357 -0.0237 -0.94653 C -0.02396 -0.95185 -0.02487 -0.95718 -0.02487 -0.96273 C -0.02487 -0.97037 -0.02409 -0.97801 -0.0237 -0.98565 C -0.0224 -1.0044 -0.02435 -0.99815 -0.01849 -1.00857 C -0.01745 -1.01435 -0.01706 -1.01806 -0.01459 -1.02246 C -0.01355 -1.02431 -0.01198 -1.02547 -0.01068 -1.02709 C -0.00964 -1.03264 -0.00938 -1.03635 -0.00677 -1.04074 C -0.00534 -1.04352 -0.00313 -1.04491 -0.0017 -1.04769 C 0.00416 -1.0581 -0.00274 -1.05232 0.00481 -1.05695 C 0.00612 -1.05926 0.00716 -1.06204 0.00872 -1.06389 C 0.00989 -1.06505 0.01132 -1.06505 0.01263 -1.06597 C 0.01393 -1.06736 0.01523 -1.06922 0.0164 -1.07037 C 0.02083 -1.08218 0.0177 -1.07616 0.02682 -1.08681 L 0.03073 -1.09144 C 0.03112 -1.09375 0.03099 -1.0963 0.03203 -1.09838 C 0.03294 -1.1 0.03463 -1.09931 0.0358 -1.1007 C 0.03776 -1.10255 0.03945 -1.10486 0.04101 -1.10741 C 0.05234 -1.12547 0.04309 -1.11366 0.05143 -1.12361 C 0.05182 -1.12593 0.05208 -1.12824 0.05273 -1.13056 C 0.05559 -1.14051 0.05559 -1.13519 0.05911 -1.14653 C 0.06067 -1.15162 0.06158 -1.15741 0.06302 -1.16273 C 0.0651 -1.17014 0.06432 -1.16945 0.06692 -1.16945 L 0.06692 -1.16922 " pathEditMode="relative" rAng="0" ptsTypes="AAAAAAAAAAAAAAAAAAAAAAAAAAAAAAAAAAAAAAAAAAAAAAAAAAAAAAAAAAAAAAAAAAAAAAAAA">
                                      <p:cBhvr>
                                        <p:cTn dur="3000" fill="hold" id="293"/>
                                        <p:tgtEl>
                                          <p:spTgt spid="41"/>
                                        </p:tgtEl>
                                        <p:attrNameLst>
                                          <p:attrName>ppt_x</p:attrName>
                                          <p:attrName>ppt_y</p:attrName>
                                        </p:attrNameLst>
                                      </p:cBhvr>
                                      <p:rCtr x="3255" y="-56644"/>
                                    </p:animMotion>
                                  </p:childTnLst>
                                </p:cTn>
                              </p:par>
                              <p:par>
                                <p:cTn fill="hold" grpId="0" id="294" nodeType="withEffect" presetClass="path" presetID="0" presetSubtype="0" repeatCount="indefinite">
                                  <p:stCondLst>
                                    <p:cond delay="1100"/>
                                  </p:stCondLst>
                                  <p:childTnLst>
                                    <p:animMotion origin="layout" path="M 2.5E-6 3.33333E-6 L 2.5E-6 0.00023 C 0.00247 -0.00463 0.00495 -0.00949 0.00768 -0.01389 C 0.00885 -0.01574 0.01041 -0.01667 0.01159 -0.01852 C 0.01263 -0.02037 0.01289 -0.02361 0.01419 -0.02547 C 0.01523 -0.02686 0.01679 -0.02686 0.0181 -0.02778 C 0.01979 -0.02917 0.02148 -0.03079 0.02317 -0.03241 C 0.02448 -0.03449 0.02565 -0.03704 0.02708 -0.03912 C 0.03242 -0.04699 0.03711 -0.05093 0.04127 -0.05996 C 0.04609 -0.07014 0.04232 -0.06551 0.04648 -0.08056 C 0.05104 -0.09676 0.0487 -0.09005 0.05299 -0.10116 C 0.05338 -0.1051 0.0539 -0.10903 0.05429 -0.11273 C 0.05547 -0.12454 0.05586 -0.13056 0.05677 -0.1426 C 0.05664 -0.14699 0.05729 -0.17315 0.05429 -0.18403 C 0.05351 -0.18658 0.05247 -0.18866 0.05169 -0.19098 C 0.04961 -0.20556 0.0513 -0.19746 0.04518 -0.21389 L 0.04518 -0.21366 C 0.04427 -0.21783 0.04375 -0.22176 0.04258 -0.2257 C 0.04205 -0.22755 0.04075 -0.22848 0.03997 -0.2301 C 0.03763 -0.23588 0.03489 -0.24167 0.03359 -0.24861 C 0.03177 -0.25787 0.03307 -0.25324 0.02969 -0.26227 C 0.02539 -0.28588 0.0319 -0.24954 0.02708 -0.27824 C 0.0263 -0.28311 0.02526 -0.2875 0.02448 -0.29213 C 0.02187 -0.3088 0.02513 -0.29838 0.02057 -0.31042 C 0.01797 -0.34306 0.01797 -0.33727 0.02057 -0.38866 C 0.02083 -0.39283 0.02252 -0.3963 0.02317 -0.40047 C 0.02734 -0.42176 0.022 -0.39885 0.02578 -0.41644 C 0.03177 -0.44468 0.02513 -0.4125 0.03099 -0.43681 C 0.03229 -0.44236 0.03268 -0.44723 0.03359 -0.45301 C 0.03398 -0.45533 0.03424 -0.45787 0.03489 -0.45996 C 0.03594 -0.46412 0.03737 -0.4676 0.03867 -0.4713 C 0.03958 -0.47686 0.03997 -0.48264 0.04127 -0.4875 C 0.04362 -0.4963 0.04713 -0.49815 0.05039 -0.50579 C 0.05156 -0.50857 0.05195 -0.51227 0.05299 -0.51528 C 0.05403 -0.51829 0.05573 -0.52107 0.05677 -0.52431 C 0.05833 -0.52871 0.05924 -0.5338 0.06067 -0.5382 C 0.06185 -0.54167 0.06341 -0.54398 0.06458 -0.54723 C 0.07578 -0.57709 0.06198 -0.54098 0.07109 -0.57014 C 0.07213 -0.57361 0.07383 -0.57616 0.07487 -0.5794 C 0.07591 -0.58241 0.07656 -0.58588 0.07747 -0.58866 C 0.07877 -0.5926 0.08034 -0.59607 0.08138 -0.60023 C 0.08997 -0.63287 0.08255 -0.61366 0.09049 -0.63241 C 0.09088 -0.63611 0.09101 -0.64005 0.09179 -0.64375 C 0.09635 -0.66852 0.09271 -0.63797 0.09557 -0.66227 C 0.09648 -0.66991 0.09817 -0.68519 0.09817 -0.68496 C 0.09857 -0.69398 0.09987 -0.72732 0.10078 -0.73797 C 0.10182 -0.75116 0.1026 -0.76459 0.10469 -0.77732 C 0.1056 -0.78264 0.10625 -0.78797 0.10729 -0.79329 C 0.10833 -0.79885 0.11002 -0.80394 0.1112 -0.80949 C 0.11211 -0.81389 0.11289 -0.81852 0.11367 -0.82315 C 0.11419 -0.82755 0.11419 -0.83218 0.11497 -0.83681 C 0.11679 -0.84607 0.1194 -0.8551 0.12148 -0.86436 C 0.12239 -0.86829 0.12357 -0.87176 0.12409 -0.8757 C 0.12487 -0.88334 0.12591 -0.89098 0.12669 -0.89885 C 0.12708 -0.90324 0.12747 -0.90787 0.12799 -0.9125 C 0.12903 -0.92315 0.12916 -0.92338 0.1306 -0.93334 C 0.13099 -0.94584 0.13177 -0.95764 0.13177 -0.97037 C 0.13177 -1.06598 0.13203 -1.0301 0.12929 -1.08033 C 0.12877 -1.08982 0.12812 -1.10857 0.12669 -1.11945 C 0.12604 -1.12408 0.12487 -1.12871 0.12409 -1.13334 L 0.12278 -1.14005 L 0.12148 -1.14699 C 0.12109 -1.14931 0.12096 -1.15186 0.12018 -1.15394 C 0.11927 -1.15625 0.11862 -1.1588 0.11758 -1.16088 C 0.11185 -1.17292 0.1151 -1.16273 0.11237 -1.17246 L 0.11237 -1.17223 " pathEditMode="relative" rAng="0" ptsTypes="AAAAAAAAAAAAAAAAAAAAAAAAAAAAAAAAAAAAAAAAAAAAAAAAAAAAAAAAAAAAAAAAAA">
                                      <p:cBhvr>
                                        <p:cTn dur="3000" fill="hold" id="295"/>
                                        <p:tgtEl>
                                          <p:spTgt spid="1048664"/>
                                        </p:tgtEl>
                                        <p:attrNameLst>
                                          <p:attrName>ppt_x</p:attrName>
                                          <p:attrName>ppt_y</p:attrName>
                                        </p:attrNameLst>
                                      </p:cBhvr>
                                      <p:rCtr x="6589" y="-58611"/>
                                    </p:animMotion>
                                  </p:childTnLst>
                                </p:cTn>
                              </p:par>
                              <p:par>
                                <p:cTn fill="hold" grpId="0" id="296" nodeType="withEffect" presetClass="path" presetID="0" presetSubtype="0" repeatCount="indefinite">
                                  <p:stCondLst>
                                    <p:cond delay="600"/>
                                  </p:stCondLst>
                                  <p:childTnLst>
                                    <p:animMotion origin="layout" path="M 8.33333E-7 -3.7037E-7 L 8.33333E-7 0.00023 C -0.00117 -0.01018 -0.00221 -0.02014 -0.00378 -0.03009 C -0.00482 -0.03681 -0.00742 -0.05 -0.00742 -0.04977 C -0.00703 -0.05556 -0.00599 -0.07315 -0.00378 -0.08009 C -0.00156 -0.08704 0.0013 -0.09352 0.00378 -0.1 L 0.00755 -0.11018 C 0.00872 -0.11343 0.00911 -0.11875 0.01133 -0.12014 L 0.01693 -0.12338 C 0.0194 -0.13009 0.02122 -0.13773 0.02435 -0.14352 C 0.0263 -0.14676 0.02838 -0.14977 0.03008 -0.15347 C 0.03281 -0.15972 0.03503 -0.16667 0.0375 -0.17338 C 0.0388 -0.17685 0.04049 -0.17963 0.04128 -0.18333 L 0.04687 -0.21343 L 0.04883 -0.22338 C 0.04818 -0.23681 0.04831 -0.25023 0.04687 -0.26343 C 0.04648 -0.26736 0.04401 -0.26968 0.0431 -0.27338 C 0.04154 -0.27986 0.04115 -0.28704 0.03945 -0.29352 C 0.03815 -0.29815 0.03672 -0.30231 0.03568 -0.30671 C 0.03372 -0.31481 0.0332 -0.32153 0.0319 -0.33009 C 0.03138 -0.33356 0.0306 -0.33681 0.03008 -0.34005 C 0.02917 -0.35046 0.0263 -0.38495 0.0263 -0.39352 C 0.0263 -0.41458 0.02721 -0.43588 0.02812 -0.45671 C 0.02851 -0.46458 0.02838 -0.47268 0.03008 -0.48009 C 0.03164 -0.4875 0.03607 -0.49236 0.0375 -0.5 C 0.0388 -0.50671 0.03906 -0.51389 0.04128 -0.52014 C 0.04466 -0.52893 0.04557 -0.52963 0.04687 -0.54005 C 0.04805 -0.54931 0.04805 -0.56111 0.05065 -0.57014 C 0.05794 -0.59583 0.05156 -0.56481 0.05625 -0.59005 C 0.0595 -0.63518 0.05924 -0.6169 0.05443 -0.68333 C 0.05378 -0.69074 0.05026 -0.70046 0.04883 -0.70671 C 0.04805 -0.70972 0.04792 -0.71366 0.04687 -0.71667 C 0.04531 -0.72153 0.0431 -0.72569 0.04128 -0.73009 C 0.03841 -0.75 0.04023 -0.73912 0.03568 -0.76343 L 0.03372 -0.77315 C 0.0332 -0.77662 0.03216 -0.77963 0.0319 -0.78333 C 0.02956 -0.80787 0.03099 -0.79653 0.02812 -0.81667 C 0.02891 -0.83866 0.02851 -0.86412 0.0319 -0.88681 C 0.03294 -0.89352 0.03346 -0.90093 0.03568 -0.90671 L 0.03945 -0.91667 C 0.03997 -0.92454 0.04036 -0.93241 0.04128 -0.94005 C 0.04167 -0.94352 0.04258 -0.94676 0.0431 -0.95 C 0.04779 -0.9794 0.04245 -0.94931 0.04687 -0.97338 C 0.04622 -0.98889 0.04596 -1.00463 0.04505 -1.02014 C 0.04479 -1.02454 0.04388 -1.02893 0.0431 -1.03333 C 0.03919 -1.05671 0.0401 -1.04884 0.03568 -1.07014 C 0.03255 -1.08495 0.0349 -1.07593 0.0319 -1.09329 C 0.03073 -1.1 0.02943 -1.10671 0.02812 -1.11343 C 0.02747 -1.11667 0.02734 -1.12014 0.0263 -1.12315 C 0.025 -1.12639 0.02357 -1.12963 0.02253 -1.1331 C 0.02161 -1.13634 0.02148 -1.14005 0.0207 -1.14306 C 0.01966 -1.14676 0.01693 -1.15324 0.01693 -1.15301 L 0.01693 -1.15324 " pathEditMode="relative" rAng="0" ptsTypes="AAAAAAAAAAAAAAAAAAAAAAAAAAAAAAAAAAAAAAAAAAAAAAAAAAAAA">
                                      <p:cBhvr>
                                        <p:cTn dur="2000" fill="hold" id="297"/>
                                        <p:tgtEl>
                                          <p:spTgt spid="1048620"/>
                                        </p:tgtEl>
                                        <p:attrNameLst>
                                          <p:attrName>ppt_x</p:attrName>
                                          <p:attrName>ppt_y</p:attrName>
                                        </p:attrNameLst>
                                      </p:cBhvr>
                                      <p:rCtr x="2539" y="-57639"/>
                                    </p:animMotion>
                                  </p:childTnLst>
                                </p:cTn>
                              </p:par>
                              <p:par>
                                <p:cTn fill="hold" grpId="0" id="298" nodeType="withEffect" presetClass="path" presetID="0" presetSubtype="0" repeatCount="indefinite">
                                  <p:stCondLst>
                                    <p:cond delay="800"/>
                                  </p:stCondLst>
                                  <p:childTnLst>
                                    <p:animMotion origin="layout" path="M 4.375E-6 -1.85185E-6 L 4.375E-6 0.00023 C 0.00429 -0.00555 0.00924 -0.00995 0.01315 -0.01666 C 0.01445 -0.01921 0.01367 -0.02407 0.01497 -0.02685 C 0.01692 -0.03102 0.01992 -0.03333 0.02252 -0.0368 C 0.02591 -0.05509 0.02226 -0.03866 0.02812 -0.05671 C 0.03763 -0.08634 0.02643 -0.05579 0.03554 -0.08009 C 0.03541 -0.08565 0.03711 -0.12754 0.02994 -0.14004 C 0.02851 -0.14259 0.02617 -0.14236 0.02434 -0.14352 C 0.02304 -0.15046 0.02213 -0.1581 0.01875 -0.16342 C 0.01536 -0.16875 0.00742 -0.17685 0.00742 -0.17662 C -0.00326 -0.20532 0.01106 -0.17176 -0.00196 -0.19004 C -0.00365 -0.19259 -0.00404 -0.19722 -0.0056 -0.2 C -0.0073 -0.20301 -0.00951 -0.20416 -0.01133 -0.20671 C -0.01849 -0.21759 -0.01394 -0.21666 -0.01875 -0.21666 L -0.01498 -0.27014 C -0.01185 -0.28449 -0.00834 -0.29861 -0.0056 -0.31342 C -0.00508 -0.31666 -0.00482 -0.32037 -0.00378 -0.32338 C -0.00235 -0.32731 4.375E-6 -0.33009 0.00182 -0.33333 C 0.00377 -0.34375 0.00572 -0.35694 0.01119 -0.36342 L 0.01679 -0.37014 C 0.01744 -0.37338 0.01744 -0.37731 0.01875 -0.38009 C 0.02682 -0.39815 0.02252 -0.3743 0.02812 -0.39676 C 0.02968 -0.40324 0.0319 -0.41666 0.0319 -0.41643 C 0.03125 -0.43449 0.03203 -0.45254 0.02994 -0.47014 C 0.02942 -0.47477 0.02578 -0.47616 0.02434 -0.48009 C 0.0233 -0.48217 0.02369 -0.48657 0.02252 -0.49004 C 0.01927 -0.49653 0.01497 -0.50162 0.01119 -0.50995 C 0.00833 -0.51528 0.00416 -0.52384 4.375E-6 -0.52662 C -0.003 -0.5287 -0.00625 -0.5287 -0.00938 -0.53009 C -0.01875 -0.53426 -0.01146 -0.53171 -0.02058 -0.54004 C -0.0362 -0.55393 -0.01576 -0.53102 -0.03191 -0.55 C -0.04193 -0.57662 -0.02878 -0.54444 -0.04128 -0.56666 C -0.04441 -0.57176 -0.04935 -0.5919 -0.05066 -0.59676 C -0.0517 -0.60023 -0.05313 -0.60185 -0.05443 -0.60671 C -0.06029 -0.64815 -0.05274 -0.59653 -0.05808 -0.63009 C -0.05886 -0.63449 -0.05938 -0.63889 -0.06003 -0.64329 C -0.06081 -0.66319 -0.06394 -0.68912 -0.06003 -0.70995 C -0.05925 -0.71389 -0.05782 -0.71713 -0.05625 -0.71991 C -0.05469 -0.72291 -0.05248 -0.72454 -0.05066 -0.72662 C -0.03763 -0.76111 -0.05834 -0.70949 -0.03933 -0.74329 C -0.02175 -0.77361 -0.04037 -0.75069 -0.02813 -0.78333 L -0.02435 -0.79329 C -0.025 -0.80254 -0.02526 -0.81875 -0.02813 -0.83009 C -0.02917 -0.83356 -0.03099 -0.83634 -0.03191 -0.84004 C -0.03347 -0.84629 -0.03568 -0.85903 -0.03568 -0.85879 C -0.0362 -0.89329 -0.03646 -0.92662 -0.0375 -0.95995 C -0.03829 -0.98449 -0.03868 -0.97685 -0.04128 -0.99329 C -0.04193 -0.99768 -0.04245 -1.00231 -0.0431 -1.00671 C -0.04362 -1.00995 -0.04454 -1.01319 -0.04506 -1.01666 C -0.04584 -1.02222 -0.04623 -1.02778 -0.04688 -1.03333 C -0.04844 -1.04583 -0.04857 -1.04537 -0.05066 -1.05671 C -0.05 -1.06551 -0.05079 -1.075 -0.0487 -1.08333 C -0.04792 -1.08657 -0.0448 -1.08495 -0.0431 -1.08657 C -0.04037 -1.08935 -0.03855 -1.09444 -0.03568 -1.09653 C -0.03269 -1.09884 -0.0293 -1.09838 -0.02631 -1.1 C -0.02305 -1.10162 -0.02006 -1.10463 -0.01693 -1.10671 C -0.01316 -1.10903 -0.00925 -1.11065 -0.0056 -1.11319 C -0.003 -1.11504 -0.00079 -1.11829 0.00182 -1.11991 C 0.00429 -1.12153 0.0069 -1.12199 0.00937 -1.12338 C 0.01119 -1.1243 0.01302 -1.12569 0.01497 -1.12662 C 0.03476 -1.13657 0.00703 -1.12083 0.03372 -1.13657 L 0.03932 -1.14004 C 0.04921 -1.15717 0.0401 -1.14398 0.05429 -1.15648 C 0.05729 -1.15903 0.06549 -1.1706 0.06744 -1.17315 C 0.06927 -1.17546 0.07109 -1.17801 0.07304 -1.17963 C 0.07487 -1.18125 0.07695 -1.18125 0.07864 -1.1831 C 0.08268 -1.18704 0.08997 -1.19629 0.08997 -1.19606 L 0.09375 -1.20648 L 0.09375 -1.20625 L 0.09375 -1.20648 " pathEditMode="relative" rAng="0" ptsTypes="AAAAAAAAAAAAAAAAAAAAAAAAAAAAAAAAAAAAAAAAAAAAAAAAAAAAAAAAAAAAAAAAAAAAAAA">
                                      <p:cBhvr>
                                        <p:cTn dur="2000" fill="hold" id="299"/>
                                        <p:tgtEl>
                                          <p:spTgt spid="1048627"/>
                                        </p:tgtEl>
                                        <p:attrNameLst>
                                          <p:attrName>ppt_x</p:attrName>
                                          <p:attrName>ppt_y</p:attrName>
                                        </p:attrNameLst>
                                      </p:cBhvr>
                                      <p:rCtr x="1589" y="-60301"/>
                                    </p:animMotion>
                                  </p:childTnLst>
                                </p:cTn>
                              </p:par>
                              <p:par>
                                <p:cTn fill="hold" grpId="0" id="300" nodeType="withEffect" presetClass="path" presetID="0" presetSubtype="0" repeatCount="indefinite">
                                  <p:stCondLst>
                                    <p:cond delay="1000"/>
                                  </p:stCondLst>
                                  <p:childTnLst>
                                    <p:animMotion origin="layout" path="M 2.08333E-6 3.7037E-7 L 2.08333E-6 0.00023 C 0.0013 -0.00648 0.00273 -0.01296 0.00403 -0.01944 C 0.00456 -0.02199 0.00469 -0.02454 0.00534 -0.02685 C 0.00612 -0.0294 0.00716 -0.03171 0.00807 -0.03403 C 0.0082 -0.03472 0.01015 -0.04954 0.01081 -0.05093 C 0.01185 -0.05324 0.01354 -0.05417 0.01497 -0.05579 C 0.01536 -0.05903 0.01536 -0.06273 0.01627 -0.06551 C 0.01732 -0.06852 0.01914 -0.07014 0.02044 -0.07292 C 0.02148 -0.075 0.022 -0.07778 0.02318 -0.08009 C 0.02435 -0.08264 0.02591 -0.08472 0.02721 -0.08727 C 0.03294 -0.09954 0.02656 -0.09051 0.03398 -0.09954 C 0.03867 -0.1162 0.03385 -0.10486 0.04088 -0.11157 C 0.04375 -0.11435 0.04909 -0.1213 0.04909 -0.12107 C 0.04948 -0.12384 0.04974 -0.12639 0.05039 -0.1287 C 0.05117 -0.13125 0.05299 -0.13287 0.05312 -0.13588 C 0.05443 -0.18495 0.0539 -0.16528 0.05039 -0.18681 C 0.04987 -0.19005 0.04974 -0.19329 0.04909 -0.19653 C 0.04844 -0.19907 0.047 -0.20116 0.04635 -0.2037 C 0.04153 -0.22292 0.04687 -0.21435 0.03945 -0.22315 C 0.03854 -0.22546 0.03763 -0.22778 0.03672 -0.23032 C 0.02982 -0.25185 0.03789 -0.22963 0.03125 -0.24745 C 0.03086 -0.25069 0.03047 -0.25394 0.02995 -0.25741 C 0.02956 -0.25972 0.02851 -0.26204 0.02851 -0.26435 C 0.02851 -0.27755 0.0289 -0.29028 0.02995 -0.30347 C 0.03021 -0.30671 0.03281 -0.3213 0.03541 -0.325 C 0.03646 -0.32708 0.03815 -0.32708 0.03945 -0.32732 C 0.03958 -0.32801 0.04153 -0.34282 0.04219 -0.34421 C 0.04323 -0.34653 0.04492 -0.34745 0.04635 -0.34954 C 0.04726 -0.35162 0.04818 -0.35394 0.04909 -0.35648 C 0.05 -0.35949 0.05013 -0.36412 0.05169 -0.3662 C 0.05403 -0.36968 0.05742 -0.36875 0.05989 -0.37107 C 0.06172 -0.37292 0.06367 -0.37407 0.06536 -0.37639 C 0.06679 -0.37755 0.06797 -0.37963 0.06953 -0.38079 C 0.07252 -0.38333 0.07604 -0.38542 0.07903 -0.38796 C 0.0931 -0.40139 0.08099 -0.39583 0.09544 -0.4 C 0.10482 -0.41134 0.09297 -0.39792 0.10625 -0.40995 C 0.10872 -0.41181 0.11068 -0.41505 0.11315 -0.41713 C 0.11562 -0.41898 0.12513 -0.42153 0.12669 -0.42245 C 0.12903 -0.42361 0.13125 -0.42569 0.13359 -0.42685 C 0.14466 -0.43357 0.13307 -0.42384 0.14583 -0.43403 C 0.14765 -0.43588 0.14948 -0.4375 0.1513 -0.43912 C 0.1539 -0.44074 0.1595 -0.44375 0.1595 -0.44375 C 0.1638 -0.45509 0.16015 -0.44815 0.16771 -0.45602 C 0.17226 -0.46042 0.17708 -0.46505 0.18125 -0.47037 C 0.18307 -0.47269 0.18476 -0.47593 0.18672 -0.47755 C 0.18841 -0.47917 0.19036 -0.47917 0.19219 -0.48009 C 0.19362 -0.48171 0.19518 -0.48287 0.19635 -0.48495 C 0.19791 -0.48773 0.20104 -0.49861 0.20169 -0.50185 C 0.20286 -0.50671 0.20443 -0.51644 0.20443 -0.5162 C 0.20403 -0.53333 0.20364 -0.55046 0.20312 -0.56736 C 0.20208 -0.59884 0.20299 -0.58958 0.20039 -0.60857 C 0.20091 -0.64421 0.20052 -0.67963 0.20169 -0.71528 C 0.20195 -0.72037 0.20325 -0.72523 0.20443 -0.72986 C 0.20534 -0.73287 0.20612 -0.73634 0.20716 -0.73935 C 0.20846 -0.74282 0.20989 -0.74583 0.21133 -0.74907 C 0.21172 -0.75162 0.21198 -0.75417 0.21263 -0.75648 C 0.2138 -0.76042 0.21836 -0.7706 0.21953 -0.77338 C 0.22135 -0.77824 0.22226 -0.78449 0.225 -0.78796 C 0.23177 -0.79699 0.22851 -0.79306 0.2345 -0.8 C 0.23489 -0.80255 0.23489 -0.80556 0.23581 -0.80741 C 0.23815 -0.81134 0.24401 -0.8169 0.24401 -0.81667 C 0.24492 -0.82014 0.24544 -0.82407 0.24674 -0.82662 C 0.24818 -0.82986 0.25052 -0.83125 0.25221 -0.83403 C 0.25364 -0.83611 0.25482 -0.83912 0.25625 -0.8412 C 0.25794 -0.84352 0.26497 -0.85 0.26719 -0.85347 C 0.26914 -0.85625 0.2707 -0.85995 0.27265 -0.86296 C 0.27539 -0.86736 0.27916 -0.87153 0.28216 -0.87523 L 0.29036 -0.89699 C 0.2931 -0.9044 0.29375 -0.90532 0.29583 -0.91389 C 0.29726 -0.91968 0.29752 -0.92477 0.29857 -0.93102 C 0.30247 -0.95532 0.297 -0.91759 0.3013 -0.94792 C 0.30182 -0.95833 0.30273 -0.96898 0.30273 -0.9794 C 0.30273 -1.00116 0.30208 -1.02315 0.3013 -1.04491 C 0.30117 -1.04745 0.30052 -1.04977 0.3 -1.05208 C 0.29922 -1.05486 0.29818 -1.05694 0.29726 -1.05949 L 0.2931 -1.08125 C 0.29271 -1.08357 0.29258 -1.08634 0.29179 -1.08843 C 0.28815 -1.09815 0.28893 -1.09491 0.28633 -1.10787 C 0.28528 -1.11273 0.28515 -1.11829 0.28359 -1.12245 C 0.28073 -1.13009 0.28073 -1.12847 0.27943 -1.13681 C 0.27851 -1.14329 0.27682 -1.15625 0.27682 -1.15602 C 0.2763 -1.1625 0.27539 -1.16898 0.27539 -1.17546 C 0.27539 -1.18449 0.27682 -1.20232 0.27682 -1.20208 L 0.27682 -1.20232 " pathEditMode="relative" rAng="0" ptsTypes="AAAAAAAAAAAAAAAAAAAAAAAAAAAAAAAAAAAAAAAAAAAAAAAAAAAAAAAAAAAAAAAAAAAAAAAAAAAAAAAAAAAAA">
                                      <p:cBhvr>
                                        <p:cTn dur="2000" fill="hold" id="301"/>
                                        <p:tgtEl>
                                          <p:spTgt spid="1048625"/>
                                        </p:tgtEl>
                                        <p:attrNameLst>
                                          <p:attrName>ppt_x</p:attrName>
                                          <p:attrName>ppt_y</p:attrName>
                                        </p:attrNameLst>
                                      </p:cBhvr>
                                      <p:rCtr x="15130" y="-60093"/>
                                    </p:animMotion>
                                  </p:childTnLst>
                                </p:cTn>
                              </p:par>
                              <p:par>
                                <p:cTn fill="hold" grpId="0" id="302" nodeType="withEffect" presetClass="path" presetID="0" presetSubtype="0" repeatCount="indefinite">
                                  <p:stCondLst>
                                    <p:cond delay="1200"/>
                                  </p:stCondLst>
                                  <p:childTnLst>
                                    <p:animMotion origin="layout" path="M 1.45833E-6 4.81481E-6 L 1.45833E-6 0.00023 C 0.00221 -0.00811 0.00338 -0.0176 0.00677 -0.02431 C 0.01133 -0.03357 0.02096 -0.04468 0.02851 -0.04862 C 0.03893 -0.05394 0.04935 -0.05556 0.05989 -0.05834 C 0.07265 -0.06575 0.04909 -0.05255 0.0776 -0.06551 C 0.10143 -0.07663 0.07812 -0.07084 0.10351 -0.07524 C 0.10768 -0.07778 0.11159 -0.08079 0.11588 -0.08264 C 0.1207 -0.08473 0.12604 -0.08473 0.13086 -0.08727 C 0.13476 -0.08959 0.13828 -0.09329 0.1418 -0.097 C 0.14557 -0.10139 0.14935 -0.10602 0.1526 -0.11158 C 0.16172 -0.12709 0.16771 -0.14237 0.17305 -0.1625 C 0.175 -0.16968 0.17578 -0.17709 0.17721 -0.18426 C 0.17669 -0.20788 0.17656 -0.23311 0.17578 -0.2551 C 0.17461 -0.29723 0.17174 -0.24283 0.17578 -0.31042 C 0.17591 -0.31297 0.1763 -0.31737 0.17721 -0.31899 C 0.17917 -0.32223 0.18203 -0.32732 0.18398 -0.32987 C 0.19336 -0.35093 0.18581 -0.34584 0.20312 -0.36366 C 0.20677 -0.3676 0.2112 -0.37061 0.21536 -0.37223 C 0.22031 -0.37362 0.22539 -0.37593 0.23034 -0.37825 C 0.2362 -0.38264 0.24232 -0.38288 0.24805 -0.38542 C 0.25417 -0.38889 0.25989 -0.39375 0.26575 -0.39769 C 0.27122 -0.40301 0.27695 -0.40417 0.28216 -0.40741 C 0.29023 -0.41482 0.29739 -0.42547 0.30534 -0.43149 C 0.32239 -0.44676 0.32083 -0.44237 0.33398 -0.46551 C 0.33607 -0.46922 0.33815 -0.47825 0.33945 -0.48241 C 0.34114 -0.4882 0.3431 -0.49375 0.34492 -0.49954 C 0.34674 -0.51158 0.35 -0.52338 0.35039 -0.53588 C 0.35091 -0.55533 0.34922 -0.57477 0.34765 -0.59399 C 0.34739 -0.59676 0.34557 -0.59862 0.34492 -0.60116 C 0.34232 -0.61158 0.34023 -0.62223 0.33802 -0.63288 C 0.33568 -0.64399 0.33424 -0.65602 0.33125 -0.66667 C 0.33034 -0.66991 0.3293 -0.67315 0.32851 -0.67639 C 0.32604 -0.6875 0.32474 -0.69954 0.32174 -0.71042 C 0.31966 -0.7176 0.31601 -0.72292 0.31354 -0.72963 C 0.31055 -0.7382 0.30872 -0.74815 0.30534 -0.75649 C 0.30338 -0.76135 0.29831 -0.76436 0.29583 -0.76852 C 0.29154 -0.77547 0.28776 -0.78334 0.28359 -0.79028 C 0.28138 -0.79375 0.27877 -0.7963 0.27669 -0.8 C 0.27552 -0.80209 0.27526 -0.80533 0.27396 -0.80741 C 0.27109 -0.81181 0.26719 -0.81459 0.26445 -0.81945 C 0.26172 -0.82431 0.26015 -0.83102 0.25768 -0.83635 C 0.25599 -0.83982 0.2539 -0.8426 0.25221 -0.84607 C 0.24674 -0.85695 0.24674 -0.85811 0.24258 -0.87038 C 0.24167 -0.87593 0.2401 -0.88149 0.23984 -0.88727 C 0.23971 -0.89584 0.24388 -0.95533 0.24401 -0.95764 C 0.2444 -0.97616 0.24466 -0.99468 0.24531 -1.01343 C 0.24635 -1.04075 0.24948 -1.02639 0.24531 -1.06436 C 0.24388 -1.07848 0.24036 -1.08264 0.23581 -1.09329 C 0.23489 -1.09561 0.23411 -1.09838 0.23307 -1.1007 C 0.2319 -1.10325 0.23008 -1.1051 0.22904 -1.10788 C 0.22604 -1.11528 0.22357 -1.12385 0.22083 -1.13195 C 0.21862 -1.13843 0.21627 -1.14445 0.21263 -1.14885 C 0.20833 -1.15417 0.20495 -1.15579 0.20039 -1.15857 C 0.19414 -1.1669 0.19713 -1.16575 0.19219 -1.16575 L 0.19219 -1.16551 " pathEditMode="relative" rAng="0" ptsTypes="AAAAAAAAAAAAAAAAAAAAAAAAAAAAAAAAAAAAAAAAAAAAAAAAAAAAAAAA">
                                      <p:cBhvr>
                                        <p:cTn dur="2000" fill="hold" id="303"/>
                                        <p:tgtEl>
                                          <p:spTgt spid="1048624"/>
                                        </p:tgtEl>
                                        <p:attrNameLst>
                                          <p:attrName>ppt_x</p:attrName>
                                          <p:attrName>ppt_y</p:attrName>
                                        </p:attrNameLst>
                                      </p:cBhvr>
                                      <p:rCtr x="17513" y="-58264"/>
                                    </p:animMotion>
                                  </p:childTnLst>
                                </p:cTn>
                              </p:par>
                              <p:par>
                                <p:cTn fill="hold" grpId="0" id="304" nodeType="withEffect" presetClass="path" presetID="0" presetSubtype="0" repeatCount="indefinite">
                                  <p:stCondLst>
                                    <p:cond delay="1400"/>
                                  </p:stCondLst>
                                  <p:childTnLst>
                                    <p:animMotion origin="layout" path="M 4.16667E-7 -1.48148E-6 L 4.16667E-7 -1.48148E-6 C -0.00052 -0.00741 -0.00013 -0.01504 -0.00143 -0.02222 C -0.00208 -0.02523 -0.0043 -0.02685 -0.00547 -0.0294 C -0.00651 -0.03148 -0.00703 -0.03449 -0.0082 -0.03657 C -0.00938 -0.03866 -0.01094 -0.03958 -0.01237 -0.04143 C -0.01419 -0.04375 -0.01576 -0.04699 -0.01784 -0.04861 C -0.02083 -0.05162 -0.02422 -0.05324 -0.02734 -0.05579 C -0.02917 -0.05741 -0.03086 -0.05926 -0.03281 -0.06088 C -0.03411 -0.0618 -0.03555 -0.0618 -0.03685 -0.06342 C -0.04076 -0.0669 -0.04844 -0.07731 -0.05182 -0.08264 C -0.0556 -0.08866 -0.05911 -0.09537 -0.06276 -0.10208 C -0.06797 -0.11134 -0.06576 -0.10625 -0.06953 -0.11643 C -0.07005 -0.12129 -0.07031 -0.12616 -0.07096 -0.13102 C -0.07122 -0.13356 -0.07227 -0.13565 -0.07227 -0.13819 C -0.07227 -0.15463 -0.07175 -0.1706 -0.07096 -0.18704 C -0.07057 -0.19329 -0.06862 -0.19583 -0.0668 -0.20139 C -0.06393 -0.21018 -0.06315 -0.21759 -0.05859 -0.22569 C -0.05729 -0.22824 -0.05586 -0.23032 -0.05456 -0.23287 C -0.04883 -0.24491 -0.05521 -0.23611 -0.04779 -0.24491 C -0.04596 -0.25139 -0.04518 -0.25926 -0.04232 -0.26435 C -0.04089 -0.2669 -0.03945 -0.26898 -0.03815 -0.27153 C -0.0362 -0.27639 -0.03281 -0.28611 -0.03281 -0.28611 C -0.03229 -0.28981 -0.0319 -0.29282 -0.03138 -0.29583 C -0.03099 -0.29838 -0.03034 -0.30116 -0.03008 -0.3037 C -0.02943 -0.30879 -0.02917 -0.31435 -0.02865 -0.32014 C -0.02917 -0.33102 -0.02904 -0.3412 -0.03008 -0.35162 C -0.03034 -0.35509 -0.03203 -0.35833 -0.03281 -0.36134 C -0.03385 -0.36597 -0.03438 -0.37153 -0.03555 -0.37639 C -0.03841 -0.3875 -0.0418 -0.39838 -0.04505 -0.40972 C -0.04635 -0.41481 -0.04805 -0.41944 -0.04909 -0.4243 C -0.05 -0.42893 -0.05052 -0.43287 -0.05182 -0.43657 C -0.05469 -0.44421 -0.05911 -0.45 -0.06133 -0.45833 C -0.06276 -0.46342 -0.06393 -0.46805 -0.0655 -0.47315 C -0.06927 -0.48449 -0.07175 -0.48796 -0.075 -0.49954 C -0.08425 -0.53241 -0.07044 -0.49004 -0.08177 -0.52361 C -0.08438 -0.55625 -0.08125 -0.52477 -0.08724 -0.5625 C -0.09154 -0.58935 -0.0918 -0.59329 -0.09401 -0.61342 C -0.09245 -0.67014 -0.09518 -0.64282 -0.08997 -0.67639 C -0.08945 -0.67963 -0.08945 -0.6831 -0.08867 -0.68611 C -0.08711 -0.69143 -0.08425 -0.69514 -0.0832 -0.70069 C -0.08203 -0.70671 -0.08177 -0.71065 -0.07904 -0.71528 C -0.078 -0.71736 -0.0763 -0.71852 -0.075 -0.72014 C -0.06641 -0.74305 -0.07357 -0.72754 -0.06406 -0.7419 C -0.06263 -0.74421 -0.06146 -0.74699 -0.06003 -0.74907 C -0.05651 -0.7544 -0.05599 -0.75393 -0.05182 -0.75648 C -0.05 -0.75879 -0.04831 -0.76134 -0.04635 -0.76366 C -0.04375 -0.76713 -0.04089 -0.77014 -0.03815 -0.77338 C -0.03685 -0.775 -0.03542 -0.77662 -0.03411 -0.77824 L -0.02865 -0.78542 C -0.0224 -0.80208 -0.0306 -0.78264 -0.01914 -0.8 C -0.01784 -0.80208 -0.01758 -0.80532 -0.01641 -0.80741 C -0.01523 -0.80949 -0.01367 -0.81065 -0.01237 -0.81227 C -0.00885 -0.83055 -0.01354 -0.80787 -0.0082 -0.82685 C -0.0026 -0.84676 -0.01198 -0.82037 -0.00417 -0.8412 C -0.00169 -0.86713 -0.00208 -0.85741 -0.00417 -0.89699 C -0.0043 -0.90046 -0.00482 -0.9037 -0.00547 -0.90671 C -0.00625 -0.91018 -0.00703 -0.91342 -0.0082 -0.91643 C -0.0112 -0.92407 -0.01784 -0.93819 -0.01784 -0.93796 C -0.02044 -0.95208 -0.01732 -0.93912 -0.02318 -0.95278 C -0.02526 -0.95741 -0.02682 -0.9625 -0.02865 -0.96736 C -0.03242 -0.99074 -0.02917 -0.97778 -0.03555 -0.99398 C -0.03737 -0.99884 -0.04089 -1.00856 -0.04089 -1.00833 C -0.04141 -1.0118 -0.04167 -1.01504 -0.04232 -1.01829 C -0.04297 -1.02153 -0.04401 -1.02477 -0.04505 -1.02801 C -0.04831 -1.03842 -0.05234 -1.04792 -0.05456 -1.05949 C -0.05781 -1.07685 -0.05573 -1.06967 -0.06003 -1.08125 C -0.06094 -1.08704 -0.06185 -1.09259 -0.06276 -1.09815 C -0.06315 -1.10069 -0.06406 -1.10301 -0.06406 -1.10555 C -0.06406 -1.11921 -0.0638 -1.1331 -0.06276 -1.14676 C -0.06237 -1.15185 -0.06211 -1.15764 -0.06003 -1.16134 L -0.05599 -1.16852 C -0.05273 -1.18588 -0.05729 -1.16481 -0.05052 -1.1831 C -0.04974 -1.18518 -0.04987 -1.18819 -0.04909 -1.19028 C -0.04805 -1.19329 -0.04622 -1.19491 -0.04505 -1.19745 C -0.04297 -1.20208 -0.04232 -1.20879 -0.03958 -1.21204 C -0.03438 -1.21805 -0.03659 -1.21481 -0.03281 -1.22176 L -0.03281 -1.22153 " pathEditMode="relative" rAng="0" ptsTypes="AAAAAAAAAAAAAAAAAAAAAAAAAAAAAAAAAAAAAAAAAAAAAAAAAAAAAAAAAAAAAAAAAAAAAAAAAAAAAA">
                                      <p:cBhvr>
                                        <p:cTn dur="2000" fill="hold" id="305"/>
                                        <p:tgtEl>
                                          <p:spTgt spid="1048622"/>
                                        </p:tgtEl>
                                        <p:attrNameLst>
                                          <p:attrName>ppt_x</p:attrName>
                                          <p:attrName>ppt_y</p:attrName>
                                        </p:attrNameLst>
                                      </p:cBhvr>
                                      <p:rCtr x="-4701" y="-61065"/>
                                    </p:animMotion>
                                  </p:childTnLst>
                                </p:cTn>
                              </p:par>
                              <p:par>
                                <p:cTn fill="hold" grpId="0" id="306" nodeType="withEffect" presetClass="path" presetID="0" presetSubtype="0" repeatCount="indefinite">
                                  <p:stCondLst>
                                    <p:cond delay="1600"/>
                                  </p:stCondLst>
                                  <p:childTnLst>
                                    <p:animMotion origin="layout" path="M 1.11022E-16 -2.22222E-6 L 1.11022E-16 0.00023 C 0.00221 -0.00787 0.00404 -0.01643 0.00677 -0.02407 C 0.00781 -0.02708 0.00977 -0.02847 0.01081 -0.03148 C 0.01159 -0.03356 0.0112 -0.0368 0.01224 -0.03866 C 0.01458 -0.04282 0.01771 -0.04514 0.02044 -0.04838 L 0.02448 -0.05324 C 0.03229 -0.07407 0.02292 -0.04768 0.02852 -0.06782 C 0.0293 -0.07037 0.0306 -0.07245 0.03125 -0.075 C 0.03229 -0.07847 0.03359 -0.08889 0.03398 -0.0919 C 0.03294 -0.11597 0.03398 -0.11666 0.03125 -0.13333 C 0.03086 -0.13565 0.0306 -0.13819 0.02995 -0.14051 C 0.02917 -0.14305 0.02813 -0.14537 0.02721 -0.14768 C 0.02669 -0.15023 0.02643 -0.15278 0.02578 -0.15509 C 0.02396 -0.1618 0.02201 -0.16412 0.01901 -0.16967 C 0.01563 -0.18796 0.02018 -0.16528 0.01497 -0.18403 C 0.01432 -0.18634 0.01419 -0.18912 0.01354 -0.19143 C 0.00833 -0.21018 0.01289 -0.18773 0.00951 -0.20602 C 0.0099 -0.20995 0.01003 -0.21435 0.01081 -0.21828 C 0.01276 -0.22708 0.01745 -0.23032 0.02174 -0.23518 L 0.02578 -0.24004 C 0.02721 -0.24166 0.02839 -0.24398 0.02995 -0.24467 C 0.03177 -0.2456 0.03359 -0.24583 0.03542 -0.24722 C 0.03919 -0.25 0.04232 -0.25532 0.04635 -0.25694 C 0.04857 -0.25764 0.05091 -0.25833 0.05313 -0.25926 C 0.05456 -0.25995 0.05586 -0.26111 0.05716 -0.2618 C 0.05951 -0.26273 0.06172 -0.26319 0.06406 -0.26412 C 0.06589 -0.26481 0.06758 -0.26574 0.06953 -0.26666 C 0.08854 -0.27384 0.07682 -0.26921 0.09128 -0.27384 C 0.09362 -0.27453 0.09583 -0.27569 0.09805 -0.27616 C 0.10169 -0.27731 0.10534 -0.27778 0.10898 -0.2787 C 0.12695 -0.28935 0.10612 -0.27847 0.13633 -0.28588 C 0.13906 -0.28657 0.14622 -0.2912 0.14987 -0.29328 C 0.15638 -0.30092 0.15247 -0.29722 0.16224 -0.30324 L 0.16628 -0.30532 L 0.17031 -0.3081 L 0.17852 -0.31736 C 0.18125 -0.3206 0.18398 -0.32407 0.18672 -0.32731 C 0.18906 -0.32963 0.19128 -0.33217 0.19349 -0.33449 C 0.19635 -0.33773 0.20169 -0.34421 0.20169 -0.34421 C 0.20221 -0.34745 0.20221 -0.35092 0.20313 -0.35393 C 0.20456 -0.35903 0.2069 -0.36342 0.20859 -0.36828 C 0.21003 -0.37315 0.21133 -0.37801 0.21263 -0.38287 C 0.21315 -0.38611 0.21315 -0.38981 0.21406 -0.39259 C 0.21549 -0.39791 0.2194 -0.40717 0.2194 -0.40694 C 0.22161 -0.43472 0.22135 -0.42222 0.2194 -0.46041 C 0.21914 -0.46782 0.21797 -0.48379 0.21667 -0.4919 C 0.21602 -0.49699 0.21484 -0.50162 0.21406 -0.50648 L 0.21133 -0.52106 L 0.20859 -0.53333 C 0.20807 -0.53796 0.20716 -0.54282 0.20716 -0.54768 C 0.20716 -0.61828 0.20573 -0.58009 0.2099 -0.60602 C 0.21055 -0.60995 0.21289 -0.62893 0.21406 -0.63009 C 0.23307 -0.65278 0.20117 -0.61435 0.22214 -0.64236 C 0.22435 -0.64514 0.22682 -0.64699 0.22904 -0.64953 C 0.23568 -0.65717 0.2362 -0.65926 0.24258 -0.66412 C 0.24401 -0.66504 0.24531 -0.66574 0.24674 -0.66666 C 0.24805 -0.66828 0.24922 -0.67037 0.25078 -0.67129 C 0.2543 -0.67361 0.26172 -0.67616 0.26172 -0.67592 C 0.26354 -0.6794 0.2651 -0.68333 0.26719 -0.68588 C 0.26836 -0.6875 0.26992 -0.68727 0.27122 -0.68842 C 0.27279 -0.68958 0.27396 -0.69166 0.27539 -0.69328 C 0.2763 -0.6956 0.27695 -0.69838 0.27813 -0.70046 C 0.28711 -0.71643 0.27669 -0.68819 0.28763 -0.71736 C 0.2888 -0.72037 0.28919 -0.7243 0.29036 -0.72708 C 0.29336 -0.73472 0.29701 -0.7412 0.29987 -0.74907 L 0.3026 -0.75625 C 0.30586 -0.77916 0.30365 -0.76967 0.30807 -0.78541 C 0.31107 -0.8118 0.30729 -0.78426 0.31211 -0.80717 C 0.31458 -0.81875 0.31276 -0.81967 0.31484 -0.83379 C 0.31549 -0.83727 0.31667 -0.84028 0.31758 -0.84352 C 0.3181 -0.85231 0.31875 -0.86134 0.31901 -0.87014 C 0.31966 -0.88866 0.3194 -0.90741 0.32031 -0.92592 C 0.3207 -0.93264 0.32214 -0.93889 0.32305 -0.94537 C 0.32474 -0.95741 0.32383 -0.95185 0.32578 -0.96227 C 0.3263 -0.96805 0.32656 -0.97361 0.32721 -0.9794 C 0.32773 -0.98449 0.32995 -0.9919 0.33125 -0.99629 C 0.33203 -0.99884 0.33294 -1.00139 0.33398 -1.00347 C 0.33516 -1.00625 0.33672 -1.00833 0.33802 -1.01088 C 0.33854 -1.01319 0.3388 -1.01574 0.33945 -1.01805 C 0.34089 -1.02315 0.34466 -1.03055 0.34622 -1.03495 C 0.3474 -1.03819 0.34792 -1.04166 0.34896 -1.04467 C 0.35013 -1.04815 0.35182 -1.05116 0.35313 -1.0544 C 0.35313 -1.05416 0.3599 -1.07268 0.3612 -1.07616 C 0.36211 -1.0787 0.36328 -1.08102 0.36393 -1.08356 C 0.36484 -1.0868 0.36563 -1.09004 0.36667 -1.09328 C 0.36836 -1.09815 0.37031 -1.10301 0.37214 -1.10787 C 0.37305 -1.11018 0.37422 -1.11227 0.37487 -1.11504 C 0.37643 -1.12199 0.38177 -1.14444 0.38177 -1.14884 L 0.38177 -1.15856 L 0.38177 -1.15833 " pathEditMode="relative" rAng="0" ptsTypes="AAAAAAAAAAAAAAAAAAAAAAAAAAAAAAAAAAAAAAAAAAAAAAAAAAAAAAAAAAAAAAAAAAAAAAAAAAAAAAAAAAAAAAAAAAA">
                                      <p:cBhvr>
                                        <p:cTn dur="2000" fill="hold" id="307"/>
                                        <p:tgtEl>
                                          <p:spTgt spid="1048628"/>
                                        </p:tgtEl>
                                        <p:attrNameLst>
                                          <p:attrName>ppt_x</p:attrName>
                                          <p:attrName>ppt_y</p:attrName>
                                        </p:attrNameLst>
                                      </p:cBhvr>
                                      <p:rCtr x="19089" y="-57917"/>
                                    </p:animMotion>
                                  </p:childTnLst>
                                </p:cTn>
                              </p:par>
                              <p:par>
                                <p:cTn fill="hold" id="308" nodeType="withEffect" presetClass="path" presetID="0" presetSubtype="0" repeatCount="indefinite">
                                  <p:stCondLst>
                                    <p:cond delay="1800"/>
                                  </p:stCondLst>
                                  <p:childTnLst>
                                    <p:animMotion origin="layout" path="M 0.00807 -0.00301 L 0.00807 -0.00278 C 0.01211 -0.00625 0.01601 -0.01018 0.02031 -0.01273 C 0.02239 -0.01412 0.02487 -0.01435 0.02708 -0.01528 C 0.03216 -0.01713 0.03398 -0.01875 0.03932 -0.02014 C 0.04713 -0.02199 0.05482 -0.02292 0.0625 -0.025 C 0.06719 -0.02616 0.07161 -0.02847 0.07617 -0.02986 C 0.08346 -0.03171 0.09075 -0.03218 0.09804 -0.03472 C 0.10833 -0.03843 0.10247 -0.03657 0.11575 -0.03958 C 0.12122 -0.04282 0.12669 -0.04537 0.13203 -0.04907 L 0.1457 -0.0588 C 0.14739 -0.06481 0.1487 -0.07083 0.15117 -0.07593 C 0.15534 -0.08472 0.15599 -0.08194 0.15937 -0.09282 C 0.17044 -0.12847 0.15547 -0.0875 0.16484 -0.11227 C 0.16523 -0.11713 0.16549 -0.12199 0.16614 -0.12685 C 0.1664 -0.12917 0.16758 -0.13148 0.16758 -0.13403 C 0.16758 -0.15417 0.16692 -0.17454 0.16614 -0.19468 C 0.16601 -0.19792 0.16536 -0.20116 0.16484 -0.2044 C 0.16393 -0.20926 0.16302 -0.21412 0.16211 -0.21898 L 0.16067 -0.22616 C 0.16028 -0.2287 0.15963 -0.23102 0.15937 -0.23333 C 0.15885 -0.23657 0.15755 -0.24699 0.15664 -0.25046 C 0.15586 -0.25301 0.15482 -0.25532 0.1539 -0.25764 C 0.15299 -0.26412 0.15234 -0.27083 0.15117 -0.27708 C 0.14896 -0.28843 0.15026 -0.28194 0.147 -0.29653 C 0.14661 -0.30046 0.14648 -0.30463 0.1457 -0.30856 C 0.14505 -0.31204 0.1431 -0.31458 0.14297 -0.31829 C 0.14258 -0.34167 0.14349 -0.36528 0.1444 -0.38866 C 0.1444 -0.3912 0.14531 -0.39352 0.1457 -0.39583 C 0.14765 -0.4088 0.14883 -0.42199 0.15117 -0.43472 C 0.15156 -0.43704 0.15182 -0.43958 0.15247 -0.4419 C 0.15325 -0.44444 0.15442 -0.44676 0.15521 -0.44931 C 0.15625 -0.45231 0.15703 -0.45579 0.15794 -0.45903 C 0.15846 -0.46458 0.15872 -0.47037 0.15937 -0.47593 C 0.15963 -0.47847 0.16067 -0.48056 0.16067 -0.4831 C 0.16067 -0.49768 0.16002 -0.51227 0.15937 -0.52685 C 0.15911 -0.53102 0.15885 -0.53518 0.15794 -0.53889 C 0.15703 -0.54259 0.15508 -0.54537 0.1539 -0.54861 C 0.15156 -0.55463 0.14935 -0.56157 0.147 -0.56806 C 0.14622 -0.57037 0.14544 -0.57315 0.1444 -0.575 L 0.14023 -0.58264 C 0.13789 -0.59514 0.13971 -0.58773 0.13346 -0.6044 C 0.13346 -0.60393 0.12799 -0.61875 0.12799 -0.61829 C 0.12708 -0.62106 0.12213 -0.63218 0.12122 -0.63588 C 0.12005 -0.63958 0.1194 -0.64375 0.11849 -0.64792 C 0.11758 -0.65139 0.11666 -0.6544 0.11575 -0.65764 C 0.11523 -0.66088 0.11432 -0.66412 0.11432 -0.66736 C 0.11432 -0.67778 0.11497 -0.68981 0.11575 -0.7037 C 0.11601 -0.7088 0.1181 -0.71458 0.11979 -0.71829 C 0.12109 -0.72106 0.12265 -0.72292 0.12383 -0.72569 C 0.12591 -0.73032 0.12786 -0.73495 0.12929 -0.74005 C 0.13841 -0.77037 0.12747 -0.73218 0.13346 -0.75532 C 0.13554 -0.76389 0.1362 -0.76505 0.13893 -0.77222 C 0.13841 -0.7838 0.13828 -0.79352 0.1375 -0.80324 C 0.13698 -0.81111 0.13281 -0.81875 0.13073 -0.82315 C 0.12982 -0.82569 0.12916 -0.82847 0.12799 -0.83032 C 0.12656 -0.83287 0.12513 -0.83495 0.12383 -0.83773 C 0.11536 -0.85926 0.12226 -0.84768 0.11432 -0.85903 C 0.11211 -0.8713 0.11445 -0.86296 0.10755 -0.87361 C 0.0983 -0.8875 0.10833 -0.875 0.09935 -0.88565 C 0.09336 -0.89977 0.09948 -0.88403 0.09258 -0.91296 L 0.08711 -0.93889 C 0.08659 -0.94306 0.08646 -0.94722 0.08567 -0.95116 C 0.08151 -0.97338 0.08385 -0.94699 0.08164 -0.97292 C 0.08099 -0.98032 0.07982 -1.00116 0.0789 -1.00926 C 0.07864 -1.01181 0.07799 -1.01412 0.07747 -1.01643 C 0.07799 -1.03333 0.07812 -1.05208 0.0789 -1.06991 C 0.07903 -1.07315 0.07995 -1.07639 0.08021 -1.07963 C 0.08099 -1.08565 0.08164 -1.09745 0.08294 -1.10393 C 0.08372 -1.10718 0.08489 -1.11018 0.08567 -1.11343 C 0.08633 -1.11597 0.08646 -1.11852 0.08711 -1.12083 C 0.08789 -1.12407 0.08906 -1.12708 0.08984 -1.13056 C 0.09036 -1.13287 0.09023 -1.13588 0.09114 -1.13773 C 0.09219 -1.14005 0.09388 -1.14097 0.09531 -1.14259 C 0.10117 -1.16366 0.0944 -1.1419 0.10208 -1.15949 C 0.10208 -1.15926 0.10885 -1.17778 0.11028 -1.18148 L 0.11302 -1.18866 C 0.11393 -1.1912 0.11484 -1.19352 0.11575 -1.19606 C 0.11705 -1.2 0.11862 -1.20393 0.11979 -1.2081 C 0.12539 -1.22824 0.11601 -1.20185 0.12383 -1.22268 C 0.12435 -1.225 0.12461 -1.22755 0.12526 -1.22986 C 0.1276 -1.23958 0.13021 -1.24745 0.13346 -1.25625 C 0.13515 -1.26134 0.13893 -1.27083 0.13893 -1.2706 L 0.14166 -1.28542 L 0.14297 -1.29282 L 0.14297 -1.29259 " pathEditMode="relative" rAng="0" ptsTypes="AAAAAAAAAAAAAAAAAAAAAAAAAAAAAAAAAAAAAAAAAAAAAAAAAAAAAAAAAAAAAAAAAAAAAAAAAAAAAAAAAAAAAA">
                                      <p:cBhvr>
                                        <p:cTn dur="2000" fill="hold" id="309"/>
                                        <p:tgtEl>
                                          <p:spTgt spid="2097157"/>
                                        </p:tgtEl>
                                        <p:attrNameLst>
                                          <p:attrName>ppt_x</p:attrName>
                                          <p:attrName>ppt_y</p:attrName>
                                        </p:attrNameLst>
                                      </p:cBhvr>
                                      <p:rCtr x="7969" y="-64468"/>
                                    </p:animMotion>
                                  </p:childTnLst>
                                </p:cTn>
                              </p:par>
                              <p:par>
                                <p:cTn fill="hold" grpId="1" id="310" nodeType="withEffect" presetClass="entr" presetID="10" presetSubtype="0">
                                  <p:stCondLst>
                                    <p:cond delay="700"/>
                                  </p:stCondLst>
                                  <p:childTnLst>
                                    <p:set>
                                      <p:cBhvr>
                                        <p:cTn dur="1" fill="hold" id="311">
                                          <p:stCondLst>
                                            <p:cond delay="0"/>
                                          </p:stCondLst>
                                        </p:cTn>
                                        <p:tgtEl>
                                          <p:spTgt spid="1048619"/>
                                        </p:tgtEl>
                                        <p:attrNameLst>
                                          <p:attrName>style.visibility</p:attrName>
                                        </p:attrNameLst>
                                      </p:cBhvr>
                                      <p:to>
                                        <p:strVal val="visible"/>
                                      </p:to>
                                    </p:set>
                                    <p:animEffect transition="in" filter="fade">
                                      <p:cBhvr>
                                        <p:cTn dur="500" id="312"/>
                                        <p:tgtEl>
                                          <p:spTgt spid="1048619"/>
                                        </p:tgtEl>
                                      </p:cBhvr>
                                    </p:animEffect>
                                  </p:childTnLst>
                                </p:cTn>
                              </p:par>
                              <p:par>
                                <p:cTn fill="hold" grpId="1" id="313" nodeType="withEffect" presetClass="entr" presetID="10" presetSubtype="0">
                                  <p:stCondLst>
                                    <p:cond delay="700"/>
                                  </p:stCondLst>
                                  <p:childTnLst>
                                    <p:set>
                                      <p:cBhvr>
                                        <p:cTn dur="1" fill="hold" id="314">
                                          <p:stCondLst>
                                            <p:cond delay="0"/>
                                          </p:stCondLst>
                                        </p:cTn>
                                        <p:tgtEl>
                                          <p:spTgt spid="1048618"/>
                                        </p:tgtEl>
                                        <p:attrNameLst>
                                          <p:attrName>style.visibility</p:attrName>
                                        </p:attrNameLst>
                                      </p:cBhvr>
                                      <p:to>
                                        <p:strVal val="visible"/>
                                      </p:to>
                                    </p:set>
                                    <p:animEffect transition="in" filter="fade">
                                      <p:cBhvr>
                                        <p:cTn dur="500" id="315"/>
                                        <p:tgtEl>
                                          <p:spTgt spid="1048618"/>
                                        </p:tgtEl>
                                      </p:cBhvr>
                                    </p:animEffect>
                                  </p:childTnLst>
                                </p:cTn>
                              </p:par>
                              <p:par>
                                <p:cTn fill="hold" grpId="0" id="316" nodeType="withEffect" presetClass="path" presetID="35" presetSubtype="0" repeatCount="indefinite">
                                  <p:stCondLst>
                                    <p:cond delay="500"/>
                                  </p:stCondLst>
                                  <p:childTnLst>
                                    <p:animMotion origin="layout" path="M 0.00586 1.85185E-6 L -1.13555 1.85185E-6 " pathEditMode="relative" rAng="0" ptsTypes="AA">
                                      <p:cBhvr>
                                        <p:cTn dur="500" fill="hold" id="317"/>
                                        <p:tgtEl>
                                          <p:spTgt spid="1048619"/>
                                        </p:tgtEl>
                                        <p:attrNameLst>
                                          <p:attrName>ppt_x</p:attrName>
                                          <p:attrName>ppt_y</p:attrName>
                                        </p:attrNameLst>
                                      </p:cBhvr>
                                      <p:rCtr x="-57070" y="0"/>
                                    </p:animMotion>
                                  </p:childTnLst>
                                </p:cTn>
                              </p:par>
                              <p:par>
                                <p:cTn fill="hold" grpId="0" id="318" nodeType="withEffect" presetClass="path" presetID="35" presetSubtype="0" repeatCount="indefinite">
                                  <p:stCondLst>
                                    <p:cond delay="500"/>
                                  </p:stCondLst>
                                  <p:childTnLst>
                                    <p:animMotion origin="layout" path="M -4.16667E-6 1.85185E-6 L -1.00533 1.85185E-6 " pathEditMode="relative" rAng="0" ptsTypes="AA">
                                      <p:cBhvr>
                                        <p:cTn dur="500" fill="hold" id="319"/>
                                        <p:tgtEl>
                                          <p:spTgt spid="1048618"/>
                                        </p:tgtEl>
                                        <p:attrNameLst>
                                          <p:attrName>ppt_x</p:attrName>
                                          <p:attrName>ppt_y</p:attrName>
                                        </p:attrNameLst>
                                      </p:cBhvr>
                                      <p:rCtr x="-50273" y="0"/>
                                    </p:animMotion>
                                  </p:childTnLst>
                                </p:cTn>
                              </p:par>
                              <p:par>
                                <p:cTn fill="hold" grpId="1" id="320" nodeType="withEffect" presetClass="entr" presetID="10" presetSubtype="0">
                                  <p:stCondLst>
                                    <p:cond delay="700"/>
                                  </p:stCondLst>
                                  <p:childTnLst>
                                    <p:set>
                                      <p:cBhvr>
                                        <p:cTn dur="1" fill="hold" id="321">
                                          <p:stCondLst>
                                            <p:cond delay="0"/>
                                          </p:stCondLst>
                                        </p:cTn>
                                        <p:tgtEl>
                                          <p:spTgt spid="1048617"/>
                                        </p:tgtEl>
                                        <p:attrNameLst>
                                          <p:attrName>style.visibility</p:attrName>
                                        </p:attrNameLst>
                                      </p:cBhvr>
                                      <p:to>
                                        <p:strVal val="visible"/>
                                      </p:to>
                                    </p:set>
                                    <p:animEffect transition="in" filter="fade">
                                      <p:cBhvr>
                                        <p:cTn dur="500" id="322"/>
                                        <p:tgtEl>
                                          <p:spTgt spid="1048617"/>
                                        </p:tgtEl>
                                      </p:cBhvr>
                                    </p:animEffect>
                                  </p:childTnLst>
                                </p:cTn>
                              </p:par>
                              <p:par>
                                <p:cTn fill="hold" grpId="1" id="323" nodeType="withEffect" presetClass="entr" presetID="10" presetSubtype="0">
                                  <p:stCondLst>
                                    <p:cond delay="700"/>
                                  </p:stCondLst>
                                  <p:childTnLst>
                                    <p:set>
                                      <p:cBhvr>
                                        <p:cTn dur="1" fill="hold" id="324">
                                          <p:stCondLst>
                                            <p:cond delay="0"/>
                                          </p:stCondLst>
                                        </p:cTn>
                                        <p:tgtEl>
                                          <p:spTgt spid="1048616"/>
                                        </p:tgtEl>
                                        <p:attrNameLst>
                                          <p:attrName>style.visibility</p:attrName>
                                        </p:attrNameLst>
                                      </p:cBhvr>
                                      <p:to>
                                        <p:strVal val="visible"/>
                                      </p:to>
                                    </p:set>
                                    <p:animEffect transition="in" filter="fade">
                                      <p:cBhvr>
                                        <p:cTn dur="500" id="325"/>
                                        <p:tgtEl>
                                          <p:spTgt spid="1048616"/>
                                        </p:tgtEl>
                                      </p:cBhvr>
                                    </p:animEffect>
                                  </p:childTnLst>
                                </p:cTn>
                              </p:par>
                              <p:par>
                                <p:cTn fill="hold" grpId="0" id="326" nodeType="withEffect" presetClass="path" presetID="35" presetSubtype="0" repeatCount="indefinite">
                                  <p:stCondLst>
                                    <p:cond delay="500"/>
                                  </p:stCondLst>
                                  <p:childTnLst>
                                    <p:animMotion origin="layout" path="M 1.09752 -3.33333E-6 L -0.04388 -3.33333E-6 " pathEditMode="relative" rAng="0" ptsTypes="AA">
                                      <p:cBhvr>
                                        <p:cTn dur="500" fill="hold" id="327" spd="-100000"/>
                                        <p:tgtEl>
                                          <p:spTgt spid="1048617"/>
                                        </p:tgtEl>
                                        <p:attrNameLst>
                                          <p:attrName>ppt_x</p:attrName>
                                          <p:attrName>ppt_y</p:attrName>
                                        </p:attrNameLst>
                                      </p:cBhvr>
                                      <p:rCtr x="-57070" y="0"/>
                                    </p:animMotion>
                                  </p:childTnLst>
                                </p:cTn>
                              </p:par>
                              <p:par>
                                <p:cTn fill="hold" grpId="0" id="328" nodeType="withEffect" presetClass="path" presetID="35" presetSubtype="0" repeatCount="indefinite">
                                  <p:stCondLst>
                                    <p:cond delay="500"/>
                                  </p:stCondLst>
                                  <p:childTnLst>
                                    <p:animMotion origin="layout" path="M 0.98711 -3.33333E-6 L -0.01823 -3.33333E-6 " pathEditMode="relative" rAng="0" ptsTypes="AA">
                                      <p:cBhvr>
                                        <p:cTn dur="500" fill="hold" id="329" spd="-100000"/>
                                        <p:tgtEl>
                                          <p:spTgt spid="1048616"/>
                                        </p:tgtEl>
                                        <p:attrNameLst>
                                          <p:attrName>ppt_x</p:attrName>
                                          <p:attrName>ppt_y</p:attrName>
                                        </p:attrNameLst>
                                      </p:cBhvr>
                                      <p:rCtr x="-50260" y="0"/>
                                    </p:animMotion>
                                  </p:childTnLst>
                                </p:cTn>
                              </p:par>
                              <p:par>
                                <p:cTn fill="hold" grpId="1" id="330" nodeType="withEffect" presetClass="entr" presetID="10" presetSubtype="0">
                                  <p:stCondLst>
                                    <p:cond delay="900"/>
                                  </p:stCondLst>
                                  <p:childTnLst>
                                    <p:set>
                                      <p:cBhvr>
                                        <p:cTn dur="1" fill="hold" id="331">
                                          <p:stCondLst>
                                            <p:cond delay="0"/>
                                          </p:stCondLst>
                                        </p:cTn>
                                        <p:tgtEl>
                                          <p:spTgt spid="1048615"/>
                                        </p:tgtEl>
                                        <p:attrNameLst>
                                          <p:attrName>style.visibility</p:attrName>
                                        </p:attrNameLst>
                                      </p:cBhvr>
                                      <p:to>
                                        <p:strVal val="visible"/>
                                      </p:to>
                                    </p:set>
                                    <p:animEffect transition="in" filter="fade">
                                      <p:cBhvr>
                                        <p:cTn dur="500" id="332"/>
                                        <p:tgtEl>
                                          <p:spTgt spid="1048615"/>
                                        </p:tgtEl>
                                      </p:cBhvr>
                                    </p:animEffect>
                                  </p:childTnLst>
                                </p:cTn>
                              </p:par>
                              <p:par>
                                <p:cTn fill="hold" grpId="1" id="333" nodeType="withEffect" presetClass="entr" presetID="10" presetSubtype="0">
                                  <p:stCondLst>
                                    <p:cond delay="900"/>
                                  </p:stCondLst>
                                  <p:childTnLst>
                                    <p:set>
                                      <p:cBhvr>
                                        <p:cTn dur="1" fill="hold" id="334">
                                          <p:stCondLst>
                                            <p:cond delay="0"/>
                                          </p:stCondLst>
                                        </p:cTn>
                                        <p:tgtEl>
                                          <p:spTgt spid="1048614"/>
                                        </p:tgtEl>
                                        <p:attrNameLst>
                                          <p:attrName>style.visibility</p:attrName>
                                        </p:attrNameLst>
                                      </p:cBhvr>
                                      <p:to>
                                        <p:strVal val="visible"/>
                                      </p:to>
                                    </p:set>
                                    <p:animEffect transition="in" filter="fade">
                                      <p:cBhvr>
                                        <p:cTn dur="500" id="335"/>
                                        <p:tgtEl>
                                          <p:spTgt spid="1048614"/>
                                        </p:tgtEl>
                                      </p:cBhvr>
                                    </p:animEffect>
                                  </p:childTnLst>
                                </p:cTn>
                              </p:par>
                              <p:par>
                                <p:cTn fill="hold" grpId="0" id="336" nodeType="withEffect" presetClass="path" presetID="35" presetSubtype="0" repeatCount="indefinite">
                                  <p:stCondLst>
                                    <p:cond delay="700"/>
                                  </p:stCondLst>
                                  <p:childTnLst>
                                    <p:animMotion origin="layout" path="M 0.00586 -4.81481E-6 L -1.13554 -4.81481E-6 " pathEditMode="relative" rAng="0" ptsTypes="AA">
                                      <p:cBhvr>
                                        <p:cTn dur="500" fill="hold" id="337"/>
                                        <p:tgtEl>
                                          <p:spTgt spid="1048615"/>
                                        </p:tgtEl>
                                        <p:attrNameLst>
                                          <p:attrName>ppt_x</p:attrName>
                                          <p:attrName>ppt_y</p:attrName>
                                        </p:attrNameLst>
                                      </p:cBhvr>
                                      <p:rCtr x="-57070" y="0"/>
                                    </p:animMotion>
                                  </p:childTnLst>
                                </p:cTn>
                              </p:par>
                              <p:par>
                                <p:cTn fill="hold" grpId="0" id="338" nodeType="withEffect" presetClass="path" presetID="35" presetSubtype="0" repeatCount="indefinite">
                                  <p:stCondLst>
                                    <p:cond delay="700"/>
                                  </p:stCondLst>
                                  <p:childTnLst>
                                    <p:animMotion origin="layout" path="M 2.91667E-6 -4.81481E-6 L -1.00534 -4.81481E-6 " pathEditMode="relative" rAng="0" ptsTypes="AA">
                                      <p:cBhvr>
                                        <p:cTn dur="500" fill="hold" id="339"/>
                                        <p:tgtEl>
                                          <p:spTgt spid="1048614"/>
                                        </p:tgtEl>
                                        <p:attrNameLst>
                                          <p:attrName>ppt_x</p:attrName>
                                          <p:attrName>ppt_y</p:attrName>
                                        </p:attrNameLst>
                                      </p:cBhvr>
                                      <p:rCtr x="-50273" y="0"/>
                                    </p:animMotion>
                                  </p:childTnLst>
                                </p:cTn>
                              </p:par>
                              <p:par>
                                <p:cTn fill="hold" id="340" nodeType="withEffect" presetClass="entr" presetID="1" presetSubtype="0">
                                  <p:stCondLst>
                                    <p:cond delay="700"/>
                                  </p:stCondLst>
                                  <p:childTnLst>
                                    <p:set>
                                      <p:cBhvr>
                                        <p:cTn dur="1" fill="hold" id="341">
                                          <p:stCondLst>
                                            <p:cond delay="0"/>
                                          </p:stCondLst>
                                        </p:cTn>
                                        <p:tgtEl>
                                          <p:spTgt spid="2097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p:bldP spid="1048588" grpId="0"/>
      <p:bldP spid="1048589" grpId="0" animBg="1"/>
      <p:bldP spid="1048590" grpId="0" animBg="1"/>
      <p:bldP spid="1048601" grpId="0" animBg="1"/>
      <p:bldP spid="1048602" grpId="0" animBg="1"/>
      <p:bldP spid="1048603" grpId="0" animBg="1"/>
      <p:bldP spid="1048604" grpId="0" animBg="1"/>
      <p:bldP spid="1048605" grpId="0" animBg="1"/>
      <p:bldP spid="1048606" grpId="0" animBg="1"/>
      <p:bldP spid="1048607" grpId="0" animBg="1"/>
      <p:bldP spid="1048608" grpId="0" animBg="1"/>
      <p:bldP spid="1048609" grpId="0" animBg="1"/>
      <p:bldP spid="1048610" grpId="0" animBg="1"/>
      <p:bldP spid="1048611" grpId="0" animBg="1"/>
      <p:bldP spid="1048612" grpId="0" animBg="1"/>
      <p:bldP spid="1048613" grpId="0" animBg="1"/>
      <p:bldP spid="1048614" grpId="0"/>
      <p:bldP spid="1048614" grpId="1"/>
      <p:bldP spid="1048615" grpId="0"/>
      <p:bldP spid="1048615" grpId="1"/>
      <p:bldP spid="1048616" grpId="0"/>
      <p:bldP spid="1048616" grpId="1"/>
      <p:bldP spid="1048617" grpId="0"/>
      <p:bldP spid="1048617" grpId="1"/>
      <p:bldP spid="1048618" grpId="0"/>
      <p:bldP spid="1048618" grpId="1"/>
      <p:bldP spid="1048619" grpId="0"/>
      <p:bldP spid="1048619" grpId="1"/>
      <p:bldP spid="1048620" grpId="0" animBg="1"/>
      <p:bldP spid="1048620" grpId="1" animBg="1"/>
      <p:bldP spid="1048621" grpId="0" animBg="1"/>
      <p:bldP spid="1048622" grpId="0" animBg="1"/>
      <p:bldP spid="1048622" grpId="1" animBg="1"/>
      <p:bldP spid="1048623" grpId="0" animBg="1"/>
      <p:bldP spid="1048624" grpId="0" animBg="1"/>
      <p:bldP spid="1048624" grpId="1" animBg="1"/>
      <p:bldP spid="1048625" grpId="0" animBg="1"/>
      <p:bldP spid="1048625" grpId="1" animBg="1"/>
      <p:bldP spid="1048626" grpId="0" animBg="1"/>
      <p:bldP spid="1048627" grpId="0" animBg="1"/>
      <p:bldP spid="1048627" grpId="1" animBg="1"/>
      <p:bldP spid="1048628" grpId="0" animBg="1"/>
      <p:bldP spid="1048628" grpId="1" animBg="1"/>
      <p:bldP spid="1048629" grpId="0" animBg="1"/>
      <p:bldP spid="1048630" grpId="0" animBg="1"/>
      <p:bldP spid="1048635" grpId="0" animBg="1"/>
      <p:bldP spid="1048635" grpId="1" animBg="1"/>
      <p:bldP spid="1048641" grpId="0" animBg="1"/>
      <p:bldP spid="1048641" grpId="1" animBg="1"/>
      <p:bldP spid="1048654" grpId="0" animBg="1"/>
      <p:bldP spid="1048654" grpId="1" animBg="1"/>
      <p:bldP spid="1048664" grpId="0" animBg="1"/>
      <p:bldP spid="1048664" grpId="1" animBg="1"/>
      <p:bldP spid="1048665" grpId="0" animBg="1"/>
      <p:bldP spid="1048665" grpId="1" animBg="1"/>
      <p:bldP spid="1048666" grpId="0" animBg="1"/>
      <p:bldP spid="1048666" grpId="1" animBg="1"/>
      <p:bldP spid="1048667" grpId="0" animBg="1"/>
      <p:bldP spid="1048668"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40" name=""/>
        <p:cNvGrpSpPr/>
        <p:nvPr/>
      </p:nvGrpSpPr>
      <p:grpSpPr>
        <a:xfrm>
          <a:off x="0" y="0"/>
          <a:ext cx="0" cy="0"/>
          <a:chOff x="0" y="0"/>
          <a:chExt cx="0" cy="0"/>
        </a:xfrm>
      </p:grpSpPr>
      <p:pic>
        <p:nvPicPr>
          <p:cNvPr id="2097261" name="图片 1"/>
          <p:cNvPicPr>
            <a:picLocks noChangeAspect="1"/>
          </p:cNvPicPr>
          <p:nvPr/>
        </p:nvPicPr>
        <p:blipFill>
          <a:blip xmlns:r="http://schemas.openxmlformats.org/officeDocument/2006/relationships" r:embed="rId1" cstate="print"/>
          <a:stretch>
            <a:fillRect/>
          </a:stretch>
        </p:blipFill>
        <p:spPr>
          <a:xfrm>
            <a:off x="0" y="0"/>
            <a:ext cx="9252520" cy="5143500"/>
          </a:xfrm>
          <a:prstGeom prst="rect"/>
        </p:spPr>
      </p:pic>
      <p:sp>
        <p:nvSpPr>
          <p:cNvPr id="1048823"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24" name="文本框 9"/>
          <p:cNvSpPr txBox="1"/>
          <p:nvPr/>
        </p:nvSpPr>
        <p:spPr>
          <a:xfrm>
            <a:off x="1691680" y="3183064"/>
            <a:ext cx="6408712" cy="623248"/>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区块链核心技术原理</a:t>
            </a:r>
          </a:p>
        </p:txBody>
      </p:sp>
      <p:sp>
        <p:nvSpPr>
          <p:cNvPr id="1048825"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26" name="KSO_Shape"/>
          <p:cNvSpPr>
            <a:spLocks noChangeAspect="1"/>
          </p:cNvSpPr>
          <p:nvPr/>
        </p:nvSpPr>
        <p:spPr bwMode="auto">
          <a:xfrm>
            <a:off x="420436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8823"/>
                                        </p:tgtEl>
                                        <p:attrNameLst>
                                          <p:attrName>style.visibility</p:attrName>
                                        </p:attrNameLst>
                                      </p:cBhvr>
                                      <p:to>
                                        <p:strVal val="visible"/>
                                      </p:to>
                                    </p:set>
                                    <p:animEffect transition="in" filter="wipe(down)">
                                      <p:cBhvr>
                                        <p:cTn dur="500" id="7"/>
                                        <p:tgtEl>
                                          <p:spTgt spid="1048823"/>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8825"/>
                                        </p:tgtEl>
                                        <p:attrNameLst>
                                          <p:attrName>style.visibility</p:attrName>
                                        </p:attrNameLst>
                                      </p:cBhvr>
                                      <p:to>
                                        <p:strVal val="visible"/>
                                      </p:to>
                                    </p:set>
                                    <p:anim calcmode="lin" valueType="num">
                                      <p:cBhvr>
                                        <p:cTn dur="500" fill="hold" id="10"/>
                                        <p:tgtEl>
                                          <p:spTgt spid="1048825"/>
                                        </p:tgtEl>
                                        <p:attrNameLst>
                                          <p:attrName>ppt_w</p:attrName>
                                        </p:attrNameLst>
                                      </p:cBhvr>
                                      <p:tavLst>
                                        <p:tav tm="0">
                                          <p:val>
                                            <p:fltVal val="0.0"/>
                                          </p:val>
                                        </p:tav>
                                        <p:tav tm="100000">
                                          <p:val>
                                            <p:strVal val="#ppt_w"/>
                                          </p:val>
                                        </p:tav>
                                      </p:tavLst>
                                    </p:anim>
                                    <p:anim calcmode="lin" valueType="num">
                                      <p:cBhvr>
                                        <p:cTn dur="500" fill="hold" id="11"/>
                                        <p:tgtEl>
                                          <p:spTgt spid="1048825"/>
                                        </p:tgtEl>
                                        <p:attrNameLst>
                                          <p:attrName>ppt_h</p:attrName>
                                        </p:attrNameLst>
                                      </p:cBhvr>
                                      <p:tavLst>
                                        <p:tav tm="0">
                                          <p:val>
                                            <p:fltVal val="0.0"/>
                                          </p:val>
                                        </p:tav>
                                        <p:tav tm="100000">
                                          <p:val>
                                            <p:strVal val="#ppt_h"/>
                                          </p:val>
                                        </p:tav>
                                      </p:tavLst>
                                    </p:anim>
                                    <p:animEffect transition="in" filter="fade">
                                      <p:cBhvr>
                                        <p:cTn dur="500" id="12"/>
                                        <p:tgtEl>
                                          <p:spTgt spid="1048825"/>
                                        </p:tgtEl>
                                      </p:cBhvr>
                                    </p:animEffect>
                                    <p:anim calcmode="lin" valueType="num">
                                      <p:cBhvr>
                                        <p:cTn dur="500" fill="hold" id="13"/>
                                        <p:tgtEl>
                                          <p:spTgt spid="1048825"/>
                                        </p:tgtEl>
                                        <p:attrNameLst>
                                          <p:attrName>ppt_x</p:attrName>
                                        </p:attrNameLst>
                                      </p:cBhvr>
                                      <p:tavLst>
                                        <p:tav tm="0">
                                          <p:val>
                                            <p:fltVal val="0.5"/>
                                          </p:val>
                                        </p:tav>
                                        <p:tav tm="100000">
                                          <p:val>
                                            <p:strVal val="#ppt_x"/>
                                          </p:val>
                                        </p:tav>
                                      </p:tavLst>
                                    </p:anim>
                                    <p:anim calcmode="lin" valueType="num">
                                      <p:cBhvr>
                                        <p:cTn dur="500" fill="hold" id="14"/>
                                        <p:tgtEl>
                                          <p:spTgt spid="1048825"/>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8826"/>
                                        </p:tgtEl>
                                        <p:attrNameLst>
                                          <p:attrName>style.visibility</p:attrName>
                                        </p:attrNameLst>
                                      </p:cBhvr>
                                      <p:to>
                                        <p:strVal val="visible"/>
                                      </p:to>
                                    </p:set>
                                    <p:anim calcmode="lin" valueType="num">
                                      <p:cBhvr>
                                        <p:cTn dur="500" fill="hold" id="17"/>
                                        <p:tgtEl>
                                          <p:spTgt spid="1048826"/>
                                        </p:tgtEl>
                                        <p:attrNameLst>
                                          <p:attrName>ppt_w</p:attrName>
                                        </p:attrNameLst>
                                      </p:cBhvr>
                                      <p:tavLst>
                                        <p:tav tm="0">
                                          <p:val>
                                            <p:fltVal val="0.0"/>
                                          </p:val>
                                        </p:tav>
                                        <p:tav tm="100000">
                                          <p:val>
                                            <p:strVal val="#ppt_w"/>
                                          </p:val>
                                        </p:tav>
                                      </p:tavLst>
                                    </p:anim>
                                    <p:anim calcmode="lin" valueType="num">
                                      <p:cBhvr>
                                        <p:cTn dur="500" fill="hold" id="18"/>
                                        <p:tgtEl>
                                          <p:spTgt spid="1048826"/>
                                        </p:tgtEl>
                                        <p:attrNameLst>
                                          <p:attrName>ppt_h</p:attrName>
                                        </p:attrNameLst>
                                      </p:cBhvr>
                                      <p:tavLst>
                                        <p:tav tm="0">
                                          <p:val>
                                            <p:fltVal val="0.0"/>
                                          </p:val>
                                        </p:tav>
                                        <p:tav tm="100000">
                                          <p:val>
                                            <p:strVal val="#ppt_h"/>
                                          </p:val>
                                        </p:tav>
                                      </p:tavLst>
                                    </p:anim>
                                    <p:animEffect transition="in" filter="fade">
                                      <p:cBhvr>
                                        <p:cTn dur="500" id="19"/>
                                        <p:tgtEl>
                                          <p:spTgt spid="1048826"/>
                                        </p:tgtEl>
                                      </p:cBhvr>
                                    </p:animEffect>
                                    <p:anim calcmode="lin" valueType="num">
                                      <p:cBhvr>
                                        <p:cTn dur="500" fill="hold" id="20"/>
                                        <p:tgtEl>
                                          <p:spTgt spid="1048826"/>
                                        </p:tgtEl>
                                        <p:attrNameLst>
                                          <p:attrName>ppt_x</p:attrName>
                                        </p:attrNameLst>
                                      </p:cBhvr>
                                      <p:tavLst>
                                        <p:tav tm="0">
                                          <p:val>
                                            <p:fltVal val="0.5"/>
                                          </p:val>
                                        </p:tav>
                                        <p:tav tm="100000">
                                          <p:val>
                                            <p:strVal val="#ppt_x"/>
                                          </p:val>
                                        </p:tav>
                                      </p:tavLst>
                                    </p:anim>
                                    <p:anim calcmode="lin" valueType="num">
                                      <p:cBhvr>
                                        <p:cTn dur="500" fill="hold" id="21"/>
                                        <p:tgtEl>
                                          <p:spTgt spid="1048826"/>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8824"/>
                                        </p:tgtEl>
                                        <p:attrNameLst>
                                          <p:attrName>style.visibility</p:attrName>
                                        </p:attrNameLst>
                                      </p:cBhvr>
                                      <p:to>
                                        <p:strVal val="visible"/>
                                      </p:to>
                                    </p:set>
                                    <p:animEffect transition="in" filter="barn(inVertical)">
                                      <p:cBhvr>
                                        <p:cTn dur="500" id="25"/>
                                        <p:tgtEl>
                                          <p:spTgt spid="104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animBg="1"/>
      <p:bldP spid="1048824" grpId="0"/>
      <p:bldP spid="1048825" grpId="0" animBg="1"/>
      <p:bldP spid="104882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43" name=""/>
        <p:cNvGrpSpPr/>
        <p:nvPr/>
      </p:nvGrpSpPr>
      <p:grpSpPr>
        <a:xfrm>
          <a:off x="0" y="0"/>
          <a:ext cx="0" cy="0"/>
          <a:chOff x="0" y="0"/>
          <a:chExt cx="0" cy="0"/>
        </a:xfrm>
      </p:grpSpPr>
      <p:sp>
        <p:nvSpPr>
          <p:cNvPr id="1048830" name="标题 1"/>
          <p:cNvSpPr>
            <a:spLocks noGrp="1"/>
          </p:cNvSpPr>
          <p:nvPr>
            <p:ph type="title"/>
          </p:nvPr>
        </p:nvSpPr>
        <p:spPr>
          <a:xfrm>
            <a:off x="606007" y="123478"/>
            <a:ext cx="6125675" cy="360040"/>
          </a:xfrm>
        </p:spPr>
        <p:txBody>
          <a:bodyPr/>
          <a:p>
            <a:r>
              <a:rPr altLang="en-US" dirty="0" lang="zh-CN"/>
              <a:t>区块链核心</a:t>
            </a:r>
            <a:r>
              <a:rPr altLang="zh-CN" dirty="0" lang="en-US"/>
              <a:t> – </a:t>
            </a:r>
            <a:r>
              <a:rPr altLang="en-US" dirty="0" lang="zh-CN"/>
              <a:t>数字加密 </a:t>
            </a:r>
            <a:r>
              <a:rPr altLang="zh-CN" dirty="0" lang="en-US"/>
              <a:t>&amp; </a:t>
            </a:r>
            <a:r>
              <a:rPr altLang="en-US" dirty="0" lang="zh-CN"/>
              <a:t>数字货币</a:t>
            </a:r>
          </a:p>
        </p:txBody>
      </p:sp>
      <p:grpSp>
        <p:nvGrpSpPr>
          <p:cNvPr id="144" name="组合 9"/>
          <p:cNvGrpSpPr/>
          <p:nvPr/>
        </p:nvGrpSpPr>
        <p:grpSpPr>
          <a:xfrm>
            <a:off x="865891" y="843558"/>
            <a:ext cx="7379300" cy="3888432"/>
            <a:chOff x="865891" y="843558"/>
            <a:chExt cx="7379300" cy="3888432"/>
          </a:xfrm>
        </p:grpSpPr>
        <p:sp>
          <p:nvSpPr>
            <p:cNvPr id="1048831" name="椭圆 2"/>
            <p:cNvSpPr/>
            <p:nvPr/>
          </p:nvSpPr>
          <p:spPr>
            <a:xfrm>
              <a:off x="1115616" y="843558"/>
              <a:ext cx="2016224" cy="2016224"/>
            </a:xfrm>
            <a:prstGeom prst="ellips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2" name="椭圆 3"/>
            <p:cNvSpPr/>
            <p:nvPr/>
          </p:nvSpPr>
          <p:spPr>
            <a:xfrm>
              <a:off x="3672052" y="843558"/>
              <a:ext cx="2016224" cy="2016224"/>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3" name="椭圆 4"/>
            <p:cNvSpPr/>
            <p:nvPr/>
          </p:nvSpPr>
          <p:spPr>
            <a:xfrm>
              <a:off x="6228488" y="843558"/>
              <a:ext cx="2016224" cy="2016224"/>
            </a:xfrm>
            <a:prstGeom prst="ellips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4" name="TextBox 5"/>
            <p:cNvSpPr txBox="1"/>
            <p:nvPr/>
          </p:nvSpPr>
          <p:spPr>
            <a:xfrm>
              <a:off x="1119324" y="1923678"/>
              <a:ext cx="2069967" cy="553998"/>
            </a:xfrm>
            <a:prstGeom prst="rect"/>
            <a:noFill/>
          </p:spPr>
          <p:txBody>
            <a:bodyPr bIns="0" lIns="0" rIns="0" rtlCol="0" tIns="0" wrap="square">
              <a:spAutoFit/>
            </a:bodyPr>
            <a:p>
              <a:pPr algn="ctr"/>
              <a:r>
                <a:rPr altLang="en-US" b="1" dirty="0" lang="zh-CN">
                  <a:solidFill>
                    <a:schemeClr val="bg1"/>
                  </a:solidFill>
                  <a:latin typeface="微软雅黑" pitchFamily="34" charset="-122"/>
                  <a:ea typeface="微软雅黑" pitchFamily="34" charset="-122"/>
                </a:rPr>
                <a:t>数字加密</a:t>
              </a:r>
              <a:endParaRPr altLang="zh-CN" b="1" dirty="0" lang="en-US">
                <a:solidFill>
                  <a:schemeClr val="bg1"/>
                </a:solidFill>
                <a:latin typeface="微软雅黑" pitchFamily="34" charset="-122"/>
                <a:ea typeface="微软雅黑" pitchFamily="34" charset="-122"/>
              </a:endParaRPr>
            </a:p>
            <a:p>
              <a:pPr algn="ctr"/>
              <a:r>
                <a:rPr altLang="en-US" b="1" dirty="0" lang="zh-CN">
                  <a:solidFill>
                    <a:schemeClr val="bg1"/>
                  </a:solidFill>
                  <a:latin typeface="微软雅黑" pitchFamily="34" charset="-122"/>
                  <a:ea typeface="微软雅黑" pitchFamily="34" charset="-122"/>
                </a:rPr>
                <a:t>哈希函数</a:t>
              </a:r>
            </a:p>
          </p:txBody>
        </p:sp>
        <p:sp>
          <p:nvSpPr>
            <p:cNvPr id="1048835" name="TextBox 6"/>
            <p:cNvSpPr txBox="1"/>
            <p:nvPr/>
          </p:nvSpPr>
          <p:spPr>
            <a:xfrm>
              <a:off x="3724018" y="1916928"/>
              <a:ext cx="1964258" cy="553998"/>
            </a:xfrm>
            <a:prstGeom prst="rect"/>
            <a:noFill/>
          </p:spPr>
          <p:txBody>
            <a:bodyPr bIns="0" lIns="0" rIns="0" rtlCol="0" tIns="0" wrap="square">
              <a:spAutoFit/>
            </a:bodyPr>
            <a:p>
              <a:pPr algn="ctr"/>
              <a:r>
                <a:rPr altLang="en-US" b="1" dirty="0" lang="zh-CN">
                  <a:solidFill>
                    <a:schemeClr val="bg1"/>
                  </a:solidFill>
                  <a:latin typeface="微软雅黑" pitchFamily="34" charset="-122"/>
                  <a:ea typeface="微软雅黑" pitchFamily="34" charset="-122"/>
                </a:rPr>
                <a:t>哈希指针</a:t>
              </a:r>
              <a:endParaRPr altLang="zh-CN" b="1" dirty="0" lang="en-US">
                <a:solidFill>
                  <a:schemeClr val="bg1"/>
                </a:solidFill>
                <a:latin typeface="微软雅黑" pitchFamily="34" charset="-122"/>
                <a:ea typeface="微软雅黑" pitchFamily="34" charset="-122"/>
              </a:endParaRPr>
            </a:p>
            <a:p>
              <a:pPr algn="ctr"/>
              <a:r>
                <a:rPr altLang="en-US" b="1" dirty="0" lang="zh-CN">
                  <a:solidFill>
                    <a:schemeClr val="bg1"/>
                  </a:solidFill>
                  <a:latin typeface="微软雅黑" pitchFamily="34" charset="-122"/>
                  <a:ea typeface="微软雅黑" pitchFamily="34" charset="-122"/>
                </a:rPr>
                <a:t>数据结构</a:t>
              </a:r>
            </a:p>
          </p:txBody>
        </p:sp>
        <p:sp>
          <p:nvSpPr>
            <p:cNvPr id="1048836" name="TextBox 7"/>
            <p:cNvSpPr txBox="1"/>
            <p:nvPr/>
          </p:nvSpPr>
          <p:spPr>
            <a:xfrm>
              <a:off x="6451130" y="1924536"/>
              <a:ext cx="1591365" cy="276999"/>
            </a:xfrm>
            <a:prstGeom prst="rect"/>
            <a:noFill/>
          </p:spPr>
          <p:txBody>
            <a:bodyPr bIns="0" lIns="0" rIns="0" rtlCol="0" tIns="0" wrap="square">
              <a:spAutoFit/>
            </a:bodyPr>
            <a:p>
              <a:pPr algn="ctr"/>
              <a:r>
                <a:rPr altLang="en-US" b="1" dirty="0" lang="zh-CN">
                  <a:solidFill>
                    <a:schemeClr val="bg1"/>
                  </a:solidFill>
                  <a:latin typeface="微软雅黑" pitchFamily="34" charset="-122"/>
                  <a:ea typeface="微软雅黑" pitchFamily="34" charset="-122"/>
                </a:rPr>
                <a:t>数字签名</a:t>
              </a:r>
            </a:p>
          </p:txBody>
        </p:sp>
        <p:sp>
          <p:nvSpPr>
            <p:cNvPr id="1048837" name="KSO_Shape"/>
            <p:cNvSpPr/>
            <p:nvPr/>
          </p:nvSpPr>
          <p:spPr bwMode="auto">
            <a:xfrm>
              <a:off x="4324644" y="1170157"/>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6">
                <a:lumMod val="20000"/>
                <a:lumOff val="80000"/>
              </a:schemeClr>
            </a:solidFill>
            <a:ln>
              <a:noFill/>
            </a:ln>
          </p:spPr>
          <p:txBody>
            <a:bodyPr anchor="ctr" bIns="360000">
              <a:scene3d>
                <a:camera prst="orthographicFront"/>
                <a:lightRig dir="t" rig="threePt"/>
              </a:scene3d>
              <a:sp3d>
                <a:contourClr>
                  <a:srgbClr val="FFFFFF"/>
                </a:contourClr>
              </a:sp3d>
            </a:bodyPr>
            <a:p>
              <a:pPr algn="ctr"/>
              <a:endParaRPr altLang="en-US" dirty="0" lang="zh-CN">
                <a:solidFill>
                  <a:srgbClr val="FFFFFF"/>
                </a:solidFill>
                <a:ea typeface="宋体" panose="02010600030101010101" pitchFamily="2" charset="-122"/>
              </a:endParaRPr>
            </a:p>
          </p:txBody>
        </p:sp>
        <p:sp>
          <p:nvSpPr>
            <p:cNvPr id="1048838" name="KSO_Shape"/>
            <p:cNvSpPr/>
            <p:nvPr/>
          </p:nvSpPr>
          <p:spPr bwMode="auto">
            <a:xfrm>
              <a:off x="6961479" y="1195572"/>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2">
                <a:lumMod val="20000"/>
                <a:lumOff val="80000"/>
              </a:schemeClr>
            </a:solidFill>
            <a:ln>
              <a:noFill/>
            </a:ln>
          </p:spPr>
          <p:txBody>
            <a:bodyPr anchor="ctr">
              <a:scene3d>
                <a:camera prst="orthographicFront"/>
                <a:lightRig dir="t" rig="threePt"/>
              </a:scene3d>
              <a:sp3d>
                <a:contourClr>
                  <a:srgbClr val="FFFFFF"/>
                </a:contourClr>
              </a:sp3d>
            </a:bodyPr>
            <a:p>
              <a:pPr algn="ctr"/>
              <a:endParaRPr altLang="en-US" lang="zh-CN">
                <a:solidFill>
                  <a:srgbClr val="FFFFFF"/>
                </a:solidFill>
                <a:ea typeface="宋体" panose="02010600030101010101" pitchFamily="2" charset="-122"/>
              </a:endParaRPr>
            </a:p>
          </p:txBody>
        </p:sp>
        <p:sp>
          <p:nvSpPr>
            <p:cNvPr id="1048839" name="KSO_Shape"/>
            <p:cNvSpPr/>
            <p:nvPr/>
          </p:nvSpPr>
          <p:spPr bwMode="auto">
            <a:xfrm>
              <a:off x="1800560" y="1124480"/>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2">
                <a:lumMod val="20000"/>
                <a:lumOff val="80000"/>
              </a:schemeClr>
            </a:solidFill>
            <a:ln>
              <a:noFill/>
            </a:ln>
          </p:spPr>
          <p:txBody>
            <a:bodyPr anchor="ctr">
              <a:scene3d>
                <a:camera prst="orthographicFront"/>
                <a:lightRig dir="t" rig="threePt"/>
              </a:scene3d>
              <a:sp3d>
                <a:contourClr>
                  <a:srgbClr val="FFFFFF"/>
                </a:contourClr>
              </a:sp3d>
            </a:bodyPr>
            <a:p>
              <a:pPr algn="ctr"/>
              <a:endParaRPr altLang="en-US" lang="zh-CN">
                <a:solidFill>
                  <a:srgbClr val="FFFFFF"/>
                </a:solidFill>
                <a:ea typeface="宋体" panose="02010600030101010101" pitchFamily="2" charset="-122"/>
              </a:endParaRPr>
            </a:p>
          </p:txBody>
        </p:sp>
        <p:grpSp>
          <p:nvGrpSpPr>
            <p:cNvPr id="145" name="组合 20"/>
            <p:cNvGrpSpPr/>
            <p:nvPr/>
          </p:nvGrpSpPr>
          <p:grpSpPr>
            <a:xfrm>
              <a:off x="3246743" y="1696467"/>
              <a:ext cx="310406" cy="310406"/>
              <a:chOff x="3264324" y="1749600"/>
              <a:chExt cx="348156" cy="348156"/>
            </a:xfrm>
          </p:grpSpPr>
          <p:sp>
            <p:nvSpPr>
              <p:cNvPr id="1048840" name="矩形 18"/>
              <p:cNvSpPr/>
              <p:nvPr/>
            </p:nvSpPr>
            <p:spPr>
              <a:xfrm>
                <a:off x="3264324" y="1900818"/>
                <a:ext cx="348156" cy="45719"/>
              </a:xfrm>
              <a:prstGeom prst="rect"/>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41" name="矩形 19"/>
              <p:cNvSpPr/>
              <p:nvPr/>
            </p:nvSpPr>
            <p:spPr>
              <a:xfrm rot="5400000">
                <a:off x="3264324" y="1900818"/>
                <a:ext cx="348156" cy="45719"/>
              </a:xfrm>
              <a:prstGeom prst="rect"/>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46" name="组合 21"/>
            <p:cNvGrpSpPr/>
            <p:nvPr/>
          </p:nvGrpSpPr>
          <p:grpSpPr>
            <a:xfrm>
              <a:off x="5803179" y="1696467"/>
              <a:ext cx="310406" cy="310406"/>
              <a:chOff x="3264324" y="1749600"/>
              <a:chExt cx="348156" cy="348156"/>
            </a:xfrm>
          </p:grpSpPr>
          <p:sp>
            <p:nvSpPr>
              <p:cNvPr id="1048842" name="矩形 22"/>
              <p:cNvSpPr/>
              <p:nvPr/>
            </p:nvSpPr>
            <p:spPr>
              <a:xfrm>
                <a:off x="3264324" y="1900818"/>
                <a:ext cx="348156" cy="45719"/>
              </a:xfrm>
              <a:prstGeom prst="rect"/>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43" name="矩形 23"/>
              <p:cNvSpPr/>
              <p:nvPr/>
            </p:nvSpPr>
            <p:spPr>
              <a:xfrm rot="5400000">
                <a:off x="3264324" y="1900818"/>
                <a:ext cx="348156" cy="45719"/>
              </a:xfrm>
              <a:prstGeom prst="rect"/>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44" name="TextBox 24"/>
            <p:cNvSpPr txBox="1"/>
            <p:nvPr/>
          </p:nvSpPr>
          <p:spPr>
            <a:xfrm>
              <a:off x="1475723" y="3853274"/>
              <a:ext cx="6408713" cy="738664"/>
            </a:xfrm>
            <a:prstGeom prst="rect"/>
            <a:noFill/>
          </p:spPr>
          <p:txBody>
            <a:bodyPr bIns="0" lIns="0" rIns="0" rtlCol="0" tIns="0" wrap="square">
              <a:spAutoFit/>
            </a:bodyPr>
            <a:p>
              <a:pPr>
                <a:lnSpc>
                  <a:spcPct val="150000"/>
                </a:lnSpc>
              </a:pPr>
              <a:r>
                <a:rPr altLang="en-US" dirty="0" sz="1600" lang="zh-CN">
                  <a:solidFill>
                    <a:srgbClr val="FF0000"/>
                  </a:solidFill>
                  <a:latin typeface="微软雅黑 Light" pitchFamily="34" charset="-122"/>
                  <a:ea typeface="微软雅黑 Light" pitchFamily="34" charset="-122"/>
                </a:rPr>
                <a:t>数字加密技术通过加密操作把信息和交易数据封装在不可修改的数据块中。严格安全加密的数据块在分布式的网络间传递数字货币和数字资产。</a:t>
              </a:r>
              <a:endParaRPr altLang="zh-CN" dirty="0" sz="1600" lang="en-US">
                <a:solidFill>
                  <a:srgbClr val="FF0000"/>
                </a:solidFill>
                <a:latin typeface="微软雅黑 Light" pitchFamily="34" charset="-122"/>
                <a:ea typeface="微软雅黑 Light" pitchFamily="34" charset="-122"/>
              </a:endParaRPr>
            </a:p>
          </p:txBody>
        </p:sp>
        <p:sp>
          <p:nvSpPr>
            <p:cNvPr id="1048845" name="Freeform 5"/>
            <p:cNvSpPr/>
            <p:nvPr/>
          </p:nvSpPr>
          <p:spPr bwMode="auto">
            <a:xfrm>
              <a:off x="1115616" y="3761140"/>
              <a:ext cx="236560" cy="970850"/>
            </a:xfrm>
            <a:custGeom>
              <a:avLst/>
              <a:ah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anchor="t" anchorCtr="0" bIns="45720" compatLnSpc="1" lIns="91440" numCol="1" rIns="91440" tIns="45720" vert="horz" wrap="square">
              <a:prstTxWarp prst="textNoShape"/>
            </a:bodyPr>
            <a:p>
              <a:endParaRPr altLang="en-US" lang="zh-CN"/>
            </a:p>
          </p:txBody>
        </p:sp>
        <p:sp>
          <p:nvSpPr>
            <p:cNvPr id="1048846" name="Freeform 5"/>
            <p:cNvSpPr/>
            <p:nvPr/>
          </p:nvSpPr>
          <p:spPr bwMode="auto">
            <a:xfrm flipH="1">
              <a:off x="8008152" y="3761140"/>
              <a:ext cx="236560" cy="970850"/>
            </a:xfrm>
            <a:custGeom>
              <a:avLst/>
              <a:ah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anchor="t" anchorCtr="0" bIns="45720" compatLnSpc="1" lIns="91440" numCol="1" rIns="91440" tIns="45720" vert="horz" wrap="square">
              <a:prstTxWarp prst="textNoShape"/>
            </a:bodyPr>
            <a:p>
              <a:endParaRPr altLang="en-US" lang="zh-CN"/>
            </a:p>
          </p:txBody>
        </p:sp>
        <p:sp>
          <p:nvSpPr>
            <p:cNvPr id="1048847" name="TextBox 31"/>
            <p:cNvSpPr txBox="1"/>
            <p:nvPr/>
          </p:nvSpPr>
          <p:spPr>
            <a:xfrm>
              <a:off x="865891" y="3003873"/>
              <a:ext cx="2625989" cy="553998"/>
            </a:xfrm>
            <a:prstGeom prst="rect"/>
            <a:noFill/>
          </p:spPr>
          <p:txBody>
            <a:bodyPr bIns="0" lIns="0" rIns="0" rtlCol="0" tIns="0" wrap="square">
              <a:spAutoFit/>
            </a:bodyPr>
            <a:p>
              <a:r>
                <a:rPr altLang="en-US" b="1" dirty="0" sz="1200" lang="zh-CN">
                  <a:latin typeface="微软雅黑" pitchFamily="34" charset="-122"/>
                  <a:ea typeface="微软雅黑" pitchFamily="34" charset="-122"/>
                </a:rPr>
                <a:t>密码通过哈希函数加密后，拿到的结果没有人可以反向计算出加密前的密码，但是可以校验</a:t>
              </a:r>
            </a:p>
          </p:txBody>
        </p:sp>
        <p:sp>
          <p:nvSpPr>
            <p:cNvPr id="1048848" name="TextBox 32"/>
            <p:cNvSpPr txBox="1"/>
            <p:nvPr/>
          </p:nvSpPr>
          <p:spPr>
            <a:xfrm>
              <a:off x="3923928" y="3003873"/>
              <a:ext cx="1879250" cy="369332"/>
            </a:xfrm>
            <a:prstGeom prst="rect"/>
            <a:noFill/>
          </p:spPr>
          <p:txBody>
            <a:bodyPr bIns="0" lIns="0" rIns="0" rtlCol="0" tIns="0" wrap="square">
              <a:spAutoFit/>
            </a:bodyPr>
            <a:p>
              <a:r>
                <a:rPr altLang="en-US" b="1" dirty="0" sz="1200" lang="zh-CN">
                  <a:latin typeface="微软雅黑" pitchFamily="34" charset="-122"/>
                  <a:ea typeface="微软雅黑" pitchFamily="34" charset="-122"/>
                </a:rPr>
                <a:t>保证哈希指针链接的数据链一旦产生不可更改</a:t>
              </a:r>
            </a:p>
          </p:txBody>
        </p:sp>
        <p:sp>
          <p:nvSpPr>
            <p:cNvPr id="1048849" name="TextBox 33"/>
            <p:cNvSpPr txBox="1"/>
            <p:nvPr/>
          </p:nvSpPr>
          <p:spPr>
            <a:xfrm>
              <a:off x="6248436" y="3003872"/>
              <a:ext cx="1996755" cy="553998"/>
            </a:xfrm>
            <a:prstGeom prst="rect"/>
            <a:noFill/>
          </p:spPr>
          <p:txBody>
            <a:bodyPr bIns="0" lIns="0" rIns="0" rtlCol="0" tIns="0" wrap="square">
              <a:spAutoFit/>
            </a:bodyPr>
            <a:p>
              <a:r>
                <a:rPr altLang="en-US" b="1" dirty="0" sz="1200" lang="zh-CN">
                  <a:latin typeface="微软雅黑" pitchFamily="34" charset="-122"/>
                  <a:ea typeface="微软雅黑" pitchFamily="34" charset="-122"/>
                </a:rPr>
                <a:t>只有自己可以签名，任何人可校验但是又没有人能修改，移动或删除。</a:t>
              </a:r>
            </a:p>
          </p:txBody>
        </p:sp>
      </p:grpSp>
      <p:sp>
        <p:nvSpPr>
          <p:cNvPr id="1048850"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p:transition spd="slow" advClick="0" advTm="0">
    <p:blinds dir="ver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49" name=""/>
        <p:cNvGrpSpPr/>
        <p:nvPr/>
      </p:nvGrpSpPr>
      <p:grpSpPr>
        <a:xfrm>
          <a:off x="0" y="0"/>
          <a:ext cx="0" cy="0"/>
          <a:chOff x="0" y="0"/>
          <a:chExt cx="0" cy="0"/>
        </a:xfrm>
      </p:grpSpPr>
      <p:sp>
        <p:nvSpPr>
          <p:cNvPr id="1048854" name="标题 1"/>
          <p:cNvSpPr>
            <a:spLocks noGrp="1"/>
          </p:cNvSpPr>
          <p:nvPr>
            <p:ph type="title"/>
          </p:nvPr>
        </p:nvSpPr>
        <p:spPr>
          <a:xfrm>
            <a:off x="606008" y="123478"/>
            <a:ext cx="6414264" cy="401669"/>
          </a:xfrm>
        </p:spPr>
        <p:txBody>
          <a:bodyPr/>
          <a:p>
            <a:r>
              <a:rPr altLang="en-US" dirty="0" lang="zh-CN"/>
              <a:t>区块链核心</a:t>
            </a:r>
            <a:r>
              <a:rPr altLang="zh-CN" dirty="0" lang="en-US"/>
              <a:t> – </a:t>
            </a:r>
            <a:r>
              <a:rPr altLang="en-US" dirty="0" lang="zh-CN"/>
              <a:t>数字加密哈希函数</a:t>
            </a:r>
          </a:p>
        </p:txBody>
      </p:sp>
      <p:sp>
        <p:nvSpPr>
          <p:cNvPr id="1048855" name="TextBox 5"/>
          <p:cNvSpPr txBox="1"/>
          <p:nvPr/>
        </p:nvSpPr>
        <p:spPr>
          <a:xfrm>
            <a:off x="4922578" y="1203598"/>
            <a:ext cx="3969902" cy="1000274"/>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dirty="0" sz="1400" lang="en-US"/>
              <a:t>there are no hash functions </a:t>
            </a:r>
            <a:r>
              <a:rPr dirty="0" sz="1400" i="1" lang="en-US"/>
              <a:t>proven </a:t>
            </a:r>
            <a:r>
              <a:rPr dirty="0" sz="1400" lang="en-US"/>
              <a:t>to be collision‐resistant. The cryptographic hash functions that we rely on in practice are just functions for which people have tried really, really hard to find collisions and have not yet succeeded.</a:t>
            </a:r>
          </a:p>
        </p:txBody>
      </p:sp>
      <p:sp>
        <p:nvSpPr>
          <p:cNvPr id="1048856" name="TextBox 6"/>
          <p:cNvSpPr txBox="1"/>
          <p:nvPr/>
        </p:nvSpPr>
        <p:spPr>
          <a:xfrm>
            <a:off x="4922578" y="2701064"/>
            <a:ext cx="3753877" cy="769441"/>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ts val="1500"/>
              </a:lnSpc>
            </a:pPr>
            <a:r>
              <a:rPr dirty="0" sz="1400" lang="en-US"/>
              <a:t>The hiding property asserts that if we’re given the output of the hash function </a:t>
            </a:r>
            <a:r>
              <a:rPr dirty="0" sz="1400" i="1" lang="en-US"/>
              <a:t>y </a:t>
            </a:r>
            <a:r>
              <a:rPr dirty="0" sz="1400" lang="en-US"/>
              <a:t>= </a:t>
            </a:r>
            <a:r>
              <a:rPr dirty="0" sz="1400" i="1" lang="en-US"/>
              <a:t>H(x) </a:t>
            </a:r>
            <a:r>
              <a:rPr dirty="0" sz="1400" lang="en-US"/>
              <a:t>, there’s no feasible way to figure out what the input, </a:t>
            </a:r>
            <a:r>
              <a:rPr dirty="0" sz="1400" i="1" lang="en-US"/>
              <a:t>x </a:t>
            </a:r>
            <a:r>
              <a:rPr dirty="0" sz="1400" lang="en-US"/>
              <a:t>, was.</a:t>
            </a:r>
            <a:endParaRPr altLang="zh-CN" dirty="0" sz="1400" lang="en-US">
              <a:solidFill>
                <a:schemeClr val="tx1">
                  <a:lumMod val="75000"/>
                  <a:lumOff val="25000"/>
                </a:schemeClr>
              </a:solidFill>
            </a:endParaRPr>
          </a:p>
        </p:txBody>
      </p:sp>
      <p:sp>
        <p:nvSpPr>
          <p:cNvPr id="1048857" name="TextBox 8"/>
          <p:cNvSpPr txBox="1"/>
          <p:nvPr/>
        </p:nvSpPr>
        <p:spPr>
          <a:xfrm>
            <a:off x="4922579" y="3913906"/>
            <a:ext cx="3753876" cy="577081"/>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ts val="1500"/>
              </a:lnSpc>
            </a:pPr>
            <a:r>
              <a:rPr b="1" dirty="0" sz="1400" i="1" lang="en-US"/>
              <a:t>search puzzle </a:t>
            </a:r>
            <a:r>
              <a:rPr dirty="0" sz="1400" lang="en-US"/>
              <a:t>, a mathematical problem which requires searching a very large space in order to find the solution</a:t>
            </a:r>
            <a:endParaRPr altLang="zh-CN" dirty="0" sz="1400" lang="en-US">
              <a:solidFill>
                <a:schemeClr val="tx1">
                  <a:lumMod val="75000"/>
                  <a:lumOff val="25000"/>
                </a:schemeClr>
              </a:solidFill>
            </a:endParaRPr>
          </a:p>
        </p:txBody>
      </p:sp>
      <p:sp>
        <p:nvSpPr>
          <p:cNvPr id="1048858" name="Freeform 5"/>
          <p:cNvSpPr/>
          <p:nvPr/>
        </p:nvSpPr>
        <p:spPr bwMode="auto">
          <a:xfrm>
            <a:off x="2571924" y="3362531"/>
            <a:ext cx="1168400" cy="1173163"/>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3"/>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59" name="Freeform 6"/>
          <p:cNvSpPr/>
          <p:nvPr/>
        </p:nvSpPr>
        <p:spPr bwMode="auto">
          <a:xfrm>
            <a:off x="3105324" y="2265569"/>
            <a:ext cx="844550" cy="1258888"/>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6"/>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60" name="Freeform 7"/>
          <p:cNvSpPr/>
          <p:nvPr/>
        </p:nvSpPr>
        <p:spPr bwMode="auto">
          <a:xfrm>
            <a:off x="2571924" y="1231428"/>
            <a:ext cx="1169988" cy="1176338"/>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6" h="3912">
                <a:moveTo>
                  <a:pt x="946" y="0"/>
                </a:moveTo>
                <a:cubicBezTo>
                  <a:pt x="2215" y="582"/>
                  <a:pt x="3286" y="1605"/>
                  <a:pt x="3906" y="2964"/>
                </a:cubicBezTo>
                <a:lnTo>
                  <a:pt x="1613" y="3912"/>
                </a:lnTo>
                <a:cubicBezTo>
                  <a:pt x="1257" y="3181"/>
                  <a:pt x="681" y="2620"/>
                  <a:pt x="0" y="2278"/>
                </a:cubicBezTo>
                <a:lnTo>
                  <a:pt x="946" y="0"/>
                </a:lnTo>
                <a:close/>
              </a:path>
            </a:pathLst>
          </a:custGeom>
          <a:solidFill>
            <a:schemeClr val="accent2"/>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61" name="Oval 8"/>
          <p:cNvSpPr>
            <a:spLocks noChangeArrowheads="1"/>
          </p:cNvSpPr>
          <p:nvPr/>
        </p:nvSpPr>
        <p:spPr bwMode="auto">
          <a:xfrm>
            <a:off x="1187624" y="1975056"/>
            <a:ext cx="1831975" cy="1836738"/>
          </a:xfrm>
          <a:prstGeom prst="ellipse"/>
          <a:solidFill>
            <a:schemeClr val="accent1"/>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cxnSp>
        <p:nvCxnSpPr>
          <p:cNvPr id="3145875" name="直接连接符 24"/>
          <p:cNvCxnSpPr>
            <a:cxnSpLocks/>
          </p:cNvCxnSpPr>
          <p:nvPr/>
        </p:nvCxnSpPr>
        <p:spPr>
          <a:xfrm>
            <a:off x="3410411" y="1679731"/>
            <a:ext cx="1395064" cy="0"/>
          </a:xfrm>
          <a:prstGeom prst="line"/>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5876" name="直接连接符 26"/>
          <p:cNvCxnSpPr>
            <a:cxnSpLocks/>
          </p:cNvCxnSpPr>
          <p:nvPr/>
        </p:nvCxnSpPr>
        <p:spPr>
          <a:xfrm>
            <a:off x="3885121" y="2895013"/>
            <a:ext cx="920354" cy="0"/>
          </a:xfrm>
          <a:prstGeom prst="line"/>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5877" name="直接连接符 27"/>
          <p:cNvCxnSpPr>
            <a:cxnSpLocks/>
          </p:cNvCxnSpPr>
          <p:nvPr/>
        </p:nvCxnSpPr>
        <p:spPr>
          <a:xfrm>
            <a:off x="3423726" y="4106267"/>
            <a:ext cx="1381749" cy="0"/>
          </a:xfrm>
          <a:prstGeom prst="line"/>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862" name="TextBox 37"/>
          <p:cNvSpPr txBox="1"/>
          <p:nvPr/>
        </p:nvSpPr>
        <p:spPr>
          <a:xfrm>
            <a:off x="1088253" y="2530360"/>
            <a:ext cx="2046391" cy="646331"/>
          </a:xfrm>
          <a:prstGeom prst="rect"/>
          <a:noFill/>
        </p:spPr>
        <p:txBody>
          <a:bodyPr wrap="square">
            <a:spAutoFit/>
          </a:bodyPr>
          <a:p>
            <a:pPr algn="ctr"/>
            <a:r>
              <a:rPr altLang="zh-CN" b="1" dirty="0" lang="en-US">
                <a:solidFill>
                  <a:schemeClr val="bg1"/>
                </a:solidFill>
                <a:latin typeface="微软雅黑" pitchFamily="34" charset="-122"/>
                <a:ea typeface="微软雅黑" pitchFamily="34" charset="-122"/>
              </a:rPr>
              <a:t>Cryptographic Hash Function</a:t>
            </a:r>
            <a:endParaRPr altLang="en-US" b="1" dirty="0" lang="zh-CN">
              <a:solidFill>
                <a:schemeClr val="bg1"/>
              </a:solidFill>
              <a:latin typeface="微软雅黑" pitchFamily="34" charset="-122"/>
              <a:ea typeface="微软雅黑" pitchFamily="34" charset="-122"/>
            </a:endParaRPr>
          </a:p>
        </p:txBody>
      </p:sp>
      <p:sp>
        <p:nvSpPr>
          <p:cNvPr id="1048863" name="TextBox 38"/>
          <p:cNvSpPr txBox="1"/>
          <p:nvPr/>
        </p:nvSpPr>
        <p:spPr>
          <a:xfrm>
            <a:off x="2656549" y="1734024"/>
            <a:ext cx="1054587" cy="246221"/>
          </a:xfrm>
          <a:prstGeom prst="rect"/>
          <a:noFill/>
        </p:spPr>
        <p:txBody>
          <a:bodyPr bIns="0" lIns="0" rIns="0" tIns="0" wrap="square">
            <a:spAutoFit/>
          </a:bodyPr>
          <a:p>
            <a:pPr algn="ctr" fontAlgn="auto">
              <a:spcBef>
                <a:spcPts val="0"/>
              </a:spcBef>
              <a:spcAft>
                <a:spcPts val="0"/>
              </a:spcAft>
            </a:pPr>
            <a:r>
              <a:rPr altLang="en-US" dirty="0" sz="1600" lang="zh-CN">
                <a:solidFill>
                  <a:srgbClr val="FF0000"/>
                </a:solidFill>
                <a:latin typeface="微软雅黑" pitchFamily="34" charset="-122"/>
                <a:ea typeface="微软雅黑" pitchFamily="34" charset="-122"/>
              </a:rPr>
              <a:t>抗密码碰撞</a:t>
            </a:r>
          </a:p>
        </p:txBody>
      </p:sp>
      <p:sp>
        <p:nvSpPr>
          <p:cNvPr id="1048864" name="TextBox 39"/>
          <p:cNvSpPr txBox="1"/>
          <p:nvPr/>
        </p:nvSpPr>
        <p:spPr>
          <a:xfrm>
            <a:off x="3183843" y="2721065"/>
            <a:ext cx="757203" cy="246221"/>
          </a:xfrm>
          <a:prstGeom prst="rect"/>
          <a:noFill/>
        </p:spPr>
        <p:txBody>
          <a:bodyPr bIns="0" lIns="0" rIns="0" tIns="0" wrap="square">
            <a:spAutoFit/>
          </a:bodyPr>
          <a:p>
            <a:pPr algn="ctr" fontAlgn="auto">
              <a:spcBef>
                <a:spcPts val="0"/>
              </a:spcBef>
              <a:spcAft>
                <a:spcPts val="0"/>
              </a:spcAft>
            </a:pPr>
            <a:r>
              <a:rPr altLang="en-US" dirty="0" sz="1600" lang="zh-CN">
                <a:latin typeface="微软雅黑" pitchFamily="34" charset="-122"/>
                <a:ea typeface="微软雅黑" pitchFamily="34" charset="-122"/>
              </a:rPr>
              <a:t>隐蔽性</a:t>
            </a:r>
          </a:p>
        </p:txBody>
      </p:sp>
      <p:sp>
        <p:nvSpPr>
          <p:cNvPr id="1048865" name="TextBox 41"/>
          <p:cNvSpPr txBox="1"/>
          <p:nvPr/>
        </p:nvSpPr>
        <p:spPr>
          <a:xfrm>
            <a:off x="2571924" y="3667684"/>
            <a:ext cx="1313197" cy="246221"/>
          </a:xfrm>
          <a:prstGeom prst="rect"/>
          <a:noFill/>
        </p:spPr>
        <p:txBody>
          <a:bodyPr bIns="0" lIns="0" rIns="0" tIns="0" wrap="square">
            <a:spAutoFit/>
          </a:bodyPr>
          <a:p>
            <a:pPr algn="ctr" fontAlgn="auto">
              <a:spcBef>
                <a:spcPts val="0"/>
              </a:spcBef>
              <a:spcAft>
                <a:spcPts val="0"/>
              </a:spcAft>
            </a:pPr>
            <a:r>
              <a:rPr altLang="en-US" dirty="0" sz="1600" lang="zh-CN">
                <a:solidFill>
                  <a:srgbClr val="FF0000"/>
                </a:solidFill>
                <a:latin typeface="微软雅黑" pitchFamily="34" charset="-122"/>
                <a:ea typeface="微软雅黑" pitchFamily="34" charset="-122"/>
              </a:rPr>
              <a:t>迷宫遍历</a:t>
            </a:r>
          </a:p>
        </p:txBody>
      </p:sp>
      <p:sp>
        <p:nvSpPr>
          <p:cNvPr id="1048866"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867" name="Freeform 5"/>
          <p:cNvSpPr/>
          <p:nvPr/>
        </p:nvSpPr>
        <p:spPr bwMode="auto">
          <a:xfrm flipH="1">
            <a:off x="470199" y="3366553"/>
            <a:ext cx="1168400" cy="1173163"/>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3"/>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68" name="Freeform 6"/>
          <p:cNvSpPr/>
          <p:nvPr/>
        </p:nvSpPr>
        <p:spPr bwMode="auto">
          <a:xfrm flipH="1">
            <a:off x="271824" y="2257716"/>
            <a:ext cx="844550" cy="1258888"/>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6"/>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69" name="Freeform 7"/>
          <p:cNvSpPr/>
          <p:nvPr/>
        </p:nvSpPr>
        <p:spPr bwMode="auto">
          <a:xfrm flipH="1">
            <a:off x="479419" y="1231428"/>
            <a:ext cx="1169988" cy="1176338"/>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6" h="3912">
                <a:moveTo>
                  <a:pt x="946" y="0"/>
                </a:moveTo>
                <a:cubicBezTo>
                  <a:pt x="2215" y="582"/>
                  <a:pt x="3286" y="1605"/>
                  <a:pt x="3906" y="2964"/>
                </a:cubicBezTo>
                <a:lnTo>
                  <a:pt x="1613" y="3912"/>
                </a:lnTo>
                <a:cubicBezTo>
                  <a:pt x="1257" y="3181"/>
                  <a:pt x="681" y="2620"/>
                  <a:pt x="0" y="2278"/>
                </a:cubicBezTo>
                <a:lnTo>
                  <a:pt x="946" y="0"/>
                </a:lnTo>
                <a:close/>
              </a:path>
            </a:pathLst>
          </a:custGeom>
          <a:solidFill>
            <a:schemeClr val="accent2"/>
          </a:solidFill>
          <a:ln w="4"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870" name="TextBox 25"/>
          <p:cNvSpPr txBox="1"/>
          <p:nvPr/>
        </p:nvSpPr>
        <p:spPr>
          <a:xfrm flipH="1">
            <a:off x="620305" y="1665528"/>
            <a:ext cx="1058498" cy="369332"/>
          </a:xfrm>
          <a:prstGeom prst="rect"/>
          <a:noFill/>
        </p:spPr>
        <p:txBody>
          <a:bodyPr bIns="0" lIns="0" rIns="0" tIns="0" wrap="square">
            <a:spAutoFit/>
          </a:bodyPr>
          <a:p>
            <a:pPr algn="ctr" fontAlgn="auto">
              <a:spcBef>
                <a:spcPts val="0"/>
              </a:spcBef>
              <a:spcAft>
                <a:spcPts val="0"/>
              </a:spcAft>
            </a:pPr>
            <a:r>
              <a:rPr altLang="en-US" dirty="0" sz="1200" lang="zh-CN">
                <a:latin typeface="微软雅黑" pitchFamily="34" charset="-122"/>
                <a:ea typeface="微软雅黑" pitchFamily="34" charset="-122"/>
              </a:rPr>
              <a:t>任意长度的任意字符串输入</a:t>
            </a:r>
          </a:p>
        </p:txBody>
      </p:sp>
      <p:sp>
        <p:nvSpPr>
          <p:cNvPr id="1048871" name="TextBox 28"/>
          <p:cNvSpPr txBox="1"/>
          <p:nvPr/>
        </p:nvSpPr>
        <p:spPr>
          <a:xfrm flipH="1">
            <a:off x="269900" y="2656941"/>
            <a:ext cx="846473" cy="369332"/>
          </a:xfrm>
          <a:prstGeom prst="rect"/>
          <a:noFill/>
        </p:spPr>
        <p:txBody>
          <a:bodyPr bIns="0" lIns="0" rIns="0" tIns="0" wrap="square">
            <a:spAutoFit/>
          </a:bodyPr>
          <a:p>
            <a:pPr algn="ctr" fontAlgn="auto">
              <a:spcBef>
                <a:spcPts val="0"/>
              </a:spcBef>
              <a:spcAft>
                <a:spcPts val="0"/>
              </a:spcAft>
            </a:pPr>
            <a:r>
              <a:rPr altLang="en-US" dirty="0" sz="1200" lang="zh-CN">
                <a:latin typeface="微软雅黑" pitchFamily="34" charset="-122"/>
                <a:ea typeface="微软雅黑" pitchFamily="34" charset="-122"/>
              </a:rPr>
              <a:t>产生固定长度的输出</a:t>
            </a:r>
          </a:p>
        </p:txBody>
      </p:sp>
      <p:sp>
        <p:nvSpPr>
          <p:cNvPr id="1048872" name="TextBox 29"/>
          <p:cNvSpPr txBox="1"/>
          <p:nvPr/>
        </p:nvSpPr>
        <p:spPr>
          <a:xfrm flipH="1">
            <a:off x="620305" y="3720048"/>
            <a:ext cx="935895" cy="369332"/>
          </a:xfrm>
          <a:prstGeom prst="rect"/>
          <a:noFill/>
        </p:spPr>
        <p:txBody>
          <a:bodyPr bIns="0" lIns="0" rIns="0" tIns="0" wrap="square">
            <a:spAutoFit/>
          </a:bodyPr>
          <a:p>
            <a:pPr algn="ctr" fontAlgn="auto">
              <a:spcBef>
                <a:spcPts val="0"/>
              </a:spcBef>
              <a:spcAft>
                <a:spcPts val="0"/>
              </a:spcAft>
            </a:pPr>
            <a:r>
              <a:rPr altLang="en-US" dirty="0" sz="1200" lang="zh-CN">
                <a:latin typeface="微软雅黑" pitchFamily="34" charset="-122"/>
                <a:ea typeface="微软雅黑" pitchFamily="34" charset="-122"/>
              </a:rPr>
              <a:t>可以有效的</a:t>
            </a:r>
            <a:endParaRPr altLang="zh-CN" dirty="0" sz="1200" lang="en-US">
              <a:latin typeface="微软雅黑" pitchFamily="34" charset="-122"/>
              <a:ea typeface="微软雅黑" pitchFamily="34" charset="-122"/>
            </a:endParaRPr>
          </a:p>
          <a:p>
            <a:pPr algn="ctr" fontAlgn="auto">
              <a:spcBef>
                <a:spcPts val="0"/>
              </a:spcBef>
              <a:spcAft>
                <a:spcPts val="0"/>
              </a:spcAft>
            </a:pPr>
            <a:r>
              <a:rPr altLang="en-US" dirty="0" sz="1200" lang="zh-CN">
                <a:latin typeface="微软雅黑" pitchFamily="34" charset="-122"/>
                <a:ea typeface="微软雅黑" pitchFamily="34" charset="-122"/>
              </a:rPr>
              <a:t>计算出结果</a:t>
            </a:r>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528">
                                  <p:stCondLst>
                                    <p:cond delay="0"/>
                                  </p:stCondLst>
                                  <p:childTnLst>
                                    <p:set>
                                      <p:cBhvr>
                                        <p:cTn dur="1" fill="hold" id="6">
                                          <p:stCondLst>
                                            <p:cond delay="0"/>
                                          </p:stCondLst>
                                        </p:cTn>
                                        <p:tgtEl>
                                          <p:spTgt spid="1048861"/>
                                        </p:tgtEl>
                                        <p:attrNameLst>
                                          <p:attrName>style.visibility</p:attrName>
                                        </p:attrNameLst>
                                      </p:cBhvr>
                                      <p:to>
                                        <p:strVal val="visible"/>
                                      </p:to>
                                    </p:set>
                                    <p:anim calcmode="lin" valueType="num">
                                      <p:cBhvr>
                                        <p:cTn dur="500" fill="hold" id="7"/>
                                        <p:tgtEl>
                                          <p:spTgt spid="1048861"/>
                                        </p:tgtEl>
                                        <p:attrNameLst>
                                          <p:attrName>ppt_w</p:attrName>
                                        </p:attrNameLst>
                                      </p:cBhvr>
                                      <p:tavLst>
                                        <p:tav tm="0">
                                          <p:val>
                                            <p:fltVal val="0.0"/>
                                          </p:val>
                                        </p:tav>
                                        <p:tav tm="100000">
                                          <p:val>
                                            <p:strVal val="#ppt_w"/>
                                          </p:val>
                                        </p:tav>
                                      </p:tavLst>
                                    </p:anim>
                                    <p:anim calcmode="lin" valueType="num">
                                      <p:cBhvr>
                                        <p:cTn dur="500" fill="hold" id="8"/>
                                        <p:tgtEl>
                                          <p:spTgt spid="1048861"/>
                                        </p:tgtEl>
                                        <p:attrNameLst>
                                          <p:attrName>ppt_h</p:attrName>
                                        </p:attrNameLst>
                                      </p:cBhvr>
                                      <p:tavLst>
                                        <p:tav tm="0">
                                          <p:val>
                                            <p:fltVal val="0.0"/>
                                          </p:val>
                                        </p:tav>
                                        <p:tav tm="100000">
                                          <p:val>
                                            <p:strVal val="#ppt_h"/>
                                          </p:val>
                                        </p:tav>
                                      </p:tavLst>
                                    </p:anim>
                                    <p:animEffect transition="in" filter="fade">
                                      <p:cBhvr>
                                        <p:cTn dur="500" id="9"/>
                                        <p:tgtEl>
                                          <p:spTgt spid="1048861"/>
                                        </p:tgtEl>
                                      </p:cBhvr>
                                    </p:animEffect>
                                    <p:anim calcmode="lin" valueType="num">
                                      <p:cBhvr>
                                        <p:cTn dur="500" fill="hold" id="10"/>
                                        <p:tgtEl>
                                          <p:spTgt spid="1048861"/>
                                        </p:tgtEl>
                                        <p:attrNameLst>
                                          <p:attrName>ppt_x</p:attrName>
                                        </p:attrNameLst>
                                      </p:cBhvr>
                                      <p:tavLst>
                                        <p:tav tm="0">
                                          <p:val>
                                            <p:fltVal val="0.5"/>
                                          </p:val>
                                        </p:tav>
                                        <p:tav tm="100000">
                                          <p:val>
                                            <p:strVal val="#ppt_x"/>
                                          </p:val>
                                        </p:tav>
                                      </p:tavLst>
                                    </p:anim>
                                    <p:anim calcmode="lin" valueType="num">
                                      <p:cBhvr>
                                        <p:cTn dur="500" fill="hold" id="11"/>
                                        <p:tgtEl>
                                          <p:spTgt spid="1048861"/>
                                        </p:tgtEl>
                                        <p:attrNameLst>
                                          <p:attrName>ppt_y</p:attrName>
                                        </p:attrNameLst>
                                      </p:cBhvr>
                                      <p:tavLst>
                                        <p:tav tm="0">
                                          <p:val>
                                            <p:fltVal val="0.5"/>
                                          </p:val>
                                        </p:tav>
                                        <p:tav tm="100000">
                                          <p:val>
                                            <p:strVal val="#ppt_y"/>
                                          </p:val>
                                        </p:tav>
                                      </p:tavLst>
                                    </p:anim>
                                  </p:childTnLst>
                                </p:cTn>
                              </p:par>
                              <p:par>
                                <p:cTn fill="hold" grpId="0" id="12" nodeType="withEffect" presetClass="entr" presetID="53" presetSubtype="528">
                                  <p:stCondLst>
                                    <p:cond delay="0"/>
                                  </p:stCondLst>
                                  <p:childTnLst>
                                    <p:set>
                                      <p:cBhvr>
                                        <p:cTn dur="1" fill="hold" id="13">
                                          <p:stCondLst>
                                            <p:cond delay="0"/>
                                          </p:stCondLst>
                                        </p:cTn>
                                        <p:tgtEl>
                                          <p:spTgt spid="1048862"/>
                                        </p:tgtEl>
                                        <p:attrNameLst>
                                          <p:attrName>style.visibility</p:attrName>
                                        </p:attrNameLst>
                                      </p:cBhvr>
                                      <p:to>
                                        <p:strVal val="visible"/>
                                      </p:to>
                                    </p:set>
                                    <p:anim calcmode="lin" valueType="num">
                                      <p:cBhvr>
                                        <p:cTn dur="500" fill="hold" id="14"/>
                                        <p:tgtEl>
                                          <p:spTgt spid="1048862"/>
                                        </p:tgtEl>
                                        <p:attrNameLst>
                                          <p:attrName>ppt_w</p:attrName>
                                        </p:attrNameLst>
                                      </p:cBhvr>
                                      <p:tavLst>
                                        <p:tav tm="0">
                                          <p:val>
                                            <p:fltVal val="0.0"/>
                                          </p:val>
                                        </p:tav>
                                        <p:tav tm="100000">
                                          <p:val>
                                            <p:strVal val="#ppt_w"/>
                                          </p:val>
                                        </p:tav>
                                      </p:tavLst>
                                    </p:anim>
                                    <p:anim calcmode="lin" valueType="num">
                                      <p:cBhvr>
                                        <p:cTn dur="500" fill="hold" id="15"/>
                                        <p:tgtEl>
                                          <p:spTgt spid="1048862"/>
                                        </p:tgtEl>
                                        <p:attrNameLst>
                                          <p:attrName>ppt_h</p:attrName>
                                        </p:attrNameLst>
                                      </p:cBhvr>
                                      <p:tavLst>
                                        <p:tav tm="0">
                                          <p:val>
                                            <p:fltVal val="0.0"/>
                                          </p:val>
                                        </p:tav>
                                        <p:tav tm="100000">
                                          <p:val>
                                            <p:strVal val="#ppt_h"/>
                                          </p:val>
                                        </p:tav>
                                      </p:tavLst>
                                    </p:anim>
                                    <p:animEffect transition="in" filter="fade">
                                      <p:cBhvr>
                                        <p:cTn dur="500" id="16"/>
                                        <p:tgtEl>
                                          <p:spTgt spid="1048862"/>
                                        </p:tgtEl>
                                      </p:cBhvr>
                                    </p:animEffect>
                                    <p:anim calcmode="lin" valueType="num">
                                      <p:cBhvr>
                                        <p:cTn dur="500" fill="hold" id="17"/>
                                        <p:tgtEl>
                                          <p:spTgt spid="1048862"/>
                                        </p:tgtEl>
                                        <p:attrNameLst>
                                          <p:attrName>ppt_x</p:attrName>
                                        </p:attrNameLst>
                                      </p:cBhvr>
                                      <p:tavLst>
                                        <p:tav tm="0">
                                          <p:val>
                                            <p:fltVal val="0.5"/>
                                          </p:val>
                                        </p:tav>
                                        <p:tav tm="100000">
                                          <p:val>
                                            <p:strVal val="#ppt_x"/>
                                          </p:val>
                                        </p:tav>
                                      </p:tavLst>
                                    </p:anim>
                                    <p:anim calcmode="lin" valueType="num">
                                      <p:cBhvr>
                                        <p:cTn dur="500" fill="hold" id="18"/>
                                        <p:tgtEl>
                                          <p:spTgt spid="1048862"/>
                                        </p:tgtEl>
                                        <p:attrNameLst>
                                          <p:attrName>ppt_y</p:attrName>
                                        </p:attrNameLst>
                                      </p:cBhvr>
                                      <p:tavLst>
                                        <p:tav tm="0">
                                          <p:val>
                                            <p:fltVal val="0.5"/>
                                          </p:val>
                                        </p:tav>
                                        <p:tav tm="100000">
                                          <p:val>
                                            <p:strVal val="#ppt_y"/>
                                          </p:val>
                                        </p:tav>
                                      </p:tavLst>
                                    </p:anim>
                                  </p:childTnLst>
                                </p:cTn>
                              </p:par>
                            </p:childTnLst>
                          </p:cTn>
                        </p:par>
                        <p:par>
                          <p:cTn fill="hold" id="19">
                            <p:stCondLst>
                              <p:cond delay="500"/>
                            </p:stCondLst>
                            <p:childTnLst>
                              <p:par>
                                <p:cTn fill="hold" grpId="0" id="20" nodeType="afterEffect" presetClass="entr" presetID="10" presetSubtype="0">
                                  <p:stCondLst>
                                    <p:cond delay="750"/>
                                  </p:stCondLst>
                                  <p:childTnLst>
                                    <p:set>
                                      <p:cBhvr>
                                        <p:cTn dur="1" fill="hold" id="21">
                                          <p:stCondLst>
                                            <p:cond delay="0"/>
                                          </p:stCondLst>
                                        </p:cTn>
                                        <p:tgtEl>
                                          <p:spTgt spid="1048869"/>
                                        </p:tgtEl>
                                        <p:attrNameLst>
                                          <p:attrName>style.visibility</p:attrName>
                                        </p:attrNameLst>
                                      </p:cBhvr>
                                      <p:to>
                                        <p:strVal val="visible"/>
                                      </p:to>
                                    </p:set>
                                    <p:animEffect transition="in" filter="fade">
                                      <p:cBhvr>
                                        <p:cTn dur="500" id="22"/>
                                        <p:tgtEl>
                                          <p:spTgt spid="1048869"/>
                                        </p:tgtEl>
                                      </p:cBhvr>
                                    </p:animEffect>
                                  </p:childTnLst>
                                </p:cTn>
                              </p:par>
                              <p:par>
                                <p:cTn fill="hold" grpId="0" id="23" nodeType="withEffect" presetClass="entr" presetID="53" presetSubtype="16">
                                  <p:stCondLst>
                                    <p:cond delay="750"/>
                                  </p:stCondLst>
                                  <p:childTnLst>
                                    <p:set>
                                      <p:cBhvr>
                                        <p:cTn dur="1" fill="hold" id="24">
                                          <p:stCondLst>
                                            <p:cond delay="0"/>
                                          </p:stCondLst>
                                        </p:cTn>
                                        <p:tgtEl>
                                          <p:spTgt spid="1048870"/>
                                        </p:tgtEl>
                                        <p:attrNameLst>
                                          <p:attrName>style.visibility</p:attrName>
                                        </p:attrNameLst>
                                      </p:cBhvr>
                                      <p:to>
                                        <p:strVal val="visible"/>
                                      </p:to>
                                    </p:set>
                                    <p:anim calcmode="lin" valueType="num">
                                      <p:cBhvr>
                                        <p:cTn dur="500" fill="hold" id="25"/>
                                        <p:tgtEl>
                                          <p:spTgt spid="1048870"/>
                                        </p:tgtEl>
                                        <p:attrNameLst>
                                          <p:attrName>ppt_w</p:attrName>
                                        </p:attrNameLst>
                                      </p:cBhvr>
                                      <p:tavLst>
                                        <p:tav tm="0">
                                          <p:val>
                                            <p:fltVal val="0.0"/>
                                          </p:val>
                                        </p:tav>
                                        <p:tav tm="100000">
                                          <p:val>
                                            <p:strVal val="#ppt_w"/>
                                          </p:val>
                                        </p:tav>
                                      </p:tavLst>
                                    </p:anim>
                                    <p:anim calcmode="lin" valueType="num">
                                      <p:cBhvr>
                                        <p:cTn dur="500" fill="hold" id="26"/>
                                        <p:tgtEl>
                                          <p:spTgt spid="1048870"/>
                                        </p:tgtEl>
                                        <p:attrNameLst>
                                          <p:attrName>ppt_h</p:attrName>
                                        </p:attrNameLst>
                                      </p:cBhvr>
                                      <p:tavLst>
                                        <p:tav tm="0">
                                          <p:val>
                                            <p:fltVal val="0.0"/>
                                          </p:val>
                                        </p:tav>
                                        <p:tav tm="100000">
                                          <p:val>
                                            <p:strVal val="#ppt_h"/>
                                          </p:val>
                                        </p:tav>
                                      </p:tavLst>
                                    </p:anim>
                                    <p:animEffect transition="in" filter="fade">
                                      <p:cBhvr>
                                        <p:cTn dur="500" id="27"/>
                                        <p:tgtEl>
                                          <p:spTgt spid="1048870"/>
                                        </p:tgtEl>
                                      </p:cBhvr>
                                    </p:animEffect>
                                  </p:childTnLst>
                                </p:cTn>
                              </p:par>
                              <p:par>
                                <p:cTn fill="hold" grpId="0" id="28" nodeType="withEffect" presetClass="entr" presetID="10" presetSubtype="0">
                                  <p:stCondLst>
                                    <p:cond delay="1500"/>
                                  </p:stCondLst>
                                  <p:childTnLst>
                                    <p:set>
                                      <p:cBhvr>
                                        <p:cTn dur="1" fill="hold" id="29">
                                          <p:stCondLst>
                                            <p:cond delay="0"/>
                                          </p:stCondLst>
                                        </p:cTn>
                                        <p:tgtEl>
                                          <p:spTgt spid="1048868"/>
                                        </p:tgtEl>
                                        <p:attrNameLst>
                                          <p:attrName>style.visibility</p:attrName>
                                        </p:attrNameLst>
                                      </p:cBhvr>
                                      <p:to>
                                        <p:strVal val="visible"/>
                                      </p:to>
                                    </p:set>
                                    <p:animEffect transition="in" filter="fade">
                                      <p:cBhvr>
                                        <p:cTn dur="500" id="30"/>
                                        <p:tgtEl>
                                          <p:spTgt spid="1048868"/>
                                        </p:tgtEl>
                                      </p:cBhvr>
                                    </p:animEffect>
                                  </p:childTnLst>
                                </p:cTn>
                              </p:par>
                              <p:par>
                                <p:cTn fill="hold" grpId="0" id="31" nodeType="withEffect" presetClass="entr" presetID="10" presetSubtype="0">
                                  <p:stCondLst>
                                    <p:cond delay="1500"/>
                                  </p:stCondLst>
                                  <p:childTnLst>
                                    <p:set>
                                      <p:cBhvr>
                                        <p:cTn dur="1" fill="hold" id="32">
                                          <p:stCondLst>
                                            <p:cond delay="0"/>
                                          </p:stCondLst>
                                        </p:cTn>
                                        <p:tgtEl>
                                          <p:spTgt spid="1048871"/>
                                        </p:tgtEl>
                                        <p:attrNameLst>
                                          <p:attrName>style.visibility</p:attrName>
                                        </p:attrNameLst>
                                      </p:cBhvr>
                                      <p:to>
                                        <p:strVal val="visible"/>
                                      </p:to>
                                    </p:set>
                                    <p:animEffect transition="in" filter="fade">
                                      <p:cBhvr>
                                        <p:cTn dur="500" id="33"/>
                                        <p:tgtEl>
                                          <p:spTgt spid="1048871"/>
                                        </p:tgtEl>
                                      </p:cBhvr>
                                    </p:animEffect>
                                  </p:childTnLst>
                                </p:cTn>
                              </p:par>
                              <p:par>
                                <p:cTn fill="hold" grpId="0" id="34" nodeType="withEffect" presetClass="entr" presetID="10" presetSubtype="0">
                                  <p:stCondLst>
                                    <p:cond delay="2250"/>
                                  </p:stCondLst>
                                  <p:childTnLst>
                                    <p:set>
                                      <p:cBhvr>
                                        <p:cTn dur="1" fill="hold" id="35">
                                          <p:stCondLst>
                                            <p:cond delay="0"/>
                                          </p:stCondLst>
                                        </p:cTn>
                                        <p:tgtEl>
                                          <p:spTgt spid="1048867"/>
                                        </p:tgtEl>
                                        <p:attrNameLst>
                                          <p:attrName>style.visibility</p:attrName>
                                        </p:attrNameLst>
                                      </p:cBhvr>
                                      <p:to>
                                        <p:strVal val="visible"/>
                                      </p:to>
                                    </p:set>
                                    <p:animEffect transition="in" filter="fade">
                                      <p:cBhvr>
                                        <p:cTn dur="500" id="36"/>
                                        <p:tgtEl>
                                          <p:spTgt spid="1048867"/>
                                        </p:tgtEl>
                                      </p:cBhvr>
                                    </p:animEffect>
                                  </p:childTnLst>
                                </p:cTn>
                              </p:par>
                              <p:par>
                                <p:cTn fill="hold" grpId="0" id="37" nodeType="withEffect" presetClass="entr" presetID="10" presetSubtype="0">
                                  <p:stCondLst>
                                    <p:cond delay="2250"/>
                                  </p:stCondLst>
                                  <p:childTnLst>
                                    <p:set>
                                      <p:cBhvr>
                                        <p:cTn dur="1" fill="hold" id="38">
                                          <p:stCondLst>
                                            <p:cond delay="0"/>
                                          </p:stCondLst>
                                        </p:cTn>
                                        <p:tgtEl>
                                          <p:spTgt spid="1048872"/>
                                        </p:tgtEl>
                                        <p:attrNameLst>
                                          <p:attrName>style.visibility</p:attrName>
                                        </p:attrNameLst>
                                      </p:cBhvr>
                                      <p:to>
                                        <p:strVal val="visible"/>
                                      </p:to>
                                    </p:set>
                                    <p:animEffect transition="in" filter="fade">
                                      <p:cBhvr>
                                        <p:cTn dur="500" id="39"/>
                                        <p:tgtEl>
                                          <p:spTgt spid="1048872"/>
                                        </p:tgtEl>
                                      </p:cBhvr>
                                    </p:animEffect>
                                  </p:childTnLst>
                                </p:cTn>
                              </p:par>
                            </p:childTnLst>
                          </p:cTn>
                        </p:par>
                        <p:par>
                          <p:cTn fill="hold" id="40">
                            <p:stCondLst>
                              <p:cond delay="3250"/>
                            </p:stCondLst>
                            <p:childTnLst>
                              <p:par>
                                <p:cTn fill="hold" grpId="0" id="41" nodeType="afterEffect" presetClass="entr" presetID="10" presetSubtype="0">
                                  <p:stCondLst>
                                    <p:cond delay="0"/>
                                  </p:stCondLst>
                                  <p:childTnLst>
                                    <p:set>
                                      <p:cBhvr>
                                        <p:cTn dur="1" fill="hold" id="42">
                                          <p:stCondLst>
                                            <p:cond delay="0"/>
                                          </p:stCondLst>
                                        </p:cTn>
                                        <p:tgtEl>
                                          <p:spTgt spid="1048860"/>
                                        </p:tgtEl>
                                        <p:attrNameLst>
                                          <p:attrName>style.visibility</p:attrName>
                                        </p:attrNameLst>
                                      </p:cBhvr>
                                      <p:to>
                                        <p:strVal val="visible"/>
                                      </p:to>
                                    </p:set>
                                    <p:animEffect transition="in" filter="fade">
                                      <p:cBhvr>
                                        <p:cTn dur="500" id="43"/>
                                        <p:tgtEl>
                                          <p:spTgt spid="1048860"/>
                                        </p:tgtEl>
                                      </p:cBhvr>
                                    </p:animEffect>
                                  </p:childTnLst>
                                </p:cTn>
                              </p:par>
                              <p:par>
                                <p:cTn fill="hold" grpId="0" id="44" nodeType="withEffect" presetClass="entr" presetID="53" presetSubtype="16">
                                  <p:stCondLst>
                                    <p:cond delay="0"/>
                                  </p:stCondLst>
                                  <p:childTnLst>
                                    <p:set>
                                      <p:cBhvr>
                                        <p:cTn dur="1" fill="hold" id="45">
                                          <p:stCondLst>
                                            <p:cond delay="0"/>
                                          </p:stCondLst>
                                        </p:cTn>
                                        <p:tgtEl>
                                          <p:spTgt spid="1048863"/>
                                        </p:tgtEl>
                                        <p:attrNameLst>
                                          <p:attrName>style.visibility</p:attrName>
                                        </p:attrNameLst>
                                      </p:cBhvr>
                                      <p:to>
                                        <p:strVal val="visible"/>
                                      </p:to>
                                    </p:set>
                                    <p:anim calcmode="lin" valueType="num">
                                      <p:cBhvr>
                                        <p:cTn dur="500" fill="hold" id="46"/>
                                        <p:tgtEl>
                                          <p:spTgt spid="1048863"/>
                                        </p:tgtEl>
                                        <p:attrNameLst>
                                          <p:attrName>ppt_w</p:attrName>
                                        </p:attrNameLst>
                                      </p:cBhvr>
                                      <p:tavLst>
                                        <p:tav tm="0">
                                          <p:val>
                                            <p:fltVal val="0.0"/>
                                          </p:val>
                                        </p:tav>
                                        <p:tav tm="100000">
                                          <p:val>
                                            <p:strVal val="#ppt_w"/>
                                          </p:val>
                                        </p:tav>
                                      </p:tavLst>
                                    </p:anim>
                                    <p:anim calcmode="lin" valueType="num">
                                      <p:cBhvr>
                                        <p:cTn dur="500" fill="hold" id="47"/>
                                        <p:tgtEl>
                                          <p:spTgt spid="1048863"/>
                                        </p:tgtEl>
                                        <p:attrNameLst>
                                          <p:attrName>ppt_h</p:attrName>
                                        </p:attrNameLst>
                                      </p:cBhvr>
                                      <p:tavLst>
                                        <p:tav tm="0">
                                          <p:val>
                                            <p:fltVal val="0.0"/>
                                          </p:val>
                                        </p:tav>
                                        <p:tav tm="100000">
                                          <p:val>
                                            <p:strVal val="#ppt_h"/>
                                          </p:val>
                                        </p:tav>
                                      </p:tavLst>
                                    </p:anim>
                                    <p:animEffect transition="in" filter="fade">
                                      <p:cBhvr>
                                        <p:cTn dur="500" id="48"/>
                                        <p:tgtEl>
                                          <p:spTgt spid="1048863"/>
                                        </p:tgtEl>
                                      </p:cBhvr>
                                    </p:animEffect>
                                  </p:childTnLst>
                                </p:cTn>
                              </p:par>
                              <p:par>
                                <p:cTn fill="hold" grpId="0" id="49" nodeType="withEffect" presetClass="entr" presetID="10" presetSubtype="0">
                                  <p:stCondLst>
                                    <p:cond delay="300"/>
                                  </p:stCondLst>
                                  <p:childTnLst>
                                    <p:set>
                                      <p:cBhvr>
                                        <p:cTn dur="1" fill="hold" id="50">
                                          <p:stCondLst>
                                            <p:cond delay="0"/>
                                          </p:stCondLst>
                                        </p:cTn>
                                        <p:tgtEl>
                                          <p:spTgt spid="1048859"/>
                                        </p:tgtEl>
                                        <p:attrNameLst>
                                          <p:attrName>style.visibility</p:attrName>
                                        </p:attrNameLst>
                                      </p:cBhvr>
                                      <p:to>
                                        <p:strVal val="visible"/>
                                      </p:to>
                                    </p:set>
                                    <p:animEffect transition="in" filter="fade">
                                      <p:cBhvr>
                                        <p:cTn dur="500" id="51"/>
                                        <p:tgtEl>
                                          <p:spTgt spid="1048859"/>
                                        </p:tgtEl>
                                      </p:cBhvr>
                                    </p:animEffect>
                                  </p:childTnLst>
                                </p:cTn>
                              </p:par>
                              <p:par>
                                <p:cTn fill="hold" grpId="0" id="52" nodeType="withEffect" presetClass="entr" presetID="10" presetSubtype="0">
                                  <p:stCondLst>
                                    <p:cond delay="300"/>
                                  </p:stCondLst>
                                  <p:childTnLst>
                                    <p:set>
                                      <p:cBhvr>
                                        <p:cTn dur="1" fill="hold" id="53">
                                          <p:stCondLst>
                                            <p:cond delay="0"/>
                                          </p:stCondLst>
                                        </p:cTn>
                                        <p:tgtEl>
                                          <p:spTgt spid="1048864"/>
                                        </p:tgtEl>
                                        <p:attrNameLst>
                                          <p:attrName>style.visibility</p:attrName>
                                        </p:attrNameLst>
                                      </p:cBhvr>
                                      <p:to>
                                        <p:strVal val="visible"/>
                                      </p:to>
                                    </p:set>
                                    <p:animEffect transition="in" filter="fade">
                                      <p:cBhvr>
                                        <p:cTn dur="500" id="54"/>
                                        <p:tgtEl>
                                          <p:spTgt spid="1048864"/>
                                        </p:tgtEl>
                                      </p:cBhvr>
                                    </p:animEffect>
                                  </p:childTnLst>
                                </p:cTn>
                              </p:par>
                              <p:par>
                                <p:cTn fill="hold" grpId="0" id="55" nodeType="withEffect" presetClass="entr" presetID="10" presetSubtype="0">
                                  <p:stCondLst>
                                    <p:cond delay="600"/>
                                  </p:stCondLst>
                                  <p:childTnLst>
                                    <p:set>
                                      <p:cBhvr>
                                        <p:cTn dur="1" fill="hold" id="56">
                                          <p:stCondLst>
                                            <p:cond delay="0"/>
                                          </p:stCondLst>
                                        </p:cTn>
                                        <p:tgtEl>
                                          <p:spTgt spid="1048858"/>
                                        </p:tgtEl>
                                        <p:attrNameLst>
                                          <p:attrName>style.visibility</p:attrName>
                                        </p:attrNameLst>
                                      </p:cBhvr>
                                      <p:to>
                                        <p:strVal val="visible"/>
                                      </p:to>
                                    </p:set>
                                    <p:animEffect transition="in" filter="fade">
                                      <p:cBhvr>
                                        <p:cTn dur="500" id="57"/>
                                        <p:tgtEl>
                                          <p:spTgt spid="1048858"/>
                                        </p:tgtEl>
                                      </p:cBhvr>
                                    </p:animEffect>
                                  </p:childTnLst>
                                </p:cTn>
                              </p:par>
                              <p:par>
                                <p:cTn fill="hold" grpId="0" id="58" nodeType="withEffect" presetClass="entr" presetID="10" presetSubtype="0">
                                  <p:stCondLst>
                                    <p:cond delay="600"/>
                                  </p:stCondLst>
                                  <p:childTnLst>
                                    <p:set>
                                      <p:cBhvr>
                                        <p:cTn dur="1" fill="hold" id="59">
                                          <p:stCondLst>
                                            <p:cond delay="0"/>
                                          </p:stCondLst>
                                        </p:cTn>
                                        <p:tgtEl>
                                          <p:spTgt spid="1048865"/>
                                        </p:tgtEl>
                                        <p:attrNameLst>
                                          <p:attrName>style.visibility</p:attrName>
                                        </p:attrNameLst>
                                      </p:cBhvr>
                                      <p:to>
                                        <p:strVal val="visible"/>
                                      </p:to>
                                    </p:set>
                                    <p:animEffect transition="in" filter="fade">
                                      <p:cBhvr>
                                        <p:cTn dur="500" id="60"/>
                                        <p:tgtEl>
                                          <p:spTgt spid="1048865"/>
                                        </p:tgtEl>
                                      </p:cBhvr>
                                    </p:animEffect>
                                  </p:childTnLst>
                                </p:cTn>
                              </p:par>
                            </p:childTnLst>
                          </p:cTn>
                        </p:par>
                        <p:par>
                          <p:cTn fill="hold" id="61">
                            <p:stCondLst>
                              <p:cond delay="4350"/>
                            </p:stCondLst>
                            <p:childTnLst>
                              <p:par>
                                <p:cTn fill="hold" id="62" nodeType="afterEffect" presetClass="entr" presetID="22" presetSubtype="8">
                                  <p:stCondLst>
                                    <p:cond delay="0"/>
                                  </p:stCondLst>
                                  <p:childTnLst>
                                    <p:set>
                                      <p:cBhvr>
                                        <p:cTn dur="1" fill="hold" id="63">
                                          <p:stCondLst>
                                            <p:cond delay="0"/>
                                          </p:stCondLst>
                                        </p:cTn>
                                        <p:tgtEl>
                                          <p:spTgt spid="3145875"/>
                                        </p:tgtEl>
                                        <p:attrNameLst>
                                          <p:attrName>style.visibility</p:attrName>
                                        </p:attrNameLst>
                                      </p:cBhvr>
                                      <p:to>
                                        <p:strVal val="visible"/>
                                      </p:to>
                                    </p:set>
                                    <p:animEffect transition="in" filter="wipe(left)">
                                      <p:cBhvr>
                                        <p:cTn dur="500" id="64"/>
                                        <p:tgtEl>
                                          <p:spTgt spid="3145875"/>
                                        </p:tgtEl>
                                      </p:cBhvr>
                                    </p:animEffect>
                                  </p:childTnLst>
                                </p:cTn>
                              </p:par>
                            </p:childTnLst>
                          </p:cTn>
                        </p:par>
                        <p:par>
                          <p:cTn fill="hold" id="65">
                            <p:stCondLst>
                              <p:cond delay="4850"/>
                            </p:stCondLst>
                            <p:childTnLst>
                              <p:par>
                                <p:cTn fill="hold" grpId="0" id="66" nodeType="afterEffect" presetClass="entr" presetID="22" presetSubtype="2">
                                  <p:stCondLst>
                                    <p:cond delay="0"/>
                                  </p:stCondLst>
                                  <p:childTnLst>
                                    <p:set>
                                      <p:cBhvr>
                                        <p:cTn dur="1" fill="hold" id="67">
                                          <p:stCondLst>
                                            <p:cond delay="0"/>
                                          </p:stCondLst>
                                        </p:cTn>
                                        <p:tgtEl>
                                          <p:spTgt spid="1048855"/>
                                        </p:tgtEl>
                                        <p:attrNameLst>
                                          <p:attrName>style.visibility</p:attrName>
                                        </p:attrNameLst>
                                      </p:cBhvr>
                                      <p:to>
                                        <p:strVal val="visible"/>
                                      </p:to>
                                    </p:set>
                                    <p:animEffect transition="in" filter="wipe(right)">
                                      <p:cBhvr>
                                        <p:cTn dur="500" id="68"/>
                                        <p:tgtEl>
                                          <p:spTgt spid="1048855"/>
                                        </p:tgtEl>
                                      </p:cBhvr>
                                    </p:animEffect>
                                  </p:childTnLst>
                                </p:cTn>
                              </p:par>
                            </p:childTnLst>
                          </p:cTn>
                        </p:par>
                        <p:par>
                          <p:cTn fill="hold" id="69">
                            <p:stCondLst>
                              <p:cond delay="5350"/>
                            </p:stCondLst>
                            <p:childTnLst>
                              <p:par>
                                <p:cTn fill="hold" id="70" nodeType="afterEffect" presetClass="entr" presetID="22" presetSubtype="8">
                                  <p:stCondLst>
                                    <p:cond delay="0"/>
                                  </p:stCondLst>
                                  <p:childTnLst>
                                    <p:set>
                                      <p:cBhvr>
                                        <p:cTn dur="1" fill="hold" id="71">
                                          <p:stCondLst>
                                            <p:cond delay="0"/>
                                          </p:stCondLst>
                                        </p:cTn>
                                        <p:tgtEl>
                                          <p:spTgt spid="3145876"/>
                                        </p:tgtEl>
                                        <p:attrNameLst>
                                          <p:attrName>style.visibility</p:attrName>
                                        </p:attrNameLst>
                                      </p:cBhvr>
                                      <p:to>
                                        <p:strVal val="visible"/>
                                      </p:to>
                                    </p:set>
                                    <p:animEffect transition="in" filter="wipe(left)">
                                      <p:cBhvr>
                                        <p:cTn dur="500" id="72"/>
                                        <p:tgtEl>
                                          <p:spTgt spid="3145876"/>
                                        </p:tgtEl>
                                      </p:cBhvr>
                                    </p:animEffect>
                                  </p:childTnLst>
                                </p:cTn>
                              </p:par>
                            </p:childTnLst>
                          </p:cTn>
                        </p:par>
                        <p:par>
                          <p:cTn fill="hold" id="73">
                            <p:stCondLst>
                              <p:cond delay="5850"/>
                            </p:stCondLst>
                            <p:childTnLst>
                              <p:par>
                                <p:cTn fill="hold" grpId="0" id="74" nodeType="afterEffect" presetClass="entr" presetID="22" presetSubtype="8">
                                  <p:stCondLst>
                                    <p:cond delay="0"/>
                                  </p:stCondLst>
                                  <p:childTnLst>
                                    <p:set>
                                      <p:cBhvr>
                                        <p:cTn dur="1" fill="hold" id="75">
                                          <p:stCondLst>
                                            <p:cond delay="0"/>
                                          </p:stCondLst>
                                        </p:cTn>
                                        <p:tgtEl>
                                          <p:spTgt spid="1048856"/>
                                        </p:tgtEl>
                                        <p:attrNameLst>
                                          <p:attrName>style.visibility</p:attrName>
                                        </p:attrNameLst>
                                      </p:cBhvr>
                                      <p:to>
                                        <p:strVal val="visible"/>
                                      </p:to>
                                    </p:set>
                                    <p:animEffect transition="in" filter="wipe(left)">
                                      <p:cBhvr>
                                        <p:cTn dur="500" id="76"/>
                                        <p:tgtEl>
                                          <p:spTgt spid="1048856"/>
                                        </p:tgtEl>
                                      </p:cBhvr>
                                    </p:animEffect>
                                  </p:childTnLst>
                                </p:cTn>
                              </p:par>
                            </p:childTnLst>
                          </p:cTn>
                        </p:par>
                        <p:par>
                          <p:cTn fill="hold" id="77">
                            <p:stCondLst>
                              <p:cond delay="6350"/>
                            </p:stCondLst>
                            <p:childTnLst>
                              <p:par>
                                <p:cTn fill="hold" id="78" nodeType="afterEffect" presetClass="entr" presetID="22" presetSubtype="8">
                                  <p:stCondLst>
                                    <p:cond delay="0"/>
                                  </p:stCondLst>
                                  <p:childTnLst>
                                    <p:set>
                                      <p:cBhvr>
                                        <p:cTn dur="1" fill="hold" id="79">
                                          <p:stCondLst>
                                            <p:cond delay="0"/>
                                          </p:stCondLst>
                                        </p:cTn>
                                        <p:tgtEl>
                                          <p:spTgt spid="3145877"/>
                                        </p:tgtEl>
                                        <p:attrNameLst>
                                          <p:attrName>style.visibility</p:attrName>
                                        </p:attrNameLst>
                                      </p:cBhvr>
                                      <p:to>
                                        <p:strVal val="visible"/>
                                      </p:to>
                                    </p:set>
                                    <p:animEffect transition="in" filter="wipe(left)">
                                      <p:cBhvr>
                                        <p:cTn dur="500" id="80"/>
                                        <p:tgtEl>
                                          <p:spTgt spid="3145877"/>
                                        </p:tgtEl>
                                      </p:cBhvr>
                                    </p:animEffect>
                                  </p:childTnLst>
                                </p:cTn>
                              </p:par>
                            </p:childTnLst>
                          </p:cTn>
                        </p:par>
                        <p:par>
                          <p:cTn fill="hold" id="81">
                            <p:stCondLst>
                              <p:cond delay="6850"/>
                            </p:stCondLst>
                            <p:childTnLst>
                              <p:par>
                                <p:cTn fill="hold" grpId="0" id="82" nodeType="afterEffect" presetClass="entr" presetID="22" presetSubtype="8">
                                  <p:stCondLst>
                                    <p:cond delay="0"/>
                                  </p:stCondLst>
                                  <p:childTnLst>
                                    <p:set>
                                      <p:cBhvr>
                                        <p:cTn dur="1" fill="hold" id="83">
                                          <p:stCondLst>
                                            <p:cond delay="0"/>
                                          </p:stCondLst>
                                        </p:cTn>
                                        <p:tgtEl>
                                          <p:spTgt spid="1048857"/>
                                        </p:tgtEl>
                                        <p:attrNameLst>
                                          <p:attrName>style.visibility</p:attrName>
                                        </p:attrNameLst>
                                      </p:cBhvr>
                                      <p:to>
                                        <p:strVal val="visible"/>
                                      </p:to>
                                    </p:set>
                                    <p:animEffect transition="in" filter="wipe(left)">
                                      <p:cBhvr>
                                        <p:cTn dur="500" id="84"/>
                                        <p:tgtEl>
                                          <p:spTgt spid="1048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5" grpId="0"/>
      <p:bldP spid="1048856" grpId="0"/>
      <p:bldP spid="1048857" grpId="0"/>
      <p:bldP spid="1048858" grpId="0" animBg="1"/>
      <p:bldP spid="1048859" grpId="0" animBg="1"/>
      <p:bldP spid="1048860" grpId="0" animBg="1"/>
      <p:bldP spid="1048861" grpId="0" animBg="1"/>
      <p:bldP spid="1048862" grpId="0"/>
      <p:bldP spid="1048863" grpId="0"/>
      <p:bldP spid="1048864" grpId="0"/>
      <p:bldP spid="1048865" grpId="0"/>
      <p:bldP spid="1048867" grpId="0" animBg="1"/>
      <p:bldP spid="1048868" grpId="0" animBg="1"/>
      <p:bldP spid="1048869" grpId="0" animBg="1"/>
      <p:bldP spid="1048870" grpId="0"/>
      <p:bldP spid="1048871" grpId="0"/>
      <p:bldP spid="104887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52" name=""/>
        <p:cNvGrpSpPr/>
        <p:nvPr/>
      </p:nvGrpSpPr>
      <p:grpSpPr>
        <a:xfrm>
          <a:off x="0" y="0"/>
          <a:ext cx="0" cy="0"/>
          <a:chOff x="0" y="0"/>
          <a:chExt cx="0" cy="0"/>
        </a:xfrm>
      </p:grpSpPr>
      <p:sp>
        <p:nvSpPr>
          <p:cNvPr id="1048876" name="标题 1"/>
          <p:cNvSpPr>
            <a:spLocks noGrp="1"/>
          </p:cNvSpPr>
          <p:nvPr>
            <p:ph type="title"/>
          </p:nvPr>
        </p:nvSpPr>
        <p:spPr>
          <a:xfrm>
            <a:off x="606008" y="123478"/>
            <a:ext cx="6702296" cy="401669"/>
          </a:xfrm>
        </p:spPr>
        <p:txBody>
          <a:bodyPr/>
          <a:p>
            <a:r>
              <a:rPr altLang="en-US" dirty="0" lang="zh-CN"/>
              <a:t>区块链核心</a:t>
            </a:r>
            <a:r>
              <a:rPr altLang="zh-CN" dirty="0" lang="en-US"/>
              <a:t> – </a:t>
            </a:r>
            <a:r>
              <a:rPr altLang="en-US" dirty="0" lang="zh-CN"/>
              <a:t>比特币采用的哈希函数</a:t>
            </a:r>
            <a:r>
              <a:rPr altLang="zh-CN" dirty="0" lang="en-US"/>
              <a:t>SHA-256</a:t>
            </a:r>
            <a:endParaRPr altLang="en-US" dirty="0" lang="zh-CN"/>
          </a:p>
        </p:txBody>
      </p:sp>
      <p:sp>
        <p:nvSpPr>
          <p:cNvPr id="1048877"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153" name="Group 87"/>
          <p:cNvGrpSpPr/>
          <p:nvPr/>
        </p:nvGrpSpPr>
        <p:grpSpPr>
          <a:xfrm>
            <a:off x="1259632" y="915566"/>
            <a:ext cx="6165185" cy="1794517"/>
            <a:chOff x="4584115" y="724947"/>
            <a:chExt cx="6165185" cy="1794517"/>
          </a:xfrm>
        </p:grpSpPr>
        <p:cxnSp>
          <p:nvCxnSpPr>
            <p:cNvPr id="3145878" name="Elbow Connector 88"/>
            <p:cNvCxnSpPr>
              <a:cxnSpLocks/>
            </p:cNvCxnSpPr>
            <p:nvPr/>
          </p:nvCxnSpPr>
          <p:spPr>
            <a:xfrm rot="16200000" flipH="1">
              <a:off x="5669383" y="1496218"/>
              <a:ext cx="525298" cy="159319"/>
            </a:xfrm>
            <a:prstGeom prst="bentConnector2"/>
            <a:ln>
              <a:tailEnd type="triangle"/>
            </a:ln>
          </p:spPr>
          <p:style>
            <a:lnRef idx="3">
              <a:schemeClr val="dk1"/>
            </a:lnRef>
            <a:fillRef idx="0">
              <a:schemeClr val="dk1"/>
            </a:fillRef>
            <a:effectRef idx="2">
              <a:schemeClr val="dk1"/>
            </a:effectRef>
            <a:fontRef idx="minor">
              <a:schemeClr val="tx1"/>
            </a:fontRef>
          </p:style>
        </p:cxnSp>
        <p:sp>
          <p:nvSpPr>
            <p:cNvPr id="1048878" name="Oval 89"/>
            <p:cNvSpPr/>
            <p:nvPr/>
          </p:nvSpPr>
          <p:spPr>
            <a:xfrm>
              <a:off x="4584115" y="1605064"/>
              <a:ext cx="941196" cy="914400"/>
            </a:xfrm>
            <a:prstGeom prst="ellipse"/>
          </p:spPr>
          <p:style>
            <a:lnRef idx="1">
              <a:schemeClr val="accent2"/>
            </a:lnRef>
            <a:fillRef idx="2">
              <a:schemeClr val="accent2"/>
            </a:fillRef>
            <a:effectRef idx="1">
              <a:schemeClr val="accent2"/>
            </a:effectRef>
            <a:fontRef idx="minor">
              <a:schemeClr val="dk1"/>
            </a:fontRef>
          </p:style>
          <p:txBody>
            <a:bodyPr anchor="ctr" rtlCol="0"/>
            <a:p>
              <a:pPr algn="ctr"/>
              <a:r>
                <a:rPr dirty="0" sz="1200" lang="en-US"/>
                <a:t>Input Value</a:t>
              </a:r>
            </a:p>
          </p:txBody>
        </p:sp>
        <p:sp>
          <p:nvSpPr>
            <p:cNvPr id="1048879" name="TextBox 90"/>
            <p:cNvSpPr txBox="1"/>
            <p:nvPr/>
          </p:nvSpPr>
          <p:spPr>
            <a:xfrm>
              <a:off x="4775149" y="1361872"/>
              <a:ext cx="683200" cy="276999"/>
            </a:xfrm>
            <a:prstGeom prst="rect"/>
            <a:noFill/>
          </p:spPr>
          <p:txBody>
            <a:bodyPr rtlCol="0" wrap="none">
              <a:spAutoFit/>
            </a:bodyPr>
            <a:p>
              <a:r>
                <a:rPr dirty="0" sz="1200" lang="en-US"/>
                <a:t>256 bits</a:t>
              </a:r>
            </a:p>
          </p:txBody>
        </p:sp>
        <p:sp>
          <p:nvSpPr>
            <p:cNvPr id="1048880" name="Snip Single Corner Rectangle 91"/>
            <p:cNvSpPr/>
            <p:nvPr/>
          </p:nvSpPr>
          <p:spPr>
            <a:xfrm>
              <a:off x="6011692" y="1741252"/>
              <a:ext cx="656780" cy="642025"/>
            </a:xfrm>
            <a:prstGeom prst="snip1Rect">
              <a:avLst>
                <a:gd name="adj" fmla="val 31995"/>
              </a:avLst>
            </a:prstGeom>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dirty="0" sz="1200" lang="en-US"/>
            </a:p>
          </p:txBody>
        </p:sp>
        <p:sp>
          <p:nvSpPr>
            <p:cNvPr id="1048881" name="TextBox 92"/>
            <p:cNvSpPr txBox="1"/>
            <p:nvPr/>
          </p:nvSpPr>
          <p:spPr>
            <a:xfrm>
              <a:off x="5932032" y="1935306"/>
              <a:ext cx="736440" cy="253916"/>
            </a:xfrm>
            <a:prstGeom prst="rect"/>
            <a:noFill/>
          </p:spPr>
          <p:txBody>
            <a:bodyPr rtlCol="0" wrap="square">
              <a:spAutoFit/>
            </a:bodyPr>
            <a:p>
              <a:r>
                <a:rPr dirty="0" sz="1050" lang="en-US"/>
                <a:t>Compute</a:t>
              </a:r>
            </a:p>
          </p:txBody>
        </p:sp>
        <p:sp>
          <p:nvSpPr>
            <p:cNvPr id="1048882" name="Rectangle 93"/>
            <p:cNvSpPr/>
            <p:nvPr/>
          </p:nvSpPr>
          <p:spPr>
            <a:xfrm>
              <a:off x="5525311" y="1001946"/>
              <a:ext cx="1026658" cy="486385"/>
            </a:xfrm>
            <a:prstGeom prst="rect"/>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US"/>
            </a:p>
          </p:txBody>
        </p:sp>
        <p:sp>
          <p:nvSpPr>
            <p:cNvPr id="1048883" name="TextBox 94"/>
            <p:cNvSpPr txBox="1"/>
            <p:nvPr/>
          </p:nvSpPr>
          <p:spPr>
            <a:xfrm>
              <a:off x="5617115" y="1000981"/>
              <a:ext cx="934854" cy="461665"/>
            </a:xfrm>
            <a:prstGeom prst="rect"/>
            <a:noFill/>
          </p:spPr>
          <p:txBody>
            <a:bodyPr rtlCol="0" wrap="square">
              <a:spAutoFit/>
            </a:bodyPr>
            <a:p>
              <a:r>
                <a:rPr dirty="0" sz="1200" lang="en-US">
                  <a:solidFill>
                    <a:schemeClr val="bg1"/>
                  </a:solidFill>
                </a:rPr>
                <a:t>Message</a:t>
              </a:r>
            </a:p>
            <a:p>
              <a:r>
                <a:rPr dirty="0" sz="1200" lang="en-US">
                  <a:solidFill>
                    <a:schemeClr val="bg1"/>
                  </a:solidFill>
                </a:rPr>
                <a:t>(block#1)</a:t>
              </a:r>
            </a:p>
          </p:txBody>
        </p:sp>
        <p:cxnSp>
          <p:nvCxnSpPr>
            <p:cNvPr id="3145879" name="Straight Arrow Connector 95"/>
            <p:cNvCxnSpPr>
              <a:cxnSpLocks/>
            </p:cNvCxnSpPr>
            <p:nvPr/>
          </p:nvCxnSpPr>
          <p:spPr>
            <a:xfrm>
              <a:off x="5525311" y="2062264"/>
              <a:ext cx="486381" cy="1"/>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880" name="Elbow Connector 96"/>
            <p:cNvCxnSpPr>
              <a:cxnSpLocks/>
            </p:cNvCxnSpPr>
            <p:nvPr/>
          </p:nvCxnSpPr>
          <p:spPr>
            <a:xfrm rot="16200000" flipH="1">
              <a:off x="6783592" y="1496218"/>
              <a:ext cx="525298" cy="159319"/>
            </a:xfrm>
            <a:prstGeom prst="bentConnector2"/>
            <a:ln>
              <a:tailEnd type="triangle"/>
            </a:ln>
          </p:spPr>
          <p:style>
            <a:lnRef idx="3">
              <a:schemeClr val="dk1"/>
            </a:lnRef>
            <a:fillRef idx="0">
              <a:schemeClr val="dk1"/>
            </a:fillRef>
            <a:effectRef idx="2">
              <a:schemeClr val="dk1"/>
            </a:effectRef>
            <a:fontRef idx="minor">
              <a:schemeClr val="tx1"/>
            </a:fontRef>
          </p:style>
        </p:cxnSp>
        <p:sp>
          <p:nvSpPr>
            <p:cNvPr id="1048884" name="Snip Single Corner Rectangle 97"/>
            <p:cNvSpPr/>
            <p:nvPr/>
          </p:nvSpPr>
          <p:spPr>
            <a:xfrm>
              <a:off x="7125901" y="1741252"/>
              <a:ext cx="656780" cy="642025"/>
            </a:xfrm>
            <a:prstGeom prst="snip1Rect">
              <a:avLst>
                <a:gd name="adj" fmla="val 31995"/>
              </a:avLst>
            </a:prstGeom>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dirty="0" sz="1200" lang="en-US"/>
            </a:p>
          </p:txBody>
        </p:sp>
        <p:sp>
          <p:nvSpPr>
            <p:cNvPr id="1048885" name="TextBox 98"/>
            <p:cNvSpPr txBox="1"/>
            <p:nvPr/>
          </p:nvSpPr>
          <p:spPr>
            <a:xfrm>
              <a:off x="7125901" y="1925520"/>
              <a:ext cx="712298" cy="253916"/>
            </a:xfrm>
            <a:prstGeom prst="rect"/>
            <a:noFill/>
          </p:spPr>
          <p:txBody>
            <a:bodyPr rtlCol="0" wrap="square">
              <a:spAutoFit/>
            </a:bodyPr>
            <a:p>
              <a:r>
                <a:rPr dirty="0" sz="1050" lang="en-US"/>
                <a:t>Compute</a:t>
              </a:r>
            </a:p>
          </p:txBody>
        </p:sp>
        <p:sp>
          <p:nvSpPr>
            <p:cNvPr id="1048886" name="Rectangle 99"/>
            <p:cNvSpPr/>
            <p:nvPr/>
          </p:nvSpPr>
          <p:spPr>
            <a:xfrm>
              <a:off x="6639520" y="1001946"/>
              <a:ext cx="1026658" cy="486385"/>
            </a:xfrm>
            <a:prstGeom prst="rect"/>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US"/>
            </a:p>
          </p:txBody>
        </p:sp>
        <p:sp>
          <p:nvSpPr>
            <p:cNvPr id="1048887" name="TextBox 100"/>
            <p:cNvSpPr txBox="1"/>
            <p:nvPr/>
          </p:nvSpPr>
          <p:spPr>
            <a:xfrm>
              <a:off x="6731324" y="1000981"/>
              <a:ext cx="934854" cy="461665"/>
            </a:xfrm>
            <a:prstGeom prst="rect"/>
            <a:noFill/>
          </p:spPr>
          <p:txBody>
            <a:bodyPr rtlCol="0" wrap="square">
              <a:spAutoFit/>
            </a:bodyPr>
            <a:p>
              <a:r>
                <a:rPr dirty="0" sz="1200" lang="en-US">
                  <a:solidFill>
                    <a:schemeClr val="bg1"/>
                  </a:solidFill>
                </a:rPr>
                <a:t>Message</a:t>
              </a:r>
            </a:p>
            <a:p>
              <a:r>
                <a:rPr dirty="0" sz="1200" lang="en-US">
                  <a:solidFill>
                    <a:schemeClr val="bg1"/>
                  </a:solidFill>
                </a:rPr>
                <a:t>(block#2)</a:t>
              </a:r>
            </a:p>
          </p:txBody>
        </p:sp>
        <p:cxnSp>
          <p:nvCxnSpPr>
            <p:cNvPr id="3145881" name="Straight Arrow Connector 101"/>
            <p:cNvCxnSpPr>
              <a:cxnSpLocks/>
              <a:stCxn id="1048880" idx="0"/>
              <a:endCxn id="1048884" idx="2"/>
            </p:cNvCxnSpPr>
            <p:nvPr/>
          </p:nvCxnSpPr>
          <p:spPr>
            <a:xfrm>
              <a:off x="6668472" y="2062265"/>
              <a:ext cx="457429" cy="0"/>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882" name="Elbow Connector 102"/>
            <p:cNvCxnSpPr>
              <a:cxnSpLocks/>
            </p:cNvCxnSpPr>
            <p:nvPr/>
          </p:nvCxnSpPr>
          <p:spPr>
            <a:xfrm rot="16200000" flipH="1">
              <a:off x="8349197" y="1496218"/>
              <a:ext cx="525298" cy="159319"/>
            </a:xfrm>
            <a:prstGeom prst="bentConnector2"/>
            <a:ln>
              <a:tailEnd type="triangle"/>
            </a:ln>
          </p:spPr>
          <p:style>
            <a:lnRef idx="3">
              <a:schemeClr val="dk1"/>
            </a:lnRef>
            <a:fillRef idx="0">
              <a:schemeClr val="dk1"/>
            </a:fillRef>
            <a:effectRef idx="2">
              <a:schemeClr val="dk1"/>
            </a:effectRef>
            <a:fontRef idx="minor">
              <a:schemeClr val="tx1"/>
            </a:fontRef>
          </p:style>
        </p:cxnSp>
        <p:sp>
          <p:nvSpPr>
            <p:cNvPr id="1048888" name="Snip Single Corner Rectangle 103"/>
            <p:cNvSpPr/>
            <p:nvPr/>
          </p:nvSpPr>
          <p:spPr>
            <a:xfrm>
              <a:off x="8691506" y="1741252"/>
              <a:ext cx="656780" cy="642025"/>
            </a:xfrm>
            <a:prstGeom prst="snip1Rect">
              <a:avLst>
                <a:gd name="adj" fmla="val 31995"/>
              </a:avLst>
            </a:prstGeom>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dirty="0" sz="1200" lang="en-US"/>
            </a:p>
          </p:txBody>
        </p:sp>
        <p:sp>
          <p:nvSpPr>
            <p:cNvPr id="1048889" name="TextBox 104"/>
            <p:cNvSpPr txBox="1"/>
            <p:nvPr/>
          </p:nvSpPr>
          <p:spPr>
            <a:xfrm>
              <a:off x="8718454" y="1935306"/>
              <a:ext cx="699597" cy="253916"/>
            </a:xfrm>
            <a:prstGeom prst="rect"/>
            <a:noFill/>
          </p:spPr>
          <p:txBody>
            <a:bodyPr rtlCol="0" wrap="square">
              <a:spAutoFit/>
            </a:bodyPr>
            <a:p>
              <a:r>
                <a:rPr dirty="0" sz="1050" lang="en-US"/>
                <a:t>Compute</a:t>
              </a:r>
            </a:p>
          </p:txBody>
        </p:sp>
        <p:sp>
          <p:nvSpPr>
            <p:cNvPr id="1048890" name="Rectangle 105"/>
            <p:cNvSpPr/>
            <p:nvPr/>
          </p:nvSpPr>
          <p:spPr>
            <a:xfrm>
              <a:off x="8205125" y="1001946"/>
              <a:ext cx="1026658" cy="486385"/>
            </a:xfrm>
            <a:prstGeom prst="rect"/>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US"/>
            </a:p>
          </p:txBody>
        </p:sp>
        <p:sp>
          <p:nvSpPr>
            <p:cNvPr id="1048891" name="TextBox 106"/>
            <p:cNvSpPr txBox="1"/>
            <p:nvPr/>
          </p:nvSpPr>
          <p:spPr>
            <a:xfrm>
              <a:off x="8296577" y="1000981"/>
              <a:ext cx="936808" cy="461665"/>
            </a:xfrm>
            <a:prstGeom prst="rect"/>
            <a:noFill/>
          </p:spPr>
          <p:txBody>
            <a:bodyPr rtlCol="0" wrap="square">
              <a:spAutoFit/>
            </a:bodyPr>
            <a:p>
              <a:r>
                <a:rPr dirty="0" sz="1200" lang="en-US">
                  <a:solidFill>
                    <a:schemeClr val="bg1"/>
                  </a:solidFill>
                </a:rPr>
                <a:t>Message</a:t>
              </a:r>
            </a:p>
            <a:p>
              <a:r>
                <a:rPr dirty="0" sz="1200" lang="en-US">
                  <a:solidFill>
                    <a:schemeClr val="bg1"/>
                  </a:solidFill>
                </a:rPr>
                <a:t>(</a:t>
              </a:r>
              <a:r>
                <a:rPr dirty="0" sz="1200" lang="en-US" err="1">
                  <a:solidFill>
                    <a:schemeClr val="bg1"/>
                  </a:solidFill>
                </a:rPr>
                <a:t>block#n</a:t>
              </a:r>
              <a:r>
                <a:rPr dirty="0" sz="1200" lang="en-US">
                  <a:solidFill>
                    <a:schemeClr val="bg1"/>
                  </a:solidFill>
                </a:rPr>
                <a:t>)</a:t>
              </a:r>
            </a:p>
          </p:txBody>
        </p:sp>
        <p:cxnSp>
          <p:nvCxnSpPr>
            <p:cNvPr id="3145883" name="Straight Arrow Connector 107"/>
            <p:cNvCxnSpPr>
              <a:cxnSpLocks/>
            </p:cNvCxnSpPr>
            <p:nvPr/>
          </p:nvCxnSpPr>
          <p:spPr>
            <a:xfrm>
              <a:off x="7782681" y="2062264"/>
              <a:ext cx="908825" cy="0"/>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48892" name="TextBox 108"/>
            <p:cNvSpPr txBox="1"/>
            <p:nvPr/>
          </p:nvSpPr>
          <p:spPr>
            <a:xfrm>
              <a:off x="7714262" y="1069484"/>
              <a:ext cx="573704" cy="584775"/>
            </a:xfrm>
            <a:prstGeom prst="rect"/>
            <a:noFill/>
          </p:spPr>
          <p:txBody>
            <a:bodyPr rtlCol="0" wrap="square">
              <a:spAutoFit/>
            </a:bodyPr>
            <a:p>
              <a:r>
                <a:rPr dirty="0" sz="3200" lang="en-US"/>
                <a:t>…</a:t>
              </a:r>
            </a:p>
          </p:txBody>
        </p:sp>
        <p:cxnSp>
          <p:nvCxnSpPr>
            <p:cNvPr id="3145884" name="Straight Arrow Connector 109"/>
            <p:cNvCxnSpPr>
              <a:cxnSpLocks/>
              <a:stCxn id="1048888" idx="0"/>
              <a:endCxn id="1048893" idx="2"/>
            </p:cNvCxnSpPr>
            <p:nvPr/>
          </p:nvCxnSpPr>
          <p:spPr>
            <a:xfrm flipV="1">
              <a:off x="9348286" y="2062264"/>
              <a:ext cx="459818" cy="1"/>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48893" name="Oval 110"/>
            <p:cNvSpPr/>
            <p:nvPr/>
          </p:nvSpPr>
          <p:spPr>
            <a:xfrm>
              <a:off x="9808104" y="1605064"/>
              <a:ext cx="941196" cy="914400"/>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r>
                <a:rPr dirty="0" sz="1200" lang="en-US">
                  <a:solidFill>
                    <a:schemeClr val="tx1"/>
                  </a:solidFill>
                </a:rPr>
                <a:t>Output Hash</a:t>
              </a:r>
            </a:p>
          </p:txBody>
        </p:sp>
        <p:sp>
          <p:nvSpPr>
            <p:cNvPr id="1048894" name="TextBox 111"/>
            <p:cNvSpPr txBox="1"/>
            <p:nvPr/>
          </p:nvSpPr>
          <p:spPr>
            <a:xfrm>
              <a:off x="9999138" y="1361872"/>
              <a:ext cx="683200" cy="276999"/>
            </a:xfrm>
            <a:prstGeom prst="rect"/>
            <a:noFill/>
          </p:spPr>
          <p:txBody>
            <a:bodyPr rtlCol="0" wrap="none">
              <a:spAutoFit/>
            </a:bodyPr>
            <a:p>
              <a:r>
                <a:rPr dirty="0" sz="1200" lang="en-US"/>
                <a:t>256 bits</a:t>
              </a:r>
            </a:p>
          </p:txBody>
        </p:sp>
        <p:sp>
          <p:nvSpPr>
            <p:cNvPr id="1048895" name="TextBox 112"/>
            <p:cNvSpPr txBox="1"/>
            <p:nvPr/>
          </p:nvSpPr>
          <p:spPr>
            <a:xfrm>
              <a:off x="5715933" y="724947"/>
              <a:ext cx="683200" cy="276999"/>
            </a:xfrm>
            <a:prstGeom prst="rect"/>
            <a:noFill/>
          </p:spPr>
          <p:txBody>
            <a:bodyPr rtlCol="0" wrap="none">
              <a:spAutoFit/>
            </a:bodyPr>
            <a:p>
              <a:r>
                <a:rPr dirty="0" sz="1200" lang="en-US"/>
                <a:t>512 bits</a:t>
              </a:r>
            </a:p>
          </p:txBody>
        </p:sp>
      </p:grpSp>
      <p:sp>
        <p:nvSpPr>
          <p:cNvPr id="1048896" name="TextBox 114"/>
          <p:cNvSpPr txBox="1"/>
          <p:nvPr/>
        </p:nvSpPr>
        <p:spPr>
          <a:xfrm>
            <a:off x="1450666" y="3144775"/>
            <a:ext cx="6145670" cy="1200329"/>
          </a:xfrm>
          <a:prstGeom prst="rect"/>
          <a:noFill/>
        </p:spPr>
        <p:txBody>
          <a:bodyPr bIns="0" lIns="0" rIns="0" rtlCol="0" tIns="0" wrap="square">
            <a:spAutoFit/>
          </a:bodyPr>
          <a:p>
            <a:r>
              <a:rPr altLang="zh-CN" b="1" dirty="0" i="1" lang="en-US">
                <a:solidFill>
                  <a:schemeClr val="accent1">
                    <a:lumMod val="75000"/>
                  </a:schemeClr>
                </a:solidFill>
                <a:latin typeface="+mn-lt"/>
                <a:ea typeface="Microsoft Sans Serif" panose="020B0604020202020204" pitchFamily="34" charset="0"/>
                <a:cs typeface="Microsoft Sans Serif" panose="020B0604020202020204" pitchFamily="34" charset="0"/>
              </a:rPr>
              <a:t>SHA-256 </a:t>
            </a:r>
            <a:r>
              <a:rPr altLang="en-US" b="1" dirty="0" i="1" lang="zh-CN">
                <a:solidFill>
                  <a:schemeClr val="accent1">
                    <a:lumMod val="75000"/>
                  </a:schemeClr>
                </a:solidFill>
                <a:latin typeface="+mn-lt"/>
                <a:ea typeface="Microsoft Sans Serif" panose="020B0604020202020204" pitchFamily="34" charset="0"/>
                <a:cs typeface="Microsoft Sans Serif" panose="020B0604020202020204" pitchFamily="34" charset="0"/>
              </a:rPr>
              <a:t>哈希函数</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 SHA-256 </a:t>
            </a:r>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通过</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 </a:t>
            </a:r>
            <a:r>
              <a:rPr altLang="zh-CN" b="1" dirty="0" lang="en-US" err="1">
                <a:solidFill>
                  <a:schemeClr val="accent1">
                    <a:lumMod val="75000"/>
                  </a:schemeClr>
                </a:solidFill>
                <a:latin typeface="+mn-lt"/>
                <a:ea typeface="Microsoft Sans Serif" panose="020B0604020202020204" pitchFamily="34" charset="0"/>
                <a:cs typeface="Microsoft Sans Serif" panose="020B0604020202020204" pitchFamily="34" charset="0"/>
              </a:rPr>
              <a:t>Merkle-Damgard</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 </a:t>
            </a:r>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变换把任意</a:t>
            </a:r>
            <a:endPar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endParaRPr>
          </a:p>
          <a:p>
            <a:endParaRPr altLang="zh-CN" b="1" dirty="0" sz="1200" lang="en-US">
              <a:solidFill>
                <a:schemeClr val="accent1">
                  <a:lumMod val="75000"/>
                </a:schemeClr>
              </a:solidFill>
              <a:latin typeface="+mn-lt"/>
              <a:ea typeface="Microsoft Sans Serif" panose="020B0604020202020204" pitchFamily="34" charset="0"/>
              <a:cs typeface="Microsoft Sans Serif" panose="020B0604020202020204" pitchFamily="34" charset="0"/>
            </a:endParaRPr>
          </a:p>
          <a:p>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长度的信息</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a:t>
            </a:r>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字符转换成多个哈希函数的</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512</a:t>
            </a:r>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个字节的输入值</a:t>
            </a:r>
            <a:endPar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endParaRPr>
          </a:p>
          <a:p>
            <a:endParaRPr altLang="zh-CN" b="1" dirty="0" sz="1200" lang="en-US">
              <a:solidFill>
                <a:schemeClr val="accent1">
                  <a:lumMod val="75000"/>
                </a:schemeClr>
              </a:solidFill>
              <a:latin typeface="+mn-lt"/>
              <a:ea typeface="Microsoft Sans Serif" panose="020B0604020202020204" pitchFamily="34" charset="0"/>
              <a:cs typeface="Microsoft Sans Serif" panose="020B0604020202020204" pitchFamily="34" charset="0"/>
            </a:endParaRPr>
          </a:p>
          <a:p>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不断迭代加密产生</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256</a:t>
            </a:r>
            <a:r>
              <a:rPr altLang="en-US" b="1" dirty="0" lang="zh-CN">
                <a:solidFill>
                  <a:schemeClr val="accent1">
                    <a:lumMod val="75000"/>
                  </a:schemeClr>
                </a:solidFill>
                <a:latin typeface="+mn-lt"/>
                <a:ea typeface="Microsoft Sans Serif" panose="020B0604020202020204" pitchFamily="34" charset="0"/>
                <a:cs typeface="Microsoft Sans Serif" panose="020B0604020202020204" pitchFamily="34" charset="0"/>
              </a:rPr>
              <a:t>个字节的加密后的字符串。</a:t>
            </a:r>
            <a:r>
              <a:rPr altLang="zh-CN" b="1" dirty="0" lang="en-US">
                <a:solidFill>
                  <a:schemeClr val="accent1">
                    <a:lumMod val="75000"/>
                  </a:schemeClr>
                </a:solidFill>
                <a:latin typeface="+mn-lt"/>
                <a:ea typeface="Microsoft Sans Serif" panose="020B0604020202020204" pitchFamily="34" charset="0"/>
                <a:cs typeface="Microsoft Sans Serif" panose="020B0604020202020204" pitchFamily="34" charset="0"/>
              </a:rPr>
              <a:t> </a:t>
            </a:r>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153"/>
                                        </p:tgtEl>
                                        <p:attrNameLst>
                                          <p:attrName>style.visibility</p:attrName>
                                        </p:attrNameLst>
                                      </p:cBhvr>
                                      <p:to>
                                        <p:strVal val="visible"/>
                                      </p:to>
                                    </p:set>
                                  </p:childTnLst>
                                </p:cTn>
                              </p:par>
                            </p:childTnLst>
                          </p:cTn>
                        </p:par>
                        <p:par>
                          <p:cTn fill="hold" id="7">
                            <p:stCondLst>
                              <p:cond delay="0"/>
                            </p:stCondLst>
                            <p:childTnLst>
                              <p:par>
                                <p:cTn fill="hold" grpId="0" id="8" nodeType="afterEffect" presetClass="entr" presetID="22" presetSubtype="8">
                                  <p:stCondLst>
                                    <p:cond delay="0"/>
                                  </p:stCondLst>
                                  <p:childTnLst>
                                    <p:set>
                                      <p:cBhvr>
                                        <p:cTn dur="1" fill="hold" id="9">
                                          <p:stCondLst>
                                            <p:cond delay="0"/>
                                          </p:stCondLst>
                                        </p:cTn>
                                        <p:tgtEl>
                                          <p:spTgt spid="1048896"/>
                                        </p:tgtEl>
                                        <p:attrNameLst>
                                          <p:attrName>style.visibility</p:attrName>
                                        </p:attrNameLst>
                                      </p:cBhvr>
                                      <p:to>
                                        <p:strVal val="visible"/>
                                      </p:to>
                                    </p:set>
                                    <p:animEffect transition="in" filter="wipe(left)">
                                      <p:cBhvr>
                                        <p:cTn dur="300" id="10"/>
                                        <p:tgtEl>
                                          <p:spTgt spid="1048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56" name=""/>
        <p:cNvGrpSpPr/>
        <p:nvPr/>
      </p:nvGrpSpPr>
      <p:grpSpPr>
        <a:xfrm>
          <a:off x="0" y="0"/>
          <a:ext cx="0" cy="0"/>
          <a:chOff x="0" y="0"/>
          <a:chExt cx="0" cy="0"/>
        </a:xfrm>
      </p:grpSpPr>
      <p:sp>
        <p:nvSpPr>
          <p:cNvPr id="1048900" name="标题 1"/>
          <p:cNvSpPr>
            <a:spLocks noGrp="1"/>
          </p:cNvSpPr>
          <p:nvPr>
            <p:ph type="title"/>
          </p:nvPr>
        </p:nvSpPr>
        <p:spPr>
          <a:xfrm>
            <a:off x="606007" y="123478"/>
            <a:ext cx="6288072" cy="381627"/>
          </a:xfrm>
        </p:spPr>
        <p:txBody>
          <a:bodyPr/>
          <a:p>
            <a:r>
              <a:rPr altLang="en-US" dirty="0" lang="zh-CN"/>
              <a:t>区块链核心</a:t>
            </a:r>
            <a:r>
              <a:rPr altLang="zh-CN" dirty="0" lang="en-US"/>
              <a:t> – </a:t>
            </a:r>
            <a:r>
              <a:rPr altLang="en-US" dirty="0" lang="zh-CN"/>
              <a:t>哈希指针和数据结构</a:t>
            </a:r>
          </a:p>
        </p:txBody>
      </p:sp>
      <p:sp>
        <p:nvSpPr>
          <p:cNvPr id="1048901"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262" name="Picture 5"/>
          <p:cNvPicPr>
            <a:picLocks noChangeAspect="1"/>
          </p:cNvPicPr>
          <p:nvPr/>
        </p:nvPicPr>
        <p:blipFill rotWithShape="1">
          <a:blip xmlns:r="http://schemas.openxmlformats.org/officeDocument/2006/relationships" r:embed="rId1"/>
          <a:srcRect l="986" t="33020" r="30916" b="11367"/>
          <a:stretch>
            <a:fillRect/>
          </a:stretch>
        </p:blipFill>
        <p:spPr>
          <a:xfrm>
            <a:off x="1928773" y="771550"/>
            <a:ext cx="4968552" cy="2304256"/>
          </a:xfrm>
          <a:prstGeom prst="rect"/>
        </p:spPr>
      </p:pic>
      <p:sp>
        <p:nvSpPr>
          <p:cNvPr id="1048902" name="TextBox 97"/>
          <p:cNvSpPr txBox="1"/>
          <p:nvPr/>
        </p:nvSpPr>
        <p:spPr>
          <a:xfrm>
            <a:off x="1115616" y="3342251"/>
            <a:ext cx="7202851" cy="1477328"/>
          </a:xfrm>
          <a:prstGeom prst="rect"/>
          <a:noFill/>
        </p:spPr>
        <p:txBody>
          <a:bodyPr bIns="0" lIns="0" rIns="0" rtlCol="0" tIns="0" wrap="square">
            <a:spAutoFit/>
          </a:bodyPr>
          <a:p>
            <a:pPr>
              <a:lnSpc>
                <a:spcPct val="150000"/>
              </a:lnSpc>
            </a:pPr>
            <a:r>
              <a:rPr altLang="en-US" dirty="0" sz="1600" lang="zh-CN">
                <a:solidFill>
                  <a:srgbClr val="C00000"/>
                </a:solidFill>
              </a:rPr>
              <a:t>如果攻击者篡改了区块链上的任何数据，篡改过的数据都无法产生正确的（唯一的）指向下一个数据块的哈希指针。就是篡改者把整个区块链的数据和指针，也因为不知道原始输入密码而无法产生第一个头指针。从而导致网络上所有的节点都会探测到这样的篡改企图。</a:t>
            </a:r>
            <a:endParaRPr dirty="0" sz="1600" lang="en-US">
              <a:solidFill>
                <a:srgbClr val="C00000"/>
              </a:solidFill>
            </a:endParaRPr>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6" presetSubtype="21">
                                  <p:stCondLst>
                                    <p:cond delay="0"/>
                                  </p:stCondLst>
                                  <p:childTnLst>
                                    <p:set>
                                      <p:cBhvr>
                                        <p:cTn dur="1" fill="hold" id="6">
                                          <p:stCondLst>
                                            <p:cond delay="0"/>
                                          </p:stCondLst>
                                        </p:cTn>
                                        <p:tgtEl>
                                          <p:spTgt spid="1048902"/>
                                        </p:tgtEl>
                                        <p:attrNameLst>
                                          <p:attrName>style.visibility</p:attrName>
                                        </p:attrNameLst>
                                      </p:cBhvr>
                                      <p:to>
                                        <p:strVal val="visible"/>
                                      </p:to>
                                    </p:set>
                                    <p:animEffect transition="in" filter="barn(inVertical)">
                                      <p:cBhvr>
                                        <p:cTn dur="500" id="7"/>
                                        <p:tgtEl>
                                          <p:spTgt spid="104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59" name=""/>
        <p:cNvGrpSpPr/>
        <p:nvPr/>
      </p:nvGrpSpPr>
      <p:grpSpPr>
        <a:xfrm>
          <a:off x="0" y="0"/>
          <a:ext cx="0" cy="0"/>
          <a:chOff x="0" y="0"/>
          <a:chExt cx="0" cy="0"/>
        </a:xfrm>
      </p:grpSpPr>
      <p:sp>
        <p:nvSpPr>
          <p:cNvPr id="1048906" name="标题 1"/>
          <p:cNvSpPr>
            <a:spLocks noGrp="1"/>
          </p:cNvSpPr>
          <p:nvPr>
            <p:ph type="title"/>
          </p:nvPr>
        </p:nvSpPr>
        <p:spPr>
          <a:xfrm>
            <a:off x="606007" y="123478"/>
            <a:ext cx="6288072" cy="381627"/>
          </a:xfrm>
        </p:spPr>
        <p:txBody>
          <a:bodyPr/>
          <a:p>
            <a:r>
              <a:rPr altLang="en-US" dirty="0" lang="zh-CN"/>
              <a:t>区块链核心</a:t>
            </a:r>
            <a:r>
              <a:rPr altLang="zh-CN" dirty="0" lang="en-US"/>
              <a:t> – </a:t>
            </a:r>
            <a:r>
              <a:rPr altLang="en-US" dirty="0" lang="zh-CN"/>
              <a:t>哈希指针和数据结构</a:t>
            </a:r>
            <a:r>
              <a:rPr altLang="zh-CN" dirty="0" lang="en-US" err="1"/>
              <a:t>Merkle</a:t>
            </a:r>
            <a:r>
              <a:rPr altLang="zh-CN" dirty="0" lang="en-US"/>
              <a:t> Tree</a:t>
            </a:r>
            <a:endParaRPr altLang="en-US" dirty="0" lang="zh-CN"/>
          </a:p>
        </p:txBody>
      </p:sp>
      <p:sp>
        <p:nvSpPr>
          <p:cNvPr id="1048907"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908" name="TextBox 326"/>
          <p:cNvSpPr txBox="1"/>
          <p:nvPr/>
        </p:nvSpPr>
        <p:spPr>
          <a:xfrm>
            <a:off x="683568" y="3719343"/>
            <a:ext cx="7560840" cy="1107996"/>
          </a:xfrm>
          <a:prstGeom prst="rect"/>
          <a:noFill/>
        </p:spPr>
        <p:txBody>
          <a:bodyPr bIns="0" lIns="0" rIns="0" rtlCol="0" tIns="0" wrap="square">
            <a:spAutoFit/>
          </a:bodyPr>
          <a:p>
            <a:pPr>
              <a:lnSpc>
                <a:spcPct val="150000"/>
              </a:lnSpc>
            </a:pPr>
            <a:r>
              <a:rPr b="1" dirty="0" sz="1600" lang="en-US" err="1"/>
              <a:t>Merkle</a:t>
            </a:r>
            <a:r>
              <a:rPr altLang="en-US" b="1" dirty="0" sz="1600" lang="zh-CN"/>
              <a:t>树</a:t>
            </a:r>
            <a:r>
              <a:rPr dirty="0" sz="1600" lang="en-US"/>
              <a:t>, </a:t>
            </a:r>
            <a:r>
              <a:rPr altLang="en-US" dirty="0" sz="1600" lang="zh-CN"/>
              <a:t>所有的数据块按配对存储然后哈希指针存储在树结构上的父节点。父节点的哈希指针又再配对作为输入产生新的哈希指针作为父节点，这样一直到把所有叶节点的数据都能存储在这个树结构里。</a:t>
            </a:r>
            <a:endParaRPr dirty="0" sz="1600" lang="en-US">
              <a:solidFill>
                <a:srgbClr val="C00000"/>
              </a:solidFill>
            </a:endParaRPr>
          </a:p>
        </p:txBody>
      </p:sp>
      <p:pic>
        <p:nvPicPr>
          <p:cNvPr id="2097263" name="Picture 5"/>
          <p:cNvPicPr>
            <a:picLocks noChangeAspect="1"/>
          </p:cNvPicPr>
          <p:nvPr/>
        </p:nvPicPr>
        <p:blipFill rotWithShape="1">
          <a:blip xmlns:r="http://schemas.openxmlformats.org/officeDocument/2006/relationships" r:embed="rId1"/>
          <a:srcRect l="1509" t="26699" r="15022" b="9394"/>
          <a:stretch>
            <a:fillRect/>
          </a:stretch>
        </p:blipFill>
        <p:spPr>
          <a:xfrm>
            <a:off x="1279849" y="714653"/>
            <a:ext cx="6028455" cy="2793201"/>
          </a:xfrm>
          <a:prstGeom prst="rect"/>
        </p:spPr>
      </p:pic>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6" presetSubtype="21">
                                  <p:stCondLst>
                                    <p:cond delay="0"/>
                                  </p:stCondLst>
                                  <p:childTnLst>
                                    <p:set>
                                      <p:cBhvr>
                                        <p:cTn dur="1" fill="hold" id="6">
                                          <p:stCondLst>
                                            <p:cond delay="0"/>
                                          </p:stCondLst>
                                        </p:cTn>
                                        <p:tgtEl>
                                          <p:spTgt spid="1048908"/>
                                        </p:tgtEl>
                                        <p:attrNameLst>
                                          <p:attrName>style.visibility</p:attrName>
                                        </p:attrNameLst>
                                      </p:cBhvr>
                                      <p:to>
                                        <p:strVal val="visible"/>
                                      </p:to>
                                    </p:set>
                                    <p:animEffect transition="in" filter="barn(inVertical)">
                                      <p:cBhvr>
                                        <p:cTn dur="500" id="7"/>
                                        <p:tgtEl>
                                          <p:spTgt spid="1048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62" name=""/>
        <p:cNvGrpSpPr/>
        <p:nvPr/>
      </p:nvGrpSpPr>
      <p:grpSpPr>
        <a:xfrm>
          <a:off x="0" y="0"/>
          <a:ext cx="0" cy="0"/>
          <a:chOff x="0" y="0"/>
          <a:chExt cx="0" cy="0"/>
        </a:xfrm>
      </p:grpSpPr>
      <p:sp>
        <p:nvSpPr>
          <p:cNvPr id="1048912" name="标题 1"/>
          <p:cNvSpPr>
            <a:spLocks noGrp="1"/>
          </p:cNvSpPr>
          <p:nvPr>
            <p:ph type="title"/>
          </p:nvPr>
        </p:nvSpPr>
        <p:spPr>
          <a:xfrm>
            <a:off x="606007" y="123478"/>
            <a:ext cx="6288072" cy="381627"/>
          </a:xfrm>
        </p:spPr>
        <p:txBody>
          <a:bodyPr/>
          <a:p>
            <a:r>
              <a:rPr altLang="en-US" dirty="0" lang="zh-CN"/>
              <a:t>区块链核心</a:t>
            </a:r>
            <a:r>
              <a:rPr altLang="zh-CN" dirty="0" lang="en-US"/>
              <a:t> – </a:t>
            </a:r>
            <a:r>
              <a:rPr altLang="en-US" dirty="0" lang="zh-CN"/>
              <a:t>哈希指针和数据结构</a:t>
            </a:r>
          </a:p>
        </p:txBody>
      </p:sp>
      <p:sp>
        <p:nvSpPr>
          <p:cNvPr id="1048913"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264" name="Picture 85"/>
          <p:cNvPicPr>
            <a:picLocks noChangeAspect="1"/>
          </p:cNvPicPr>
          <p:nvPr/>
        </p:nvPicPr>
        <p:blipFill rotWithShape="1">
          <a:blip xmlns:r="http://schemas.openxmlformats.org/officeDocument/2006/relationships" r:embed="rId1"/>
          <a:srcRect l="5194" t="24631" r="13409"/>
          <a:stretch>
            <a:fillRect/>
          </a:stretch>
        </p:blipFill>
        <p:spPr>
          <a:xfrm>
            <a:off x="-3110" y="987575"/>
            <a:ext cx="9105635" cy="3960440"/>
          </a:xfrm>
          <a:prstGeom prst="rect"/>
        </p:spPr>
      </p:pic>
      <p:sp>
        <p:nvSpPr>
          <p:cNvPr id="1048914" name="Rectangle 86"/>
          <p:cNvSpPr/>
          <p:nvPr/>
        </p:nvSpPr>
        <p:spPr>
          <a:xfrm>
            <a:off x="4355976" y="2859782"/>
            <a:ext cx="3456384" cy="720080"/>
          </a:xfrm>
          <a:prstGeom prst="rect"/>
          <a:noFill/>
        </p:spPr>
        <p:style>
          <a:lnRef idx="2">
            <a:schemeClr val="accent6"/>
          </a:lnRef>
          <a:fillRef idx="1">
            <a:schemeClr val="lt1"/>
          </a:fillRef>
          <a:effectRef idx="0">
            <a:schemeClr val="accent6"/>
          </a:effectRef>
          <a:fontRef idx="minor">
            <a:schemeClr val="dk1"/>
          </a:fontRef>
        </p:style>
        <p:txBody>
          <a:bodyPr anchor="ctr" rtlCol="0"/>
          <a:p>
            <a:pPr algn="ctr"/>
            <a:endParaRPr lang="en-US"/>
          </a:p>
        </p:txBody>
      </p:sp>
      <p:sp>
        <p:nvSpPr>
          <p:cNvPr id="1048915" name="Rectangle 87"/>
          <p:cNvSpPr/>
          <p:nvPr/>
        </p:nvSpPr>
        <p:spPr>
          <a:xfrm>
            <a:off x="755576" y="1995686"/>
            <a:ext cx="3456384" cy="720080"/>
          </a:xfrm>
          <a:prstGeom prst="rect"/>
          <a:noFill/>
        </p:spPr>
        <p:style>
          <a:lnRef idx="2">
            <a:schemeClr val="accent6"/>
          </a:lnRef>
          <a:fillRef idx="1">
            <a:schemeClr val="lt1"/>
          </a:fillRef>
          <a:effectRef idx="0">
            <a:schemeClr val="accent6"/>
          </a:effectRef>
          <a:fontRef idx="minor">
            <a:schemeClr val="dk1"/>
          </a:fontRef>
        </p:style>
        <p:txBody>
          <a:bodyPr anchor="ctr" rtlCol="0"/>
          <a:p>
            <a:pPr algn="ctr"/>
            <a:endParaRPr lang="en-US"/>
          </a:p>
        </p:txBody>
      </p:sp>
      <p:cxnSp>
        <p:nvCxnSpPr>
          <p:cNvPr id="3145885" name="Straight Arrow Connector 88"/>
          <p:cNvCxnSpPr>
            <a:cxnSpLocks/>
            <a:stCxn id="1048914" idx="1"/>
          </p:cNvCxnSpPr>
          <p:nvPr/>
        </p:nvCxnSpPr>
        <p:spPr>
          <a:xfrm flipH="1" flipV="1">
            <a:off x="2591780" y="2715766"/>
            <a:ext cx="1764196" cy="504056"/>
          </a:xfrm>
          <a:prstGeom prst="straightConnector1"/>
          <a:ln>
            <a:tailEnd type="triangle"/>
          </a:ln>
        </p:spPr>
        <p:style>
          <a:lnRef idx="2">
            <a:schemeClr val="accent6"/>
          </a:lnRef>
          <a:fillRef idx="0">
            <a:schemeClr val="accent6"/>
          </a:fillRef>
          <a:effectRef idx="1">
            <a:schemeClr val="accent6"/>
          </a:effectRef>
          <a:fontRef idx="minor">
            <a:schemeClr val="tx1"/>
          </a:fontRef>
        </p:style>
      </p:cxnSp>
      <p:cxnSp>
        <p:nvCxnSpPr>
          <p:cNvPr id="3145886" name="Straight Arrow Connector 89"/>
          <p:cNvCxnSpPr>
            <a:cxnSpLocks/>
          </p:cNvCxnSpPr>
          <p:nvPr/>
        </p:nvCxnSpPr>
        <p:spPr>
          <a:xfrm flipH="1">
            <a:off x="7812360" y="1851670"/>
            <a:ext cx="432048" cy="432048"/>
          </a:xfrm>
          <a:prstGeom prst="straightConnector1"/>
          <a:ln>
            <a:tailEnd type="triangle"/>
          </a:ln>
        </p:spPr>
        <p:style>
          <a:lnRef idx="2">
            <a:schemeClr val="accent6"/>
          </a:lnRef>
          <a:fillRef idx="0">
            <a:schemeClr val="accent6"/>
          </a:fillRef>
          <a:effectRef idx="1">
            <a:schemeClr val="accent6"/>
          </a:effectRef>
          <a:fontRef idx="minor">
            <a:schemeClr val="tx1"/>
          </a:fontRef>
        </p:style>
      </p:cxnSp>
      <p:sp>
        <p:nvSpPr>
          <p:cNvPr id="1048916" name="Rectangle 90"/>
          <p:cNvSpPr/>
          <p:nvPr/>
        </p:nvSpPr>
        <p:spPr>
          <a:xfrm>
            <a:off x="4355976" y="3651870"/>
            <a:ext cx="1296144" cy="512342"/>
          </a:xfrm>
          <a:prstGeom prst="rect"/>
          <a:noFill/>
          <a:ln w="34925">
            <a:solidFill>
              <a:srgbClr val="FF0000"/>
            </a:solidFill>
          </a:ln>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cxnSp>
        <p:nvCxnSpPr>
          <p:cNvPr id="3145887" name="Straight Arrow Connector 91"/>
          <p:cNvCxnSpPr>
            <a:cxnSpLocks/>
          </p:cNvCxnSpPr>
          <p:nvPr/>
        </p:nvCxnSpPr>
        <p:spPr>
          <a:xfrm flipH="1" flipV="1">
            <a:off x="237536" y="1922263"/>
            <a:ext cx="455762" cy="1212192"/>
          </a:xfrm>
          <a:prstGeom prst="straightConnector1"/>
          <a:ln>
            <a:tailEnd type="triangle"/>
          </a:ln>
        </p:spPr>
        <p:style>
          <a:lnRef idx="2">
            <a:schemeClr val="accent6"/>
          </a:lnRef>
          <a:fillRef idx="0">
            <a:schemeClr val="accent6"/>
          </a:fillRef>
          <a:effectRef idx="1">
            <a:schemeClr val="accent6"/>
          </a:effectRef>
          <a:fontRef idx="minor">
            <a:schemeClr val="tx1"/>
          </a:fontRef>
        </p:style>
      </p:cxnSp>
      <p:sp>
        <p:nvSpPr>
          <p:cNvPr id="1048917" name="Rectangle 92"/>
          <p:cNvSpPr/>
          <p:nvPr/>
        </p:nvSpPr>
        <p:spPr>
          <a:xfrm>
            <a:off x="755576" y="3720760"/>
            <a:ext cx="1296144" cy="443451"/>
          </a:xfrm>
          <a:prstGeom prst="rect"/>
          <a:noFill/>
          <a:ln w="34925">
            <a:solidFill>
              <a:srgbClr val="FF0000"/>
            </a:solidFill>
          </a:ln>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750"/>
                                  </p:stCondLst>
                                  <p:childTnLst>
                                    <p:set>
                                      <p:cBhvr>
                                        <p:cTn dur="1" fill="hold" id="6">
                                          <p:stCondLst>
                                            <p:cond delay="0"/>
                                          </p:stCondLst>
                                        </p:cTn>
                                        <p:tgtEl>
                                          <p:spTgt spid="2097264"/>
                                        </p:tgtEl>
                                        <p:attrNameLst>
                                          <p:attrName>style.visibility</p:attrName>
                                        </p:attrNameLst>
                                      </p:cBhvr>
                                      <p:to>
                                        <p:strVal val="visible"/>
                                      </p:to>
                                    </p:set>
                                  </p:childTnLst>
                                </p:cTn>
                              </p:par>
                              <p:par>
                                <p:cTn fill="hold" grpId="0" id="7" nodeType="withEffect" presetClass="entr" presetID="1" presetSubtype="0">
                                  <p:stCondLst>
                                    <p:cond delay="750"/>
                                  </p:stCondLst>
                                  <p:childTnLst>
                                    <p:set>
                                      <p:cBhvr>
                                        <p:cTn dur="1" fill="hold" id="8">
                                          <p:stCondLst>
                                            <p:cond delay="0"/>
                                          </p:stCondLst>
                                        </p:cTn>
                                        <p:tgtEl>
                                          <p:spTgt spid="1048914"/>
                                        </p:tgtEl>
                                        <p:attrNameLst>
                                          <p:attrName>style.visibility</p:attrName>
                                        </p:attrNameLst>
                                      </p:cBhvr>
                                      <p:to>
                                        <p:strVal val="visible"/>
                                      </p:to>
                                    </p:set>
                                  </p:childTnLst>
                                </p:cTn>
                              </p:par>
                              <p:par>
                                <p:cTn fill="hold" grpId="0" id="9" nodeType="withEffect" presetClass="entr" presetID="1" presetSubtype="0">
                                  <p:stCondLst>
                                    <p:cond delay="750"/>
                                  </p:stCondLst>
                                  <p:childTnLst>
                                    <p:set>
                                      <p:cBhvr>
                                        <p:cTn dur="1" fill="hold" id="10">
                                          <p:stCondLst>
                                            <p:cond delay="0"/>
                                          </p:stCondLst>
                                        </p:cTn>
                                        <p:tgtEl>
                                          <p:spTgt spid="1048915"/>
                                        </p:tgtEl>
                                        <p:attrNameLst>
                                          <p:attrName>style.visibility</p:attrName>
                                        </p:attrNameLst>
                                      </p:cBhvr>
                                      <p:to>
                                        <p:strVal val="visible"/>
                                      </p:to>
                                    </p:set>
                                  </p:childTnLst>
                                </p:cTn>
                              </p:par>
                              <p:par>
                                <p:cTn fill="hold" id="11" nodeType="withEffect" presetClass="entr" presetID="1" presetSubtype="0">
                                  <p:stCondLst>
                                    <p:cond delay="750"/>
                                  </p:stCondLst>
                                  <p:childTnLst>
                                    <p:set>
                                      <p:cBhvr>
                                        <p:cTn dur="1" fill="hold" id="12">
                                          <p:stCondLst>
                                            <p:cond delay="0"/>
                                          </p:stCondLst>
                                        </p:cTn>
                                        <p:tgtEl>
                                          <p:spTgt spid="3145885"/>
                                        </p:tgtEl>
                                        <p:attrNameLst>
                                          <p:attrName>style.visibility</p:attrName>
                                        </p:attrNameLst>
                                      </p:cBhvr>
                                      <p:to>
                                        <p:strVal val="visible"/>
                                      </p:to>
                                    </p:set>
                                  </p:childTnLst>
                                </p:cTn>
                              </p:par>
                              <p:par>
                                <p:cTn fill="hold" id="13" nodeType="withEffect" presetClass="entr" presetID="1" presetSubtype="0">
                                  <p:stCondLst>
                                    <p:cond delay="750"/>
                                  </p:stCondLst>
                                  <p:childTnLst>
                                    <p:set>
                                      <p:cBhvr>
                                        <p:cTn dur="1" fill="hold" id="14">
                                          <p:stCondLst>
                                            <p:cond delay="0"/>
                                          </p:stCondLst>
                                        </p:cTn>
                                        <p:tgtEl>
                                          <p:spTgt spid="3145886"/>
                                        </p:tgtEl>
                                        <p:attrNameLst>
                                          <p:attrName>style.visibility</p:attrName>
                                        </p:attrNameLst>
                                      </p:cBhvr>
                                      <p:to>
                                        <p:strVal val="visible"/>
                                      </p:to>
                                    </p:set>
                                  </p:childTnLst>
                                </p:cTn>
                              </p:par>
                              <p:par>
                                <p:cTn fill="hold" grpId="0" id="15" nodeType="withEffect" presetClass="entr" presetID="1" presetSubtype="0">
                                  <p:stCondLst>
                                    <p:cond delay="750"/>
                                  </p:stCondLst>
                                  <p:childTnLst>
                                    <p:set>
                                      <p:cBhvr>
                                        <p:cTn dur="1" fill="hold" id="16">
                                          <p:stCondLst>
                                            <p:cond delay="0"/>
                                          </p:stCondLst>
                                        </p:cTn>
                                        <p:tgtEl>
                                          <p:spTgt spid="1048916"/>
                                        </p:tgtEl>
                                        <p:attrNameLst>
                                          <p:attrName>style.visibility</p:attrName>
                                        </p:attrNameLst>
                                      </p:cBhvr>
                                      <p:to>
                                        <p:strVal val="visible"/>
                                      </p:to>
                                    </p:set>
                                  </p:childTnLst>
                                </p:cTn>
                              </p:par>
                              <p:par>
                                <p:cTn fill="hold" id="17" nodeType="withEffect" presetClass="entr" presetID="1" presetSubtype="0">
                                  <p:stCondLst>
                                    <p:cond delay="750"/>
                                  </p:stCondLst>
                                  <p:childTnLst>
                                    <p:set>
                                      <p:cBhvr>
                                        <p:cTn dur="1" fill="hold" id="18">
                                          <p:stCondLst>
                                            <p:cond delay="0"/>
                                          </p:stCondLst>
                                        </p:cTn>
                                        <p:tgtEl>
                                          <p:spTgt spid="3145887"/>
                                        </p:tgtEl>
                                        <p:attrNameLst>
                                          <p:attrName>style.visibility</p:attrName>
                                        </p:attrNameLst>
                                      </p:cBhvr>
                                      <p:to>
                                        <p:strVal val="visible"/>
                                      </p:to>
                                    </p:set>
                                  </p:childTnLst>
                                </p:cTn>
                              </p:par>
                              <p:par>
                                <p:cTn fill="hold" grpId="0" id="19" nodeType="withEffect" presetClass="entr" presetID="1" presetSubtype="0">
                                  <p:stCondLst>
                                    <p:cond delay="750"/>
                                  </p:stCondLst>
                                  <p:childTnLst>
                                    <p:set>
                                      <p:cBhvr>
                                        <p:cTn dur="1" fill="hold" id="20">
                                          <p:stCondLst>
                                            <p:cond delay="0"/>
                                          </p:stCondLst>
                                        </p:cTn>
                                        <p:tgtEl>
                                          <p:spTgt spid="104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4" grpId="0" animBg="1"/>
      <p:bldP spid="1048915" grpId="0" animBg="1"/>
      <p:bldP spid="1048916" grpId="0" animBg="1"/>
      <p:bldP spid="104891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65" name=""/>
        <p:cNvGrpSpPr/>
        <p:nvPr/>
      </p:nvGrpSpPr>
      <p:grpSpPr>
        <a:xfrm>
          <a:off x="0" y="0"/>
          <a:ext cx="0" cy="0"/>
          <a:chOff x="0" y="0"/>
          <a:chExt cx="0" cy="0"/>
        </a:xfrm>
      </p:grpSpPr>
      <p:sp>
        <p:nvSpPr>
          <p:cNvPr id="1048921" name="Rectangle 9"/>
          <p:cNvSpPr/>
          <p:nvPr/>
        </p:nvSpPr>
        <p:spPr>
          <a:xfrm>
            <a:off x="5192801" y="781075"/>
            <a:ext cx="3843695" cy="4176464"/>
          </a:xfrm>
          <a:prstGeom prst="rect"/>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22" name="Rectangle 3"/>
          <p:cNvSpPr/>
          <p:nvPr/>
        </p:nvSpPr>
        <p:spPr>
          <a:xfrm>
            <a:off x="22151" y="771550"/>
            <a:ext cx="5125913" cy="417646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23" name="标题 1"/>
          <p:cNvSpPr>
            <a:spLocks noGrp="1"/>
          </p:cNvSpPr>
          <p:nvPr>
            <p:ph type="title"/>
          </p:nvPr>
        </p:nvSpPr>
        <p:spPr>
          <a:xfrm>
            <a:off x="606007" y="123478"/>
            <a:ext cx="6288072" cy="381627"/>
          </a:xfrm>
        </p:spPr>
        <p:txBody>
          <a:bodyPr/>
          <a:p>
            <a:r>
              <a:rPr altLang="en-US" dirty="0" lang="zh-CN"/>
              <a:t>区块链核心</a:t>
            </a:r>
            <a:r>
              <a:rPr altLang="zh-CN" dirty="0" lang="en-US"/>
              <a:t> – </a:t>
            </a:r>
            <a:r>
              <a:rPr altLang="en-US" dirty="0" lang="zh-CN"/>
              <a:t>数字签名</a:t>
            </a:r>
          </a:p>
        </p:txBody>
      </p:sp>
      <p:sp>
        <p:nvSpPr>
          <p:cNvPr id="1048924"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925" name="TextBox 326"/>
          <p:cNvSpPr txBox="1"/>
          <p:nvPr/>
        </p:nvSpPr>
        <p:spPr>
          <a:xfrm>
            <a:off x="5292081" y="843558"/>
            <a:ext cx="3456383" cy="3662541"/>
          </a:xfrm>
          <a:prstGeom prst="rect"/>
          <a:noFill/>
        </p:spPr>
        <p:txBody>
          <a:bodyPr bIns="0" lIns="0" rIns="0" rtlCol="0" tIns="0" wrap="square">
            <a:spAutoFit/>
          </a:bodyPr>
          <a:p>
            <a:r>
              <a:rPr altLang="en-US" b="1" dirty="0" sz="1200" i="1" lang="zh-CN"/>
              <a:t>数字签名模式：</a:t>
            </a:r>
            <a:r>
              <a:rPr altLang="en-US" dirty="0" sz="1200" lang="zh-CN"/>
              <a:t>一个数字签名模式有下面三个算法组成</a:t>
            </a:r>
            <a:r>
              <a:rPr dirty="0" sz="1200" lang="en-US"/>
              <a:t>:</a:t>
            </a:r>
          </a:p>
          <a:p>
            <a:endParaRPr dirty="0" sz="1000" lang="en-US"/>
          </a:p>
          <a:p>
            <a:pPr indent="-171450" marL="171450">
              <a:buFont typeface="Arial" panose="020B0604020202020204" pitchFamily="34" charset="0"/>
              <a:buChar char="•"/>
            </a:pPr>
            <a:r>
              <a:rPr b="1" dirty="0" sz="1200" lang="en-US"/>
              <a:t> (</a:t>
            </a:r>
            <a:r>
              <a:rPr b="1" dirty="0" sz="1200" lang="en-US" err="1"/>
              <a:t>sk</a:t>
            </a:r>
            <a:r>
              <a:rPr b="1" dirty="0" sz="1200" lang="en-US"/>
              <a:t>, </a:t>
            </a:r>
            <a:r>
              <a:rPr b="1" dirty="0" sz="1200" lang="en-US" err="1"/>
              <a:t>pk</a:t>
            </a:r>
            <a:r>
              <a:rPr b="1" dirty="0" sz="1200" lang="en-US"/>
              <a:t>) := </a:t>
            </a:r>
            <a:r>
              <a:rPr b="1" dirty="0" sz="1200" lang="en-US" err="1"/>
              <a:t>generateKeys</a:t>
            </a:r>
            <a:r>
              <a:rPr b="1" dirty="0" sz="1200" lang="en-US"/>
              <a:t>( </a:t>
            </a:r>
            <a:r>
              <a:rPr b="1" dirty="0" sz="1200" i="1" lang="en-US" err="1"/>
              <a:t>keysize</a:t>
            </a:r>
            <a:r>
              <a:rPr b="1" dirty="0" sz="1200" i="1" lang="en-US"/>
              <a:t> </a:t>
            </a:r>
            <a:r>
              <a:rPr b="1" dirty="0" sz="1200" lang="en-US"/>
              <a:t>) </a:t>
            </a:r>
          </a:p>
          <a:p>
            <a:r>
              <a:rPr altLang="en-US" dirty="0" sz="1200" lang="zh-CN"/>
              <a:t>密钥生成函数将任意输入产生一对密钥，私钥</a:t>
            </a:r>
            <a:r>
              <a:rPr dirty="0" sz="1200" lang="en-US" err="1"/>
              <a:t>sk</a:t>
            </a:r>
            <a:r>
              <a:rPr dirty="0" sz="1200" lang="en-US"/>
              <a:t> </a:t>
            </a:r>
            <a:r>
              <a:rPr altLang="en-US" dirty="0" sz="1200" lang="zh-CN"/>
              <a:t>被私藏并用来对数据签名。公钥</a:t>
            </a:r>
            <a:r>
              <a:rPr dirty="0" sz="1200" lang="en-US" err="1"/>
              <a:t>pk</a:t>
            </a:r>
            <a:r>
              <a:rPr dirty="0" sz="1200" lang="en-US"/>
              <a:t> </a:t>
            </a:r>
            <a:r>
              <a:rPr altLang="en-US" dirty="0" sz="1200" lang="zh-CN"/>
              <a:t>可以分发给所有人拿来做校验用，任何人拿到公钥都可以校验出签名者。</a:t>
            </a:r>
            <a:endParaRPr altLang="zh-CN" dirty="0" sz="1200" lang="en-US"/>
          </a:p>
          <a:p>
            <a:endParaRPr dirty="0" sz="1200" lang="en-US"/>
          </a:p>
          <a:p>
            <a:pPr indent="-171450" marL="171450">
              <a:buFont typeface="Arial" panose="020B0604020202020204" pitchFamily="34" charset="0"/>
              <a:buChar char="•"/>
            </a:pPr>
            <a:r>
              <a:rPr b="1" dirty="0" sz="1200" lang="en-US"/>
              <a:t> sig := sign( </a:t>
            </a:r>
            <a:r>
              <a:rPr b="1" dirty="0" sz="1200" i="1" lang="en-US" err="1"/>
              <a:t>sk</a:t>
            </a:r>
            <a:r>
              <a:rPr b="1" dirty="0" sz="1200" i="1" lang="en-US"/>
              <a:t> </a:t>
            </a:r>
            <a:r>
              <a:rPr b="1" dirty="0" sz="1200" lang="en-US"/>
              <a:t>, </a:t>
            </a:r>
            <a:r>
              <a:rPr b="1" dirty="0" sz="1200" i="1" lang="en-US"/>
              <a:t>message </a:t>
            </a:r>
            <a:r>
              <a:rPr b="1" dirty="0" sz="1200" lang="en-US"/>
              <a:t>) </a:t>
            </a:r>
          </a:p>
          <a:p>
            <a:r>
              <a:rPr altLang="en-US" dirty="0" sz="1200" lang="zh-CN"/>
              <a:t>签名函数用私钥</a:t>
            </a:r>
            <a:r>
              <a:rPr altLang="zh-CN" dirty="0" sz="1200" lang="en-US" err="1"/>
              <a:t>sk</a:t>
            </a:r>
            <a:r>
              <a:rPr altLang="en-US" dirty="0" sz="1200" lang="zh-CN"/>
              <a:t>和需要签名的数据产生数字签名</a:t>
            </a:r>
            <a:endParaRPr altLang="zh-CN" dirty="0" sz="1200" lang="en-US"/>
          </a:p>
          <a:p>
            <a:endParaRPr altLang="zh-CN" dirty="0" sz="1200" lang="en-US"/>
          </a:p>
          <a:p>
            <a:pPr indent="-171450" marL="171450">
              <a:buFont typeface="Arial" panose="020B0604020202020204" pitchFamily="34" charset="0"/>
              <a:buChar char="•"/>
            </a:pPr>
            <a:r>
              <a:rPr b="1" dirty="0" sz="1200" lang="en-US"/>
              <a:t> </a:t>
            </a:r>
            <a:r>
              <a:rPr b="1" dirty="0" sz="1200" lang="en-US" err="1"/>
              <a:t>isValid</a:t>
            </a:r>
            <a:r>
              <a:rPr b="1" dirty="0" sz="1200" lang="en-US"/>
              <a:t> := verify( </a:t>
            </a:r>
            <a:r>
              <a:rPr b="1" dirty="0" sz="1200" i="1" lang="en-US" err="1"/>
              <a:t>pk</a:t>
            </a:r>
            <a:r>
              <a:rPr b="1" dirty="0" sz="1200" i="1" lang="en-US"/>
              <a:t> </a:t>
            </a:r>
            <a:r>
              <a:rPr b="1" dirty="0" sz="1200" lang="en-US"/>
              <a:t>, </a:t>
            </a:r>
            <a:r>
              <a:rPr b="1" dirty="0" sz="1200" i="1" lang="en-US"/>
              <a:t>message </a:t>
            </a:r>
            <a:r>
              <a:rPr b="1" dirty="0" sz="1200" lang="en-US"/>
              <a:t>, </a:t>
            </a:r>
            <a:r>
              <a:rPr b="1" dirty="0" sz="1200" i="1" lang="en-US"/>
              <a:t>sig </a:t>
            </a:r>
            <a:r>
              <a:rPr b="1" dirty="0" sz="1200" lang="en-US"/>
              <a:t>) </a:t>
            </a:r>
          </a:p>
          <a:p>
            <a:r>
              <a:rPr altLang="en-US" dirty="0" sz="1200" lang="zh-CN"/>
              <a:t>校验函数用签名者的公钥，签名的数据，签名本身可以校验出签名的真实性。</a:t>
            </a:r>
            <a:endParaRPr altLang="zh-CN" dirty="0" sz="1200" lang="en-US"/>
          </a:p>
          <a:p>
            <a:endParaRPr dirty="0" sz="1200" lang="en-US"/>
          </a:p>
          <a:p>
            <a:r>
              <a:rPr altLang="en-US" dirty="0" sz="1200" lang="zh-CN"/>
              <a:t>要求</a:t>
            </a:r>
            <a:r>
              <a:rPr dirty="0" sz="1200" lang="en-US"/>
              <a:t>:</a:t>
            </a:r>
          </a:p>
          <a:p>
            <a:pPr indent="-171450" marL="171450">
              <a:buFont typeface="Arial" panose="020B0604020202020204" pitchFamily="34" charset="0"/>
              <a:buChar char="•"/>
            </a:pPr>
            <a:r>
              <a:rPr altLang="en-US" dirty="0" sz="1200" lang="zh-CN"/>
              <a:t>真实的签名一定可以通过校验函数校验</a:t>
            </a:r>
            <a:endParaRPr dirty="0" sz="1200" lang="en-US"/>
          </a:p>
          <a:p>
            <a:r>
              <a:rPr b="1" dirty="0" sz="1200" lang="da-DK"/>
              <a:t>      verify </a:t>
            </a:r>
            <a:r>
              <a:rPr dirty="0" sz="1200" lang="da-DK"/>
              <a:t>( </a:t>
            </a:r>
            <a:r>
              <a:rPr dirty="0" sz="1200" i="1" lang="da-DK"/>
              <a:t>pk </a:t>
            </a:r>
            <a:r>
              <a:rPr dirty="0" sz="1200" lang="da-DK"/>
              <a:t>, </a:t>
            </a:r>
            <a:r>
              <a:rPr dirty="0" sz="1200" i="1" lang="da-DK"/>
              <a:t>message </a:t>
            </a:r>
            <a:r>
              <a:rPr dirty="0" sz="1200" lang="da-DK"/>
              <a:t>, </a:t>
            </a:r>
            <a:r>
              <a:rPr b="1" dirty="0" sz="1200" lang="da-DK"/>
              <a:t>sign </a:t>
            </a:r>
            <a:r>
              <a:rPr dirty="0" sz="1200" lang="da-DK"/>
              <a:t>( </a:t>
            </a:r>
            <a:r>
              <a:rPr dirty="0" sz="1200" i="1" lang="da-DK"/>
              <a:t>sk </a:t>
            </a:r>
            <a:r>
              <a:rPr dirty="0" sz="1200" lang="da-DK"/>
              <a:t>, </a:t>
            </a:r>
            <a:r>
              <a:rPr dirty="0" sz="1200" i="1" lang="da-DK"/>
              <a:t>message </a:t>
            </a:r>
            <a:r>
              <a:rPr dirty="0" sz="1200" lang="da-DK"/>
              <a:t>)) == </a:t>
            </a:r>
            <a:r>
              <a:rPr b="1" dirty="0" sz="1200" lang="da-DK"/>
              <a:t>true</a:t>
            </a:r>
          </a:p>
          <a:p>
            <a:pPr indent="-171450" marL="171450">
              <a:buFont typeface="Arial" panose="020B0604020202020204" pitchFamily="34" charset="0"/>
              <a:buChar char="•"/>
            </a:pPr>
            <a:r>
              <a:rPr altLang="en-US" dirty="0" sz="1200" lang="zh-CN"/>
              <a:t>数字签名不可伪造</a:t>
            </a:r>
            <a:endParaRPr dirty="0" sz="1200" lang="en-US"/>
          </a:p>
        </p:txBody>
      </p:sp>
      <p:pic>
        <p:nvPicPr>
          <p:cNvPr id="2097265" name="Picture 2"/>
          <p:cNvPicPr>
            <a:picLocks noChangeAspect="1"/>
          </p:cNvPicPr>
          <p:nvPr/>
        </p:nvPicPr>
        <p:blipFill>
          <a:blip xmlns:r="http://schemas.openxmlformats.org/officeDocument/2006/relationships" r:embed="rId1"/>
          <a:stretch>
            <a:fillRect/>
          </a:stretch>
        </p:blipFill>
        <p:spPr>
          <a:xfrm>
            <a:off x="31467" y="843558"/>
            <a:ext cx="5116597" cy="4029912"/>
          </a:xfrm>
          <a:prstGeom prst="rect"/>
        </p:spPr>
      </p:pic>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6" presetSubtype="21">
                                  <p:stCondLst>
                                    <p:cond delay="0"/>
                                  </p:stCondLst>
                                  <p:childTnLst>
                                    <p:set>
                                      <p:cBhvr>
                                        <p:cTn dur="1" fill="hold" id="6">
                                          <p:stCondLst>
                                            <p:cond delay="0"/>
                                          </p:stCondLst>
                                        </p:cTn>
                                        <p:tgtEl>
                                          <p:spTgt spid="1048925"/>
                                        </p:tgtEl>
                                        <p:attrNameLst>
                                          <p:attrName>style.visibility</p:attrName>
                                        </p:attrNameLst>
                                      </p:cBhvr>
                                      <p:to>
                                        <p:strVal val="visible"/>
                                      </p:to>
                                    </p:set>
                                    <p:animEffect transition="in" filter="barn(inVertical)">
                                      <p:cBhvr>
                                        <p:cTn dur="500" id="7"/>
                                        <p:tgtEl>
                                          <p:spTgt spid="104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68" name=""/>
        <p:cNvGrpSpPr/>
        <p:nvPr/>
      </p:nvGrpSpPr>
      <p:grpSpPr>
        <a:xfrm>
          <a:off x="0" y="0"/>
          <a:ext cx="0" cy="0"/>
          <a:chOff x="0" y="0"/>
          <a:chExt cx="0" cy="0"/>
        </a:xfrm>
      </p:grpSpPr>
      <p:sp>
        <p:nvSpPr>
          <p:cNvPr id="1048929"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30" name="文本框 9"/>
          <p:cNvSpPr txBox="1"/>
          <p:nvPr/>
        </p:nvSpPr>
        <p:spPr>
          <a:xfrm>
            <a:off x="1115617" y="2944120"/>
            <a:ext cx="7056784" cy="1238801"/>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分布式共识机制</a:t>
            </a:r>
            <a:endParaRPr altLang="zh-CN" b="1" dirty="0" sz="3600" lang="en-US" spc="300">
              <a:solidFill>
                <a:schemeClr val="bg1"/>
              </a:solidFill>
              <a:latin typeface="微软雅黑" pitchFamily="34" charset="-122"/>
              <a:ea typeface="微软雅黑" pitchFamily="34" charset="-122"/>
            </a:endParaRPr>
          </a:p>
          <a:p>
            <a:pPr algn="ctr" lvl="1" marL="0"/>
            <a:endParaRPr dirty="0" sz="2000" lang="en-US"/>
          </a:p>
          <a:p>
            <a:pPr algn="ctr" lvl="1" marL="0"/>
            <a:r>
              <a:rPr dirty="0" sz="2000" lang="en-US">
                <a:solidFill>
                  <a:srgbClr val="FFFF00"/>
                </a:solidFill>
              </a:rPr>
              <a:t>- </a:t>
            </a:r>
            <a:r>
              <a:rPr altLang="en-US" dirty="0" sz="2000" lang="zh-CN">
                <a:solidFill>
                  <a:srgbClr val="FFFF00"/>
                </a:solidFill>
              </a:rPr>
              <a:t>所有节点同意全网校验过的交易记录</a:t>
            </a:r>
            <a:endParaRPr altLang="en-US" b="1" dirty="0" sz="2000" lang="zh-CN" spc="300">
              <a:solidFill>
                <a:srgbClr val="FFFF00"/>
              </a:solidFill>
              <a:latin typeface="微软雅黑" pitchFamily="34" charset="-122"/>
              <a:ea typeface="微软雅黑" pitchFamily="34" charset="-122"/>
            </a:endParaRPr>
          </a:p>
        </p:txBody>
      </p:sp>
      <p:sp>
        <p:nvSpPr>
          <p:cNvPr id="1048931"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932" name="KSO_Shape"/>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933" name="文本框 9"/>
          <p:cNvSpPr txBox="1"/>
          <p:nvPr/>
        </p:nvSpPr>
        <p:spPr>
          <a:xfrm>
            <a:off x="1115615" y="962681"/>
            <a:ext cx="6840761" cy="346249"/>
          </a:xfrm>
          <a:prstGeom prst="rect"/>
          <a:noFill/>
        </p:spPr>
        <p:txBody>
          <a:bodyPr bIns="34290" lIns="68580" rIns="68580" rtlCol="0" tIns="34290" wrap="square">
            <a:spAutoFit/>
          </a:bodyPr>
          <a:p>
            <a:pPr algn="ctr" lvl="1" marL="0"/>
            <a:r>
              <a:rPr altLang="en-US" b="1" dirty="0" lang="zh-CN" spc="300">
                <a:latin typeface="微软雅黑" pitchFamily="34" charset="-122"/>
                <a:ea typeface="微软雅黑" pitchFamily="34" charset="-122"/>
              </a:rPr>
              <a:t>区块链核心技术和原理</a:t>
            </a:r>
            <a:endParaRPr altLang="zh-CN" b="1" dirty="0" lang="en-US" spc="30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8929"/>
                                        </p:tgtEl>
                                        <p:attrNameLst>
                                          <p:attrName>style.visibility</p:attrName>
                                        </p:attrNameLst>
                                      </p:cBhvr>
                                      <p:to>
                                        <p:strVal val="visible"/>
                                      </p:to>
                                    </p:set>
                                    <p:animEffect transition="in" filter="wipe(down)">
                                      <p:cBhvr>
                                        <p:cTn dur="500" id="7"/>
                                        <p:tgtEl>
                                          <p:spTgt spid="1048929"/>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8931"/>
                                        </p:tgtEl>
                                        <p:attrNameLst>
                                          <p:attrName>style.visibility</p:attrName>
                                        </p:attrNameLst>
                                      </p:cBhvr>
                                      <p:to>
                                        <p:strVal val="visible"/>
                                      </p:to>
                                    </p:set>
                                    <p:anim calcmode="lin" valueType="num">
                                      <p:cBhvr>
                                        <p:cTn dur="500" fill="hold" id="10"/>
                                        <p:tgtEl>
                                          <p:spTgt spid="1048931"/>
                                        </p:tgtEl>
                                        <p:attrNameLst>
                                          <p:attrName>ppt_w</p:attrName>
                                        </p:attrNameLst>
                                      </p:cBhvr>
                                      <p:tavLst>
                                        <p:tav tm="0">
                                          <p:val>
                                            <p:fltVal val="0.0"/>
                                          </p:val>
                                        </p:tav>
                                        <p:tav tm="100000">
                                          <p:val>
                                            <p:strVal val="#ppt_w"/>
                                          </p:val>
                                        </p:tav>
                                      </p:tavLst>
                                    </p:anim>
                                    <p:anim calcmode="lin" valueType="num">
                                      <p:cBhvr>
                                        <p:cTn dur="500" fill="hold" id="11"/>
                                        <p:tgtEl>
                                          <p:spTgt spid="1048931"/>
                                        </p:tgtEl>
                                        <p:attrNameLst>
                                          <p:attrName>ppt_h</p:attrName>
                                        </p:attrNameLst>
                                      </p:cBhvr>
                                      <p:tavLst>
                                        <p:tav tm="0">
                                          <p:val>
                                            <p:fltVal val="0.0"/>
                                          </p:val>
                                        </p:tav>
                                        <p:tav tm="100000">
                                          <p:val>
                                            <p:strVal val="#ppt_h"/>
                                          </p:val>
                                        </p:tav>
                                      </p:tavLst>
                                    </p:anim>
                                    <p:animEffect transition="in" filter="fade">
                                      <p:cBhvr>
                                        <p:cTn dur="500" id="12"/>
                                        <p:tgtEl>
                                          <p:spTgt spid="1048931"/>
                                        </p:tgtEl>
                                      </p:cBhvr>
                                    </p:animEffect>
                                    <p:anim calcmode="lin" valueType="num">
                                      <p:cBhvr>
                                        <p:cTn dur="500" fill="hold" id="13"/>
                                        <p:tgtEl>
                                          <p:spTgt spid="1048931"/>
                                        </p:tgtEl>
                                        <p:attrNameLst>
                                          <p:attrName>ppt_x</p:attrName>
                                        </p:attrNameLst>
                                      </p:cBhvr>
                                      <p:tavLst>
                                        <p:tav tm="0">
                                          <p:val>
                                            <p:fltVal val="0.5"/>
                                          </p:val>
                                        </p:tav>
                                        <p:tav tm="100000">
                                          <p:val>
                                            <p:strVal val="#ppt_x"/>
                                          </p:val>
                                        </p:tav>
                                      </p:tavLst>
                                    </p:anim>
                                    <p:anim calcmode="lin" valueType="num">
                                      <p:cBhvr>
                                        <p:cTn dur="500" fill="hold" id="14"/>
                                        <p:tgtEl>
                                          <p:spTgt spid="1048931"/>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8932"/>
                                        </p:tgtEl>
                                        <p:attrNameLst>
                                          <p:attrName>style.visibility</p:attrName>
                                        </p:attrNameLst>
                                      </p:cBhvr>
                                      <p:to>
                                        <p:strVal val="visible"/>
                                      </p:to>
                                    </p:set>
                                    <p:anim calcmode="lin" valueType="num">
                                      <p:cBhvr>
                                        <p:cTn dur="500" fill="hold" id="17"/>
                                        <p:tgtEl>
                                          <p:spTgt spid="1048932"/>
                                        </p:tgtEl>
                                        <p:attrNameLst>
                                          <p:attrName>ppt_w</p:attrName>
                                        </p:attrNameLst>
                                      </p:cBhvr>
                                      <p:tavLst>
                                        <p:tav tm="0">
                                          <p:val>
                                            <p:fltVal val="0.0"/>
                                          </p:val>
                                        </p:tav>
                                        <p:tav tm="100000">
                                          <p:val>
                                            <p:strVal val="#ppt_w"/>
                                          </p:val>
                                        </p:tav>
                                      </p:tavLst>
                                    </p:anim>
                                    <p:anim calcmode="lin" valueType="num">
                                      <p:cBhvr>
                                        <p:cTn dur="500" fill="hold" id="18"/>
                                        <p:tgtEl>
                                          <p:spTgt spid="1048932"/>
                                        </p:tgtEl>
                                        <p:attrNameLst>
                                          <p:attrName>ppt_h</p:attrName>
                                        </p:attrNameLst>
                                      </p:cBhvr>
                                      <p:tavLst>
                                        <p:tav tm="0">
                                          <p:val>
                                            <p:fltVal val="0.0"/>
                                          </p:val>
                                        </p:tav>
                                        <p:tav tm="100000">
                                          <p:val>
                                            <p:strVal val="#ppt_h"/>
                                          </p:val>
                                        </p:tav>
                                      </p:tavLst>
                                    </p:anim>
                                    <p:animEffect transition="in" filter="fade">
                                      <p:cBhvr>
                                        <p:cTn dur="500" id="19"/>
                                        <p:tgtEl>
                                          <p:spTgt spid="1048932"/>
                                        </p:tgtEl>
                                      </p:cBhvr>
                                    </p:animEffect>
                                    <p:anim calcmode="lin" valueType="num">
                                      <p:cBhvr>
                                        <p:cTn dur="500" fill="hold" id="20"/>
                                        <p:tgtEl>
                                          <p:spTgt spid="1048932"/>
                                        </p:tgtEl>
                                        <p:attrNameLst>
                                          <p:attrName>ppt_x</p:attrName>
                                        </p:attrNameLst>
                                      </p:cBhvr>
                                      <p:tavLst>
                                        <p:tav tm="0">
                                          <p:val>
                                            <p:fltVal val="0.5"/>
                                          </p:val>
                                        </p:tav>
                                        <p:tav tm="100000">
                                          <p:val>
                                            <p:strVal val="#ppt_x"/>
                                          </p:val>
                                        </p:tav>
                                      </p:tavLst>
                                    </p:anim>
                                    <p:anim calcmode="lin" valueType="num">
                                      <p:cBhvr>
                                        <p:cTn dur="500" fill="hold" id="21"/>
                                        <p:tgtEl>
                                          <p:spTgt spid="1048932"/>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8930"/>
                                        </p:tgtEl>
                                        <p:attrNameLst>
                                          <p:attrName>style.visibility</p:attrName>
                                        </p:attrNameLst>
                                      </p:cBhvr>
                                      <p:to>
                                        <p:strVal val="visible"/>
                                      </p:to>
                                    </p:set>
                                    <p:animEffect transition="in" filter="barn(inVertical)">
                                      <p:cBhvr>
                                        <p:cTn dur="500" id="25"/>
                                        <p:tgtEl>
                                          <p:spTgt spid="1048930"/>
                                        </p:tgtEl>
                                      </p:cBhvr>
                                    </p:animEffect>
                                  </p:childTnLst>
                                </p:cTn>
                              </p:par>
                            </p:childTnLst>
                          </p:cTn>
                        </p:par>
                        <p:par>
                          <p:cTn fill="hold" id="26">
                            <p:stCondLst>
                              <p:cond delay="1600"/>
                            </p:stCondLst>
                            <p:childTnLst>
                              <p:par>
                                <p:cTn fill="hold" grpId="0" id="27" nodeType="afterEffect" presetClass="entr" presetID="16" presetSubtype="21">
                                  <p:stCondLst>
                                    <p:cond delay="0"/>
                                  </p:stCondLst>
                                  <p:childTnLst>
                                    <p:set>
                                      <p:cBhvr>
                                        <p:cTn dur="1" fill="hold" id="28">
                                          <p:stCondLst>
                                            <p:cond delay="0"/>
                                          </p:stCondLst>
                                        </p:cTn>
                                        <p:tgtEl>
                                          <p:spTgt spid="1048933"/>
                                        </p:tgtEl>
                                        <p:attrNameLst>
                                          <p:attrName>style.visibility</p:attrName>
                                        </p:attrNameLst>
                                      </p:cBhvr>
                                      <p:to>
                                        <p:strVal val="visible"/>
                                      </p:to>
                                    </p:set>
                                    <p:animEffect transition="in" filter="barn(inVertical)">
                                      <p:cBhvr>
                                        <p:cTn dur="500" id="29"/>
                                        <p:tgtEl>
                                          <p:spTgt spid="1048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9" grpId="0" animBg="1"/>
      <p:bldP spid="1048930" grpId="0"/>
      <p:bldP spid="1048931" grpId="0" animBg="1"/>
      <p:bldP spid="1048932" grpId="0" animBg="1"/>
      <p:bldP spid="104893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71" name=""/>
        <p:cNvGrpSpPr/>
        <p:nvPr/>
      </p:nvGrpSpPr>
      <p:grpSpPr>
        <a:xfrm>
          <a:off x="0" y="0"/>
          <a:ext cx="0" cy="0"/>
          <a:chOff x="0" y="0"/>
          <a:chExt cx="0" cy="0"/>
        </a:xfrm>
      </p:grpSpPr>
      <p:sp>
        <p:nvSpPr>
          <p:cNvPr id="1048937" name="标题 1"/>
          <p:cNvSpPr>
            <a:spLocks noGrp="1"/>
          </p:cNvSpPr>
          <p:nvPr>
            <p:ph type="title"/>
          </p:nvPr>
        </p:nvSpPr>
        <p:spPr>
          <a:xfrm>
            <a:off x="606008" y="123478"/>
            <a:ext cx="6990328" cy="277143"/>
          </a:xfrm>
        </p:spPr>
        <p:txBody>
          <a:bodyPr/>
          <a:p>
            <a:r>
              <a:rPr altLang="en-US" dirty="0" lang="zh-CN"/>
              <a:t>区块链 </a:t>
            </a:r>
            <a:r>
              <a:rPr altLang="zh-CN" dirty="0" lang="en-US"/>
              <a:t>– </a:t>
            </a:r>
            <a:r>
              <a:rPr altLang="en-US" dirty="0" lang="zh-CN"/>
              <a:t>去中心化和分布式共识机制</a:t>
            </a:r>
          </a:p>
        </p:txBody>
      </p:sp>
      <p:sp>
        <p:nvSpPr>
          <p:cNvPr id="1048938" name="TextBox 49"/>
          <p:cNvSpPr txBox="1"/>
          <p:nvPr/>
        </p:nvSpPr>
        <p:spPr>
          <a:xfrm>
            <a:off x="933735" y="918551"/>
            <a:ext cx="7377393" cy="307777"/>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altLang="en-US" b="0" dirty="0" lang="zh-CN">
                <a:solidFill>
                  <a:schemeClr val="tx1"/>
                </a:solidFill>
              </a:rPr>
              <a:t>区块链通过不同的分布式共识协议获得自己特有的去中心化结果</a:t>
            </a:r>
          </a:p>
        </p:txBody>
      </p:sp>
      <p:sp>
        <p:nvSpPr>
          <p:cNvPr id="1048939" name="TextBox 50"/>
          <p:cNvSpPr txBox="1"/>
          <p:nvPr/>
        </p:nvSpPr>
        <p:spPr>
          <a:xfrm>
            <a:off x="1210691" y="1572628"/>
            <a:ext cx="2890481" cy="369332"/>
          </a:xfrm>
          <a:prstGeom prst="rect"/>
          <a:noFill/>
        </p:spPr>
        <p:txBody>
          <a:bodyPr bIns="0" lIns="0" rIns="0" rtlCol="0" tIns="0" wrap="square">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r>
              <a:rPr altLang="en-US" dirty="0" sz="1200" lang="zh-CN"/>
              <a:t>区块链通讯协议实现的去中心化通过如下五个逻辑来实现差异化：</a:t>
            </a:r>
            <a:endParaRPr dirty="0" sz="1200" lang="en-US"/>
          </a:p>
        </p:txBody>
      </p:sp>
      <p:grpSp>
        <p:nvGrpSpPr>
          <p:cNvPr id="172" name="组合 51"/>
          <p:cNvGrpSpPr/>
          <p:nvPr/>
        </p:nvGrpSpPr>
        <p:grpSpPr>
          <a:xfrm>
            <a:off x="1042988" y="2363439"/>
            <a:ext cx="3503612" cy="1309688"/>
            <a:chOff x="1042988" y="2273002"/>
            <a:chExt cx="3503612" cy="1309688"/>
          </a:xfrm>
        </p:grpSpPr>
        <p:sp>
          <p:nvSpPr>
            <p:cNvPr id="1048940" name="Freeform 7"/>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solidFill>
              <a:schemeClr val="accent1"/>
            </a:solidFill>
            <a:ln>
              <a:noFill/>
            </a:ln>
          </p:spPr>
          <p:txBody>
            <a:bodyPr anchor="t" anchorCtr="0" bIns="45720" compatLnSpc="1" lIns="91440" numCol="1" rIns="91440" tIns="45720" vert="horz" wrap="square">
              <a:prstTxWarp prst="textNoShape"/>
            </a:bodyPr>
            <a:p>
              <a:endParaRPr altLang="en-US" lang="zh-CN"/>
            </a:p>
          </p:txBody>
        </p:sp>
        <p:sp>
          <p:nvSpPr>
            <p:cNvPr id="1048941" name="TextBox 53"/>
            <p:cNvSpPr txBox="1"/>
            <p:nvPr/>
          </p:nvSpPr>
          <p:spPr>
            <a:xfrm>
              <a:off x="1749987" y="2356347"/>
              <a:ext cx="2088231" cy="584775"/>
            </a:xfrm>
            <a:prstGeom prst="rect"/>
            <a:noFill/>
          </p:spPr>
          <p:txBody>
            <a:bodyPr rtlCol="0" wrap="square">
              <a:spAutoFit/>
            </a:bodyPr>
            <a:p>
              <a:r>
                <a:rPr altLang="en-US" dirty="0" sz="1600" lang="zh-CN">
                  <a:solidFill>
                    <a:schemeClr val="bg1"/>
                  </a:solidFill>
                </a:rPr>
                <a:t>谁维护（存储</a:t>
              </a:r>
              <a:r>
                <a:rPr altLang="zh-CN" dirty="0" sz="1600" lang="en-US">
                  <a:solidFill>
                    <a:schemeClr val="bg1"/>
                  </a:solidFill>
                </a:rPr>
                <a:t>/</a:t>
              </a:r>
              <a:r>
                <a:rPr altLang="en-US" dirty="0" sz="1600" lang="zh-CN">
                  <a:solidFill>
                    <a:schemeClr val="bg1"/>
                  </a:solidFill>
                </a:rPr>
                <a:t>交换）交易记录账本</a:t>
              </a:r>
              <a:r>
                <a:rPr dirty="0" sz="1600" lang="en-US">
                  <a:solidFill>
                    <a:schemeClr val="bg1"/>
                  </a:solidFill>
                </a:rPr>
                <a:t>?</a:t>
              </a:r>
            </a:p>
          </p:txBody>
        </p:sp>
        <p:sp>
          <p:nvSpPr>
            <p:cNvPr id="1048942" name="矩形 54"/>
            <p:cNvSpPr/>
            <p:nvPr/>
          </p:nvSpPr>
          <p:spPr>
            <a:xfrm>
              <a:off x="1151814" y="2393960"/>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01</a:t>
              </a:r>
              <a:endParaRPr altLang="en-US" b="1" dirty="0" sz="2800" lang="zh-CN">
                <a:solidFill>
                  <a:schemeClr val="bg1"/>
                </a:solidFill>
                <a:latin typeface="微软雅黑" pitchFamily="34" charset="-122"/>
                <a:ea typeface="微软雅黑" pitchFamily="34" charset="-122"/>
              </a:endParaRPr>
            </a:p>
          </p:txBody>
        </p:sp>
      </p:grpSp>
      <p:grpSp>
        <p:nvGrpSpPr>
          <p:cNvPr id="173" name="组合 55"/>
          <p:cNvGrpSpPr/>
          <p:nvPr/>
        </p:nvGrpSpPr>
        <p:grpSpPr>
          <a:xfrm>
            <a:off x="1042988" y="3411611"/>
            <a:ext cx="3503612" cy="1320379"/>
            <a:chOff x="1042988" y="3321174"/>
            <a:chExt cx="3503612" cy="1320379"/>
          </a:xfrm>
        </p:grpSpPr>
        <p:sp>
          <p:nvSpPr>
            <p:cNvPr id="1048943" name="Freeform 8"/>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anchor="t" anchorCtr="0" bIns="45720" compatLnSpc="1" lIns="91440" numCol="1" rIns="91440" tIns="45720" vert="horz" wrap="square">
              <a:prstTxWarp prst="textNoShape"/>
            </a:bodyPr>
            <a:p>
              <a:endParaRPr altLang="en-US" lang="zh-CN"/>
            </a:p>
          </p:txBody>
        </p:sp>
        <p:sp>
          <p:nvSpPr>
            <p:cNvPr id="1048944" name="TextBox 57"/>
            <p:cNvSpPr txBox="1"/>
            <p:nvPr/>
          </p:nvSpPr>
          <p:spPr>
            <a:xfrm>
              <a:off x="1798133" y="3321174"/>
              <a:ext cx="2040085" cy="523220"/>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谁有权限决定一笔交易是合法的？</a:t>
              </a:r>
              <a:endParaRPr dirty="0" sz="1400" lang="en-US"/>
            </a:p>
          </p:txBody>
        </p:sp>
        <p:sp>
          <p:nvSpPr>
            <p:cNvPr id="1048945" name="矩形 58"/>
            <p:cNvSpPr/>
            <p:nvPr/>
          </p:nvSpPr>
          <p:spPr>
            <a:xfrm>
              <a:off x="1151814" y="3445916"/>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02</a:t>
              </a:r>
              <a:endParaRPr altLang="en-US" b="1" dirty="0" sz="2800" lang="zh-CN">
                <a:solidFill>
                  <a:schemeClr val="bg1"/>
                </a:solidFill>
                <a:latin typeface="微软雅黑" pitchFamily="34" charset="-122"/>
                <a:ea typeface="微软雅黑" pitchFamily="34" charset="-122"/>
              </a:endParaRPr>
            </a:p>
          </p:txBody>
        </p:sp>
      </p:grpSp>
      <p:grpSp>
        <p:nvGrpSpPr>
          <p:cNvPr id="174" name="组合 59"/>
          <p:cNvGrpSpPr/>
          <p:nvPr/>
        </p:nvGrpSpPr>
        <p:grpSpPr>
          <a:xfrm>
            <a:off x="4635500" y="1719931"/>
            <a:ext cx="3503612" cy="1309688"/>
            <a:chOff x="4635500" y="1720552"/>
            <a:chExt cx="3503612" cy="1309688"/>
          </a:xfrm>
        </p:grpSpPr>
        <p:sp>
          <p:nvSpPr>
            <p:cNvPr id="1048946" name="Freeform 5"/>
            <p:cNvSpPr/>
            <p:nvPr/>
          </p:nvSpPr>
          <p:spPr bwMode="auto">
            <a:xfrm>
              <a:off x="4635500" y="1720552"/>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solidFill>
              <a:schemeClr val="accent6"/>
            </a:solidFill>
            <a:ln>
              <a:noFill/>
            </a:ln>
          </p:spPr>
          <p:txBody>
            <a:bodyPr anchor="t" anchorCtr="0" bIns="45720" compatLnSpc="1" lIns="91440" numCol="1" rIns="91440" tIns="45720" vert="horz" wrap="square">
              <a:prstTxWarp prst="textNoShape"/>
            </a:bodyPr>
            <a:p>
              <a:endParaRPr altLang="en-US" lang="zh-CN"/>
            </a:p>
          </p:txBody>
        </p:sp>
        <p:sp>
          <p:nvSpPr>
            <p:cNvPr id="1048947" name="TextBox 61"/>
            <p:cNvSpPr txBox="1"/>
            <p:nvPr/>
          </p:nvSpPr>
          <p:spPr>
            <a:xfrm>
              <a:off x="5780229" y="1852291"/>
              <a:ext cx="1960124" cy="523220"/>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谁是初始数字资产的产生者</a:t>
              </a:r>
              <a:r>
                <a:rPr dirty="0" sz="1400" lang="en-US"/>
                <a:t>?</a:t>
              </a:r>
            </a:p>
          </p:txBody>
        </p:sp>
        <p:sp>
          <p:nvSpPr>
            <p:cNvPr id="1048948" name="矩形 62"/>
            <p:cNvSpPr/>
            <p:nvPr/>
          </p:nvSpPr>
          <p:spPr>
            <a:xfrm>
              <a:off x="5159007" y="182856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03</a:t>
              </a:r>
              <a:endParaRPr altLang="en-US" b="1" dirty="0" sz="2800" lang="zh-CN">
                <a:solidFill>
                  <a:schemeClr val="bg1"/>
                </a:solidFill>
                <a:latin typeface="微软雅黑" pitchFamily="34" charset="-122"/>
                <a:ea typeface="微软雅黑" pitchFamily="34" charset="-122"/>
              </a:endParaRPr>
            </a:p>
          </p:txBody>
        </p:sp>
      </p:grpSp>
      <p:grpSp>
        <p:nvGrpSpPr>
          <p:cNvPr id="175" name="组合 63"/>
          <p:cNvGrpSpPr/>
          <p:nvPr/>
        </p:nvGrpSpPr>
        <p:grpSpPr>
          <a:xfrm>
            <a:off x="4635500" y="2780381"/>
            <a:ext cx="3503612" cy="1309688"/>
            <a:chOff x="4635500" y="2781002"/>
            <a:chExt cx="3503612" cy="1309688"/>
          </a:xfrm>
        </p:grpSpPr>
        <p:sp>
          <p:nvSpPr>
            <p:cNvPr id="1048949" name="Freeform 6"/>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3"/>
            </a:solidFill>
            <a:ln>
              <a:noFill/>
            </a:ln>
          </p:spPr>
          <p:txBody>
            <a:bodyPr anchor="t" anchorCtr="0" bIns="45720" compatLnSpc="1" lIns="91440" numCol="1" rIns="91440" tIns="45720" vert="horz" wrap="square">
              <a:prstTxWarp prst="textNoShape"/>
            </a:bodyPr>
            <a:p>
              <a:endParaRPr altLang="en-US" lang="zh-CN"/>
            </a:p>
          </p:txBody>
        </p:sp>
        <p:sp>
          <p:nvSpPr>
            <p:cNvPr id="1048950" name="TextBox 65"/>
            <p:cNvSpPr txBox="1"/>
            <p:nvPr/>
          </p:nvSpPr>
          <p:spPr>
            <a:xfrm>
              <a:off x="5780227" y="2969175"/>
              <a:ext cx="2248157" cy="307777"/>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谁可以修改系统规则</a:t>
              </a:r>
              <a:r>
                <a:rPr dirty="0" sz="1400" lang="en-US"/>
                <a:t>?</a:t>
              </a:r>
            </a:p>
          </p:txBody>
        </p:sp>
        <p:sp>
          <p:nvSpPr>
            <p:cNvPr id="1048951" name="矩形 66"/>
            <p:cNvSpPr/>
            <p:nvPr/>
          </p:nvSpPr>
          <p:spPr>
            <a:xfrm>
              <a:off x="5159007" y="289908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04</a:t>
              </a:r>
              <a:endParaRPr altLang="en-US" b="1" dirty="0" sz="2800" lang="zh-CN">
                <a:solidFill>
                  <a:schemeClr val="bg1"/>
                </a:solidFill>
                <a:latin typeface="微软雅黑" pitchFamily="34" charset="-122"/>
                <a:ea typeface="微软雅黑" pitchFamily="34" charset="-122"/>
              </a:endParaRPr>
            </a:p>
          </p:txBody>
        </p:sp>
      </p:grpSp>
      <p:sp>
        <p:nvSpPr>
          <p:cNvPr id="1048952"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176" name="组合 63"/>
          <p:cNvGrpSpPr/>
          <p:nvPr/>
        </p:nvGrpSpPr>
        <p:grpSpPr>
          <a:xfrm>
            <a:off x="4622432" y="3833812"/>
            <a:ext cx="3503612" cy="1309688"/>
            <a:chOff x="4635500" y="2781002"/>
            <a:chExt cx="3503612" cy="1309688"/>
          </a:xfrm>
        </p:grpSpPr>
        <p:sp>
          <p:nvSpPr>
            <p:cNvPr id="1048953" name="Freeform 6"/>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4"/>
            </a:solidFill>
            <a:ln>
              <a:noFill/>
            </a:ln>
          </p:spPr>
          <p:txBody>
            <a:bodyPr anchor="t" anchorCtr="0" bIns="45720" compatLnSpc="1" lIns="91440" numCol="1" rIns="91440" tIns="45720" vert="horz" wrap="square">
              <a:prstTxWarp prst="textNoShape"/>
            </a:bodyPr>
            <a:p>
              <a:endParaRPr altLang="en-US" lang="zh-CN"/>
            </a:p>
          </p:txBody>
        </p:sp>
        <p:sp>
          <p:nvSpPr>
            <p:cNvPr id="1048954" name="TextBox 23"/>
            <p:cNvSpPr txBox="1"/>
            <p:nvPr/>
          </p:nvSpPr>
          <p:spPr>
            <a:xfrm>
              <a:off x="5780227" y="2969175"/>
              <a:ext cx="2248157" cy="307777"/>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数字资产交换谁怎么获利</a:t>
              </a:r>
              <a:r>
                <a:rPr dirty="0" sz="1400" lang="en-US"/>
                <a:t>?</a:t>
              </a:r>
            </a:p>
          </p:txBody>
        </p:sp>
        <p:sp>
          <p:nvSpPr>
            <p:cNvPr id="1048955" name="矩形 66"/>
            <p:cNvSpPr/>
            <p:nvPr/>
          </p:nvSpPr>
          <p:spPr>
            <a:xfrm>
              <a:off x="5159007" y="289908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05</a:t>
              </a:r>
              <a:endParaRPr altLang="en-US" b="1" dirty="0" sz="2800" lang="zh-CN">
                <a:solidFill>
                  <a:schemeClr val="bg1"/>
                </a:solidFill>
                <a:latin typeface="微软雅黑" pitchFamily="34" charset="-122"/>
                <a:ea typeface="微软雅黑" pitchFamily="34" charset="-122"/>
              </a:endParaRPr>
            </a:p>
          </p:txBody>
        </p:sp>
      </p:gr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8938"/>
                                        </p:tgtEl>
                                        <p:attrNameLst>
                                          <p:attrName>style.visibility</p:attrName>
                                        </p:attrNameLst>
                                      </p:cBhvr>
                                      <p:to>
                                        <p:strVal val="visible"/>
                                      </p:to>
                                    </p:set>
                                    <p:animEffect transition="in" filter="wipe(right)">
                                      <p:cBhvr>
                                        <p:cTn dur="500" id="7"/>
                                        <p:tgtEl>
                                          <p:spTgt spid="1048938"/>
                                        </p:tgtEl>
                                      </p:cBhvr>
                                    </p:animEffect>
                                  </p:childTnLst>
                                </p:cTn>
                              </p:par>
                            </p:childTnLst>
                          </p:cTn>
                        </p:par>
                        <p:par>
                          <p:cTn fill="hold" id="8">
                            <p:stCondLst>
                              <p:cond delay="500"/>
                            </p:stCondLst>
                            <p:childTnLst>
                              <p:par>
                                <p:cTn fill="hold" grpId="0" id="9" nodeType="afterEffect" presetClass="entr" presetID="2" presetSubtype="2">
                                  <p:stCondLst>
                                    <p:cond delay="0"/>
                                  </p:stCondLst>
                                  <p:childTnLst>
                                    <p:set>
                                      <p:cBhvr>
                                        <p:cTn dur="1" fill="hold" id="10">
                                          <p:stCondLst>
                                            <p:cond delay="0"/>
                                          </p:stCondLst>
                                        </p:cTn>
                                        <p:tgtEl>
                                          <p:spTgt spid="1048939"/>
                                        </p:tgtEl>
                                        <p:attrNameLst>
                                          <p:attrName>style.visibility</p:attrName>
                                        </p:attrNameLst>
                                      </p:cBhvr>
                                      <p:to>
                                        <p:strVal val="visible"/>
                                      </p:to>
                                    </p:set>
                                    <p:anim calcmode="lin" valueType="num">
                                      <p:cBhvr additive="base">
                                        <p:cTn dur="500" fill="hold" id="11"/>
                                        <p:tgtEl>
                                          <p:spTgt spid="1048939"/>
                                        </p:tgtEl>
                                        <p:attrNameLst>
                                          <p:attrName>ppt_x</p:attrName>
                                        </p:attrNameLst>
                                      </p:cBhvr>
                                      <p:tavLst>
                                        <p:tav tm="0">
                                          <p:val>
                                            <p:strVal val="1+#ppt_w/2"/>
                                          </p:val>
                                        </p:tav>
                                        <p:tav tm="100000">
                                          <p:val>
                                            <p:strVal val="#ppt_x"/>
                                          </p:val>
                                        </p:tav>
                                      </p:tavLst>
                                    </p:anim>
                                    <p:anim calcmode="lin" valueType="num">
                                      <p:cBhvr additive="base">
                                        <p:cTn dur="500" fill="hold" id="12"/>
                                        <p:tgtEl>
                                          <p:spTgt spid="1048939"/>
                                        </p:tgtEl>
                                        <p:attrNameLst>
                                          <p:attrName>ppt_y</p:attrName>
                                        </p:attrNameLst>
                                      </p:cBhvr>
                                      <p:tavLst>
                                        <p:tav tm="0">
                                          <p:val>
                                            <p:strVal val="#ppt_y"/>
                                          </p:val>
                                        </p:tav>
                                        <p:tav tm="100000">
                                          <p:val>
                                            <p:strVal val="#ppt_y"/>
                                          </p:val>
                                        </p:tav>
                                      </p:tavLst>
                                    </p:anim>
                                  </p:childTnLst>
                                </p:cTn>
                              </p:par>
                            </p:childTnLst>
                          </p:cTn>
                        </p:par>
                        <p:par>
                          <p:cTn fill="hold" id="13">
                            <p:stCondLst>
                              <p:cond delay="1000"/>
                            </p:stCondLst>
                            <p:childTnLst>
                              <p:par>
                                <p:cTn fill="hold" id="14" nodeType="afterEffect" presetClass="entr" presetID="22" presetSubtype="2">
                                  <p:stCondLst>
                                    <p:cond delay="0"/>
                                  </p:stCondLst>
                                  <p:childTnLst>
                                    <p:set>
                                      <p:cBhvr>
                                        <p:cTn dur="1" fill="hold" id="15">
                                          <p:stCondLst>
                                            <p:cond delay="0"/>
                                          </p:stCondLst>
                                        </p:cTn>
                                        <p:tgtEl>
                                          <p:spTgt spid="172"/>
                                        </p:tgtEl>
                                        <p:attrNameLst>
                                          <p:attrName>style.visibility</p:attrName>
                                        </p:attrNameLst>
                                      </p:cBhvr>
                                      <p:to>
                                        <p:strVal val="visible"/>
                                      </p:to>
                                    </p:set>
                                    <p:animEffect transition="in" filter="wipe(right)">
                                      <p:cBhvr>
                                        <p:cTn dur="500" id="16"/>
                                        <p:tgtEl>
                                          <p:spTgt spid="172"/>
                                        </p:tgtEl>
                                      </p:cBhvr>
                                    </p:animEffect>
                                  </p:childTnLst>
                                </p:cTn>
                              </p:par>
                            </p:childTnLst>
                          </p:cTn>
                        </p:par>
                        <p:par>
                          <p:cTn fill="hold" id="17">
                            <p:stCondLst>
                              <p:cond delay="1500"/>
                            </p:stCondLst>
                            <p:childTnLst>
                              <p:par>
                                <p:cTn fill="hold" id="18" nodeType="afterEffect" presetClass="entr" presetID="22" presetSubtype="2">
                                  <p:stCondLst>
                                    <p:cond delay="0"/>
                                  </p:stCondLst>
                                  <p:childTnLst>
                                    <p:set>
                                      <p:cBhvr>
                                        <p:cTn dur="1" fill="hold" id="19">
                                          <p:stCondLst>
                                            <p:cond delay="0"/>
                                          </p:stCondLst>
                                        </p:cTn>
                                        <p:tgtEl>
                                          <p:spTgt spid="173"/>
                                        </p:tgtEl>
                                        <p:attrNameLst>
                                          <p:attrName>style.visibility</p:attrName>
                                        </p:attrNameLst>
                                      </p:cBhvr>
                                      <p:to>
                                        <p:strVal val="visible"/>
                                      </p:to>
                                    </p:set>
                                    <p:animEffect transition="in" filter="wipe(right)">
                                      <p:cBhvr>
                                        <p:cTn dur="500" id="20"/>
                                        <p:tgtEl>
                                          <p:spTgt spid="173"/>
                                        </p:tgtEl>
                                      </p:cBhvr>
                                    </p:animEffect>
                                  </p:childTnLst>
                                </p:cTn>
                              </p:par>
                            </p:childTnLst>
                          </p:cTn>
                        </p:par>
                        <p:par>
                          <p:cTn fill="hold" id="21">
                            <p:stCondLst>
                              <p:cond delay="2000"/>
                            </p:stCondLst>
                            <p:childTnLst>
                              <p:par>
                                <p:cTn fill="hold" id="22" nodeType="afterEffect" presetClass="entr" presetID="22" presetSubtype="8">
                                  <p:stCondLst>
                                    <p:cond delay="0"/>
                                  </p:stCondLst>
                                  <p:childTnLst>
                                    <p:set>
                                      <p:cBhvr>
                                        <p:cTn dur="1" fill="hold" id="23">
                                          <p:stCondLst>
                                            <p:cond delay="0"/>
                                          </p:stCondLst>
                                        </p:cTn>
                                        <p:tgtEl>
                                          <p:spTgt spid="174"/>
                                        </p:tgtEl>
                                        <p:attrNameLst>
                                          <p:attrName>style.visibility</p:attrName>
                                        </p:attrNameLst>
                                      </p:cBhvr>
                                      <p:to>
                                        <p:strVal val="visible"/>
                                      </p:to>
                                    </p:set>
                                    <p:animEffect transition="in" filter="wipe(left)">
                                      <p:cBhvr>
                                        <p:cTn dur="500" id="24"/>
                                        <p:tgtEl>
                                          <p:spTgt spid="174"/>
                                        </p:tgtEl>
                                      </p:cBhvr>
                                    </p:animEffect>
                                  </p:childTnLst>
                                </p:cTn>
                              </p:par>
                            </p:childTnLst>
                          </p:cTn>
                        </p:par>
                        <p:par>
                          <p:cTn fill="hold" id="25">
                            <p:stCondLst>
                              <p:cond delay="2500"/>
                            </p:stCondLst>
                            <p:childTnLst>
                              <p:par>
                                <p:cTn fill="hold" id="26" nodeType="afterEffect" presetClass="entr" presetID="22" presetSubtype="8">
                                  <p:stCondLst>
                                    <p:cond delay="0"/>
                                  </p:stCondLst>
                                  <p:childTnLst>
                                    <p:set>
                                      <p:cBhvr>
                                        <p:cTn dur="1" fill="hold" id="27">
                                          <p:stCondLst>
                                            <p:cond delay="0"/>
                                          </p:stCondLst>
                                        </p:cTn>
                                        <p:tgtEl>
                                          <p:spTgt spid="175"/>
                                        </p:tgtEl>
                                        <p:attrNameLst>
                                          <p:attrName>style.visibility</p:attrName>
                                        </p:attrNameLst>
                                      </p:cBhvr>
                                      <p:to>
                                        <p:strVal val="visible"/>
                                      </p:to>
                                    </p:set>
                                    <p:animEffect transition="in" filter="wipe(left)">
                                      <p:cBhvr>
                                        <p:cTn dur="500" id="28"/>
                                        <p:tgtEl>
                                          <p:spTgt spid="175"/>
                                        </p:tgtEl>
                                      </p:cBhvr>
                                    </p:animEffect>
                                  </p:childTnLst>
                                </p:cTn>
                              </p:par>
                            </p:childTnLst>
                          </p:cTn>
                        </p:par>
                        <p:par>
                          <p:cTn fill="hold" id="29">
                            <p:stCondLst>
                              <p:cond delay="3000"/>
                            </p:stCondLst>
                            <p:childTnLst>
                              <p:par>
                                <p:cTn fill="hold" id="30" nodeType="afterEffect" presetClass="entr" presetID="22" presetSubtype="8">
                                  <p:stCondLst>
                                    <p:cond delay="0"/>
                                  </p:stCondLst>
                                  <p:childTnLst>
                                    <p:set>
                                      <p:cBhvr>
                                        <p:cTn dur="1" fill="hold" id="31">
                                          <p:stCondLst>
                                            <p:cond delay="0"/>
                                          </p:stCondLst>
                                        </p:cTn>
                                        <p:tgtEl>
                                          <p:spTgt spid="176"/>
                                        </p:tgtEl>
                                        <p:attrNameLst>
                                          <p:attrName>style.visibility</p:attrName>
                                        </p:attrNameLst>
                                      </p:cBhvr>
                                      <p:to>
                                        <p:strVal val="visible"/>
                                      </p:to>
                                    </p:set>
                                    <p:animEffect transition="in" filter="wipe(left)">
                                      <p:cBhvr>
                                        <p:cTn dur="500" id="32"/>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8" grpId="0"/>
      <p:bldP spid="104893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02" name=""/>
        <p:cNvGrpSpPr/>
        <p:nvPr/>
      </p:nvGrpSpPr>
      <p:grpSpPr>
        <a:xfrm>
          <a:off x="0" y="0"/>
          <a:ext cx="0" cy="0"/>
          <a:chOff x="0" y="0"/>
          <a:chExt cx="0" cy="0"/>
        </a:xfrm>
      </p:grpSpPr>
      <p:pic>
        <p:nvPicPr>
          <p:cNvPr id="2097160" name="图片 3"/>
          <p:cNvPicPr>
            <a:picLocks noChangeAspect="1"/>
          </p:cNvPicPr>
          <p:nvPr/>
        </p:nvPicPr>
        <p:blipFill>
          <a:blip xmlns:r="http://schemas.openxmlformats.org/officeDocument/2006/relationships" r:embed="rId1" cstate="print"/>
          <a:stretch>
            <a:fillRect/>
          </a:stretch>
        </p:blipFill>
        <p:spPr>
          <a:xfrm>
            <a:off x="0" y="0"/>
            <a:ext cx="9144000" cy="5143500"/>
          </a:xfrm>
          <a:prstGeom prst="rect"/>
        </p:spPr>
      </p:pic>
      <p:sp>
        <p:nvSpPr>
          <p:cNvPr id="1048678" name="文本框 9"/>
          <p:cNvSpPr txBox="1"/>
          <p:nvPr/>
        </p:nvSpPr>
        <p:spPr>
          <a:xfrm>
            <a:off x="601369" y="2790521"/>
            <a:ext cx="1744490" cy="684803"/>
          </a:xfrm>
          <a:prstGeom prst="rect"/>
          <a:noFill/>
        </p:spPr>
        <p:txBody>
          <a:bodyPr bIns="34290" lIns="68580" rIns="68580" rtlCol="0" tIns="34290" wrap="square">
            <a:spAutoFit/>
          </a:bodyPr>
          <a:p>
            <a:pPr algn="ctr" lvl="1" marL="0"/>
            <a:r>
              <a:rPr altLang="en-US" b="1" dirty="0" sz="2000" lang="zh-CN">
                <a:solidFill>
                  <a:schemeClr val="bg1"/>
                </a:solidFill>
                <a:latin typeface="微软雅黑" pitchFamily="34" charset="-122"/>
                <a:ea typeface="微软雅黑" pitchFamily="34" charset="-122"/>
              </a:rPr>
              <a:t>什么是</a:t>
            </a:r>
            <a:endParaRPr altLang="zh-CN" b="1" dirty="0" sz="2000" lang="en-US">
              <a:solidFill>
                <a:schemeClr val="bg1"/>
              </a:solidFill>
              <a:latin typeface="微软雅黑" pitchFamily="34" charset="-122"/>
              <a:ea typeface="微软雅黑" pitchFamily="34" charset="-122"/>
            </a:endParaRPr>
          </a:p>
          <a:p>
            <a:pPr algn="ctr" lvl="1" marL="0"/>
            <a:r>
              <a:rPr altLang="en-US" b="1" dirty="0" sz="2000" lang="zh-CN">
                <a:solidFill>
                  <a:schemeClr val="bg1"/>
                </a:solidFill>
                <a:latin typeface="微软雅黑" pitchFamily="34" charset="-122"/>
                <a:ea typeface="微软雅黑" pitchFamily="34" charset="-122"/>
              </a:rPr>
              <a:t>区块链</a:t>
            </a:r>
          </a:p>
        </p:txBody>
      </p:sp>
      <p:sp>
        <p:nvSpPr>
          <p:cNvPr id="1048679" name="Freeform 5"/>
          <p:cNvSpPr/>
          <p:nvPr/>
        </p:nvSpPr>
        <p:spPr bwMode="auto">
          <a:xfrm>
            <a:off x="1025165" y="163564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80" name="KSO_Shape"/>
          <p:cNvSpPr/>
          <p:nvPr/>
        </p:nvSpPr>
        <p:spPr bwMode="auto">
          <a:xfrm>
            <a:off x="1193566" y="1852883"/>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681" name="Freeform 5"/>
          <p:cNvSpPr/>
          <p:nvPr/>
        </p:nvSpPr>
        <p:spPr bwMode="auto">
          <a:xfrm>
            <a:off x="2622644" y="163564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82" name="KSO_Shape"/>
          <p:cNvSpPr/>
          <p:nvPr/>
        </p:nvSpPr>
        <p:spPr bwMode="auto">
          <a:xfrm>
            <a:off x="2848830" y="1856901"/>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683" name="Freeform 5"/>
          <p:cNvSpPr/>
          <p:nvPr/>
        </p:nvSpPr>
        <p:spPr bwMode="auto">
          <a:xfrm>
            <a:off x="4220125" y="163564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84" name="KSO_Shape"/>
          <p:cNvSpPr/>
          <p:nvPr/>
        </p:nvSpPr>
        <p:spPr bwMode="auto">
          <a:xfrm>
            <a:off x="4429776" y="1796658"/>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685" name="Freeform 5"/>
          <p:cNvSpPr/>
          <p:nvPr/>
        </p:nvSpPr>
        <p:spPr bwMode="auto">
          <a:xfrm>
            <a:off x="5817605" y="163564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86" name="KSO_Shape"/>
          <p:cNvSpPr/>
          <p:nvPr/>
        </p:nvSpPr>
        <p:spPr bwMode="auto">
          <a:xfrm>
            <a:off x="6034180" y="1821615"/>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687" name="Freeform 5"/>
          <p:cNvSpPr/>
          <p:nvPr/>
        </p:nvSpPr>
        <p:spPr bwMode="auto">
          <a:xfrm>
            <a:off x="7415084" y="163564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88" name="KSO_Shape"/>
          <p:cNvSpPr/>
          <p:nvPr/>
        </p:nvSpPr>
        <p:spPr bwMode="auto">
          <a:xfrm>
            <a:off x="7633681" y="1786071"/>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689" name="文本框 9"/>
          <p:cNvSpPr txBox="1"/>
          <p:nvPr/>
        </p:nvSpPr>
        <p:spPr>
          <a:xfrm>
            <a:off x="692217" y="3716764"/>
            <a:ext cx="1429093" cy="347980"/>
          </a:xfrm>
          <a:prstGeom prst="rect"/>
          <a:noFill/>
        </p:spPr>
        <p:txBody>
          <a:bodyPr bIns="34290" lIns="68580" rIns="68580" rtlCol="0" tIns="34290" wrap="square">
            <a:spAutoFit/>
          </a:bodyPr>
          <a:p>
            <a:pPr lvl="1" marL="0"/>
            <a:r>
              <a:rPr altLang="zh-CN" dirty="0" sz="1000" lang="en-US">
                <a:solidFill>
                  <a:schemeClr val="bg1"/>
                </a:solidFill>
                <a:latin typeface="微软雅黑" pitchFamily="34" charset="-122"/>
                <a:ea typeface="微软雅黑" pitchFamily="34" charset="-122"/>
              </a:rPr>
              <a:t>Introduction of Blockchain &amp; BitCoin</a:t>
            </a:r>
            <a:endParaRPr altLang="en-US" dirty="0" sz="1000" lang="zh-CN">
              <a:solidFill>
                <a:schemeClr val="bg1"/>
              </a:solidFill>
              <a:latin typeface="微软雅黑" pitchFamily="34" charset="-122"/>
              <a:ea typeface="微软雅黑" pitchFamily="34" charset="-122"/>
            </a:endParaRPr>
          </a:p>
        </p:txBody>
      </p:sp>
      <p:sp>
        <p:nvSpPr>
          <p:cNvPr id="1048690" name="文本框 9"/>
          <p:cNvSpPr txBox="1"/>
          <p:nvPr/>
        </p:nvSpPr>
        <p:spPr>
          <a:xfrm>
            <a:off x="2233538" y="2787774"/>
            <a:ext cx="1723583" cy="684803"/>
          </a:xfrm>
          <a:prstGeom prst="rect"/>
          <a:noFill/>
        </p:spPr>
        <p:txBody>
          <a:bodyPr bIns="34290" lIns="68580" rIns="68580" rtlCol="0" tIns="34290" wrap="square">
            <a:spAutoFit/>
          </a:bodyPr>
          <a:p>
            <a:pPr algn="ctr" lvl="1" marL="0"/>
            <a:r>
              <a:rPr altLang="en-US" b="1" dirty="0" sz="2000" lang="zh-CN">
                <a:solidFill>
                  <a:schemeClr val="bg1"/>
                </a:solidFill>
                <a:latin typeface="微软雅黑" pitchFamily="34" charset="-122"/>
                <a:ea typeface="微软雅黑" pitchFamily="34" charset="-122"/>
              </a:rPr>
              <a:t>区块链</a:t>
            </a:r>
            <a:endParaRPr altLang="zh-CN" b="1" dirty="0" sz="2000" lang="en-US">
              <a:solidFill>
                <a:schemeClr val="bg1"/>
              </a:solidFill>
              <a:latin typeface="微软雅黑" pitchFamily="34" charset="-122"/>
              <a:ea typeface="微软雅黑" pitchFamily="34" charset="-122"/>
            </a:endParaRPr>
          </a:p>
          <a:p>
            <a:pPr algn="ctr" lvl="1" marL="0"/>
            <a:r>
              <a:rPr altLang="en-US" b="1" dirty="0" sz="2000" lang="zh-CN">
                <a:solidFill>
                  <a:schemeClr val="bg1"/>
                </a:solidFill>
                <a:latin typeface="微软雅黑" pitchFamily="34" charset="-122"/>
                <a:ea typeface="微软雅黑" pitchFamily="34" charset="-122"/>
              </a:rPr>
              <a:t>的核心</a:t>
            </a:r>
          </a:p>
        </p:txBody>
      </p:sp>
      <p:sp>
        <p:nvSpPr>
          <p:cNvPr id="1048691" name="文本框 9"/>
          <p:cNvSpPr txBox="1"/>
          <p:nvPr/>
        </p:nvSpPr>
        <p:spPr>
          <a:xfrm>
            <a:off x="2421529" y="3694844"/>
            <a:ext cx="1546374" cy="487680"/>
          </a:xfrm>
          <a:prstGeom prst="rect"/>
          <a:noFill/>
        </p:spPr>
        <p:txBody>
          <a:bodyPr bIns="34290" lIns="68580" rIns="68580" rtlCol="0" tIns="34290" wrap="square">
            <a:spAutoFit/>
          </a:bodyPr>
          <a:p>
            <a:pPr lvl="1" marL="0"/>
            <a:r>
              <a:rPr altLang="zh-CN" dirty="0" sz="1000" lang="en-US">
                <a:solidFill>
                  <a:schemeClr val="bg1"/>
                </a:solidFill>
                <a:latin typeface="微软雅黑" pitchFamily="34" charset="-122"/>
                <a:ea typeface="微软雅黑" pitchFamily="34" charset="-122"/>
              </a:rPr>
              <a:t>understanding of underlying blockchain technologies</a:t>
            </a:r>
            <a:endParaRPr altLang="en-US" dirty="0" sz="1000" lang="zh-CN">
              <a:solidFill>
                <a:schemeClr val="bg1"/>
              </a:solidFill>
              <a:latin typeface="微软雅黑" pitchFamily="34" charset="-122"/>
              <a:ea typeface="微软雅黑" pitchFamily="34" charset="-122"/>
            </a:endParaRPr>
          </a:p>
        </p:txBody>
      </p:sp>
      <p:sp>
        <p:nvSpPr>
          <p:cNvPr id="1048692" name="文本框 9"/>
          <p:cNvSpPr txBox="1"/>
          <p:nvPr/>
        </p:nvSpPr>
        <p:spPr>
          <a:xfrm>
            <a:off x="3887179" y="2790521"/>
            <a:ext cx="1611262" cy="684803"/>
          </a:xfrm>
          <a:prstGeom prst="rect"/>
          <a:noFill/>
        </p:spPr>
        <p:txBody>
          <a:bodyPr bIns="34290" lIns="68580" rIns="68580" rtlCol="0" tIns="34290" wrap="square">
            <a:spAutoFit/>
          </a:bodyPr>
          <a:p>
            <a:pPr algn="ctr" lvl="1" marL="0"/>
            <a:r>
              <a:rPr altLang="en-US" b="1" dirty="0" sz="2000" lang="zh-CN">
                <a:solidFill>
                  <a:schemeClr val="bg1"/>
                </a:solidFill>
                <a:latin typeface="微软雅黑" pitchFamily="34" charset="-122"/>
                <a:ea typeface="微软雅黑" pitchFamily="34" charset="-122"/>
              </a:rPr>
              <a:t>区块链做</a:t>
            </a:r>
            <a:endParaRPr altLang="zh-CN" b="1" dirty="0" sz="2000" lang="en-US">
              <a:solidFill>
                <a:schemeClr val="bg1"/>
              </a:solidFill>
              <a:latin typeface="微软雅黑" pitchFamily="34" charset="-122"/>
              <a:ea typeface="微软雅黑" pitchFamily="34" charset="-122"/>
            </a:endParaRPr>
          </a:p>
          <a:p>
            <a:pPr algn="ctr" lvl="1" marL="0"/>
            <a:r>
              <a:rPr altLang="en-US" b="1" dirty="0" sz="2000" lang="zh-CN">
                <a:solidFill>
                  <a:schemeClr val="bg1"/>
                </a:solidFill>
                <a:latin typeface="微软雅黑" pitchFamily="34" charset="-122"/>
                <a:ea typeface="微软雅黑" pitchFamily="34" charset="-122"/>
              </a:rPr>
              <a:t>银行业务</a:t>
            </a:r>
          </a:p>
        </p:txBody>
      </p:sp>
      <p:sp>
        <p:nvSpPr>
          <p:cNvPr id="1048693" name="文本框 9"/>
          <p:cNvSpPr txBox="1"/>
          <p:nvPr/>
        </p:nvSpPr>
        <p:spPr>
          <a:xfrm>
            <a:off x="4057049" y="3716764"/>
            <a:ext cx="1271522" cy="347980"/>
          </a:xfrm>
          <a:prstGeom prst="rect"/>
          <a:noFill/>
        </p:spPr>
        <p:txBody>
          <a:bodyPr bIns="34290" lIns="68580" rIns="68580" rtlCol="0" tIns="34290" wrap="square">
            <a:spAutoFit/>
          </a:bodyPr>
          <a:p>
            <a:pPr lvl="1" marL="0"/>
            <a:r>
              <a:rPr altLang="zh-CN" dirty="0" sz="1000" lang="en-US">
                <a:solidFill>
                  <a:schemeClr val="bg1"/>
                </a:solidFill>
                <a:latin typeface="微软雅黑" pitchFamily="34" charset="-122"/>
                <a:ea typeface="微软雅黑" pitchFamily="34" charset="-122"/>
              </a:rPr>
              <a:t>Blockchain for banking business</a:t>
            </a:r>
            <a:endParaRPr altLang="en-US" dirty="0" sz="1000" lang="zh-CN">
              <a:solidFill>
                <a:schemeClr val="bg1"/>
              </a:solidFill>
              <a:latin typeface="微软雅黑" pitchFamily="34" charset="-122"/>
              <a:ea typeface="微软雅黑" pitchFamily="34" charset="-122"/>
            </a:endParaRPr>
          </a:p>
        </p:txBody>
      </p:sp>
      <p:sp>
        <p:nvSpPr>
          <p:cNvPr id="1048694" name="文本框 9"/>
          <p:cNvSpPr txBox="1"/>
          <p:nvPr/>
        </p:nvSpPr>
        <p:spPr>
          <a:xfrm>
            <a:off x="5589291" y="2790521"/>
            <a:ext cx="1401998" cy="684803"/>
          </a:xfrm>
          <a:prstGeom prst="rect"/>
          <a:noFill/>
        </p:spPr>
        <p:txBody>
          <a:bodyPr bIns="34290" lIns="68580" rIns="68580" rtlCol="0" tIns="34290" wrap="square">
            <a:spAutoFit/>
          </a:bodyPr>
          <a:p>
            <a:pPr algn="ctr" lvl="1" marL="0"/>
            <a:r>
              <a:rPr altLang="en-US" b="1" dirty="0" sz="2000" lang="zh-CN">
                <a:solidFill>
                  <a:schemeClr val="bg1"/>
                </a:solidFill>
                <a:latin typeface="微软雅黑" pitchFamily="34" charset="-122"/>
                <a:ea typeface="微软雅黑" pitchFamily="34" charset="-122"/>
              </a:rPr>
              <a:t>区块链做金融服务</a:t>
            </a:r>
          </a:p>
        </p:txBody>
      </p:sp>
      <p:sp>
        <p:nvSpPr>
          <p:cNvPr id="1048695" name="文本框 9"/>
          <p:cNvSpPr txBox="1"/>
          <p:nvPr/>
        </p:nvSpPr>
        <p:spPr>
          <a:xfrm>
            <a:off x="5737099" y="3716764"/>
            <a:ext cx="1106382" cy="487680"/>
          </a:xfrm>
          <a:prstGeom prst="rect"/>
          <a:noFill/>
        </p:spPr>
        <p:txBody>
          <a:bodyPr bIns="34290" lIns="68580" rIns="68580" rtlCol="0" tIns="34290" wrap="square">
            <a:spAutoFit/>
          </a:bodyPr>
          <a:p>
            <a:pPr lvl="1" marL="0"/>
            <a:r>
              <a:rPr altLang="zh-CN" dirty="0" sz="1000" lang="en-US">
                <a:solidFill>
                  <a:schemeClr val="bg1"/>
                </a:solidFill>
                <a:latin typeface="微软雅黑" pitchFamily="34" charset="-122"/>
                <a:ea typeface="微软雅黑" pitchFamily="34" charset="-122"/>
              </a:rPr>
              <a:t>Blockchain for other financial services</a:t>
            </a:r>
            <a:endParaRPr altLang="en-US" dirty="0" sz="1000" lang="zh-CN">
              <a:solidFill>
                <a:schemeClr val="bg1"/>
              </a:solidFill>
              <a:latin typeface="微软雅黑" pitchFamily="34" charset="-122"/>
              <a:ea typeface="微软雅黑" pitchFamily="34" charset="-122"/>
            </a:endParaRPr>
          </a:p>
        </p:txBody>
      </p:sp>
      <p:sp>
        <p:nvSpPr>
          <p:cNvPr id="1048696" name="文本框 9"/>
          <p:cNvSpPr txBox="1"/>
          <p:nvPr/>
        </p:nvSpPr>
        <p:spPr>
          <a:xfrm>
            <a:off x="7131860" y="2790521"/>
            <a:ext cx="1904635" cy="684803"/>
          </a:xfrm>
          <a:prstGeom prst="rect"/>
          <a:noFill/>
        </p:spPr>
        <p:txBody>
          <a:bodyPr bIns="34290" lIns="68580" rIns="68580" rtlCol="0" tIns="34290" wrap="square">
            <a:spAutoFit/>
          </a:bodyPr>
          <a:p>
            <a:pPr algn="ctr" lvl="1" marL="0"/>
            <a:r>
              <a:rPr altLang="en-US" b="1" dirty="0" sz="2000" lang="zh-CN">
                <a:solidFill>
                  <a:schemeClr val="bg1"/>
                </a:solidFill>
                <a:latin typeface="微软雅黑" pitchFamily="34" charset="-122"/>
                <a:ea typeface="微软雅黑" pitchFamily="34" charset="-122"/>
              </a:rPr>
              <a:t>区块链做</a:t>
            </a:r>
            <a:endParaRPr altLang="zh-CN" b="1" dirty="0" sz="2000" lang="en-US">
              <a:solidFill>
                <a:schemeClr val="bg1"/>
              </a:solidFill>
              <a:latin typeface="微软雅黑" pitchFamily="34" charset="-122"/>
              <a:ea typeface="微软雅黑" pitchFamily="34" charset="-122"/>
            </a:endParaRPr>
          </a:p>
          <a:p>
            <a:pPr algn="ctr" lvl="1" marL="0"/>
            <a:r>
              <a:rPr altLang="en-US" b="1" dirty="0" sz="2000" lang="zh-CN">
                <a:solidFill>
                  <a:schemeClr val="bg1"/>
                </a:solidFill>
                <a:latin typeface="微软雅黑" pitchFamily="34" charset="-122"/>
                <a:ea typeface="微软雅黑" pitchFamily="34" charset="-122"/>
              </a:rPr>
              <a:t>供应链</a:t>
            </a:r>
            <a:r>
              <a:rPr altLang="zh-CN" b="1" dirty="0" sz="2000" lang="en-US">
                <a:solidFill>
                  <a:schemeClr val="bg1"/>
                </a:solidFill>
                <a:latin typeface="微软雅黑" pitchFamily="34" charset="-122"/>
                <a:ea typeface="微软雅黑" pitchFamily="34" charset="-122"/>
              </a:rPr>
              <a:t>/</a:t>
            </a:r>
            <a:r>
              <a:rPr altLang="en-US" b="1" dirty="0" sz="2000" lang="zh-CN">
                <a:solidFill>
                  <a:schemeClr val="bg1"/>
                </a:solidFill>
                <a:latin typeface="微软雅黑" pitchFamily="34" charset="-122"/>
                <a:ea typeface="微软雅黑" pitchFamily="34" charset="-122"/>
              </a:rPr>
              <a:t>教育</a:t>
            </a:r>
          </a:p>
        </p:txBody>
      </p:sp>
      <p:sp>
        <p:nvSpPr>
          <p:cNvPr id="1048697" name="文本框 9"/>
          <p:cNvSpPr txBox="1"/>
          <p:nvPr/>
        </p:nvSpPr>
        <p:spPr>
          <a:xfrm>
            <a:off x="7293086" y="3716764"/>
            <a:ext cx="1743409" cy="347980"/>
          </a:xfrm>
          <a:prstGeom prst="rect"/>
          <a:noFill/>
        </p:spPr>
        <p:txBody>
          <a:bodyPr bIns="34290" lIns="68580" rIns="68580" rtlCol="0" tIns="34290" wrap="square">
            <a:spAutoFit/>
          </a:bodyPr>
          <a:p>
            <a:pPr lvl="1" marL="0"/>
            <a:r>
              <a:rPr altLang="zh-CN" dirty="0" sz="1000" lang="en-US">
                <a:solidFill>
                  <a:schemeClr val="bg1"/>
                </a:solidFill>
                <a:latin typeface="微软雅黑" pitchFamily="34" charset="-122"/>
                <a:ea typeface="微软雅黑" pitchFamily="34" charset="-122"/>
              </a:rPr>
              <a:t>Using Blockchain for supply chain management</a:t>
            </a:r>
            <a:endParaRPr altLang="en-US" dirty="0" sz="1000" lang="zh-CN">
              <a:solidFill>
                <a:schemeClr val="bg1"/>
              </a:solidFill>
              <a:latin typeface="微软雅黑" pitchFamily="34" charset="-122"/>
              <a:ea typeface="微软雅黑" pitchFamily="34" charset="-122"/>
            </a:endParaRPr>
          </a:p>
        </p:txBody>
      </p:sp>
      <p:sp>
        <p:nvSpPr>
          <p:cNvPr id="1048698" name="Freeform 5"/>
          <p:cNvSpPr/>
          <p:nvPr/>
        </p:nvSpPr>
        <p:spPr bwMode="auto">
          <a:xfrm>
            <a:off x="2771800" y="-1"/>
            <a:ext cx="3672408" cy="847500"/>
          </a:xfrm>
          <a:custGeom>
            <a:avLst/>
            <a:ah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699" name="TextBox 19"/>
          <p:cNvSpPr txBox="1"/>
          <p:nvPr/>
        </p:nvSpPr>
        <p:spPr>
          <a:xfrm>
            <a:off x="4070415" y="189612"/>
            <a:ext cx="1005404" cy="584775"/>
          </a:xfrm>
          <a:prstGeom prst="rect"/>
          <a:noFill/>
        </p:spPr>
        <p:txBody>
          <a:bodyPr rtlCol="0" wrap="none">
            <a:spAutoFit/>
          </a:bodyPr>
          <a:p>
            <a:pPr algn="ctr"/>
            <a:r>
              <a:rPr altLang="en-US" b="1" dirty="0" sz="3200" lang="zh-CN">
                <a:solidFill>
                  <a:schemeClr val="bg1"/>
                </a:solidFill>
                <a:latin typeface="微软雅黑" pitchFamily="34" charset="-122"/>
                <a:ea typeface="微软雅黑" pitchFamily="34" charset="-122"/>
              </a:rPr>
              <a:t>内容</a:t>
            </a:r>
          </a:p>
        </p:txBody>
      </p:sp>
      <p:sp>
        <p:nvSpPr>
          <p:cNvPr id="1048700" name="矩形 64"/>
          <p:cNvSpPr/>
          <p:nvPr/>
        </p:nvSpPr>
        <p:spPr>
          <a:xfrm>
            <a:off x="0" y="5035826"/>
            <a:ext cx="9144000" cy="10767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transition spd="slow" advClick="0" advTm="0">
    <p:push dir="u"/>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53" presetSubtype="528">
                                  <p:stCondLst>
                                    <p:cond delay="0"/>
                                  </p:stCondLst>
                                  <p:childTnLst>
                                    <p:set>
                                      <p:cBhvr>
                                        <p:cTn dur="1" fill="hold" id="6">
                                          <p:stCondLst>
                                            <p:cond delay="0"/>
                                          </p:stCondLst>
                                        </p:cTn>
                                        <p:tgtEl>
                                          <p:spTgt spid="1048683"/>
                                        </p:tgtEl>
                                        <p:attrNameLst>
                                          <p:attrName>style.visibility</p:attrName>
                                        </p:attrNameLst>
                                      </p:cBhvr>
                                      <p:to>
                                        <p:strVal val="visible"/>
                                      </p:to>
                                    </p:set>
                                    <p:anim calcmode="lin" valueType="num">
                                      <p:cBhvr>
                                        <p:cTn dur="500" fill="hold" id="7"/>
                                        <p:tgtEl>
                                          <p:spTgt spid="1048683"/>
                                        </p:tgtEl>
                                        <p:attrNameLst>
                                          <p:attrName>ppt_w</p:attrName>
                                        </p:attrNameLst>
                                      </p:cBhvr>
                                      <p:tavLst>
                                        <p:tav tm="0">
                                          <p:val>
                                            <p:fltVal val="0.0"/>
                                          </p:val>
                                        </p:tav>
                                        <p:tav tm="100000">
                                          <p:val>
                                            <p:strVal val="#ppt_w"/>
                                          </p:val>
                                        </p:tav>
                                      </p:tavLst>
                                    </p:anim>
                                    <p:anim calcmode="lin" valueType="num">
                                      <p:cBhvr>
                                        <p:cTn dur="500" fill="hold" id="8"/>
                                        <p:tgtEl>
                                          <p:spTgt spid="1048683"/>
                                        </p:tgtEl>
                                        <p:attrNameLst>
                                          <p:attrName>ppt_h</p:attrName>
                                        </p:attrNameLst>
                                      </p:cBhvr>
                                      <p:tavLst>
                                        <p:tav tm="0">
                                          <p:val>
                                            <p:fltVal val="0.0"/>
                                          </p:val>
                                        </p:tav>
                                        <p:tav tm="100000">
                                          <p:val>
                                            <p:strVal val="#ppt_h"/>
                                          </p:val>
                                        </p:tav>
                                      </p:tavLst>
                                    </p:anim>
                                    <p:animEffect transition="in" filter="fade">
                                      <p:cBhvr>
                                        <p:cTn dur="500" id="9"/>
                                        <p:tgtEl>
                                          <p:spTgt spid="1048683"/>
                                        </p:tgtEl>
                                      </p:cBhvr>
                                    </p:animEffect>
                                    <p:anim calcmode="lin" valueType="num">
                                      <p:cBhvr>
                                        <p:cTn dur="500" fill="hold" id="10"/>
                                        <p:tgtEl>
                                          <p:spTgt spid="1048683"/>
                                        </p:tgtEl>
                                        <p:attrNameLst>
                                          <p:attrName>ppt_x</p:attrName>
                                        </p:attrNameLst>
                                      </p:cBhvr>
                                      <p:tavLst>
                                        <p:tav tm="0">
                                          <p:val>
                                            <p:fltVal val="0.5"/>
                                          </p:val>
                                        </p:tav>
                                        <p:tav tm="100000">
                                          <p:val>
                                            <p:strVal val="#ppt_x"/>
                                          </p:val>
                                        </p:tav>
                                      </p:tavLst>
                                    </p:anim>
                                    <p:anim calcmode="lin" valueType="num">
                                      <p:cBhvr>
                                        <p:cTn dur="500" fill="hold" id="11"/>
                                        <p:tgtEl>
                                          <p:spTgt spid="1048683"/>
                                        </p:tgtEl>
                                        <p:attrNameLst>
                                          <p:attrName>ppt_y</p:attrName>
                                        </p:attrNameLst>
                                      </p:cBhvr>
                                      <p:tavLst>
                                        <p:tav tm="0">
                                          <p:val>
                                            <p:fltVal val="0.5"/>
                                          </p:val>
                                        </p:tav>
                                        <p:tav tm="100000">
                                          <p:val>
                                            <p:strVal val="#ppt_y"/>
                                          </p:val>
                                        </p:tav>
                                      </p:tavLst>
                                    </p:anim>
                                  </p:childTnLst>
                                </p:cTn>
                              </p:par>
                              <p:par>
                                <p:cTn fill="hold" grpId="0" id="12" nodeType="withEffect" presetClass="entr" presetID="53" presetSubtype="528">
                                  <p:stCondLst>
                                    <p:cond delay="0"/>
                                  </p:stCondLst>
                                  <p:childTnLst>
                                    <p:set>
                                      <p:cBhvr>
                                        <p:cTn dur="1" fill="hold" id="13">
                                          <p:stCondLst>
                                            <p:cond delay="0"/>
                                          </p:stCondLst>
                                        </p:cTn>
                                        <p:tgtEl>
                                          <p:spTgt spid="1048684"/>
                                        </p:tgtEl>
                                        <p:attrNameLst>
                                          <p:attrName>style.visibility</p:attrName>
                                        </p:attrNameLst>
                                      </p:cBhvr>
                                      <p:to>
                                        <p:strVal val="visible"/>
                                      </p:to>
                                    </p:set>
                                    <p:anim calcmode="lin" valueType="num">
                                      <p:cBhvr>
                                        <p:cTn dur="500" fill="hold" id="14"/>
                                        <p:tgtEl>
                                          <p:spTgt spid="1048684"/>
                                        </p:tgtEl>
                                        <p:attrNameLst>
                                          <p:attrName>ppt_w</p:attrName>
                                        </p:attrNameLst>
                                      </p:cBhvr>
                                      <p:tavLst>
                                        <p:tav tm="0">
                                          <p:val>
                                            <p:fltVal val="0.0"/>
                                          </p:val>
                                        </p:tav>
                                        <p:tav tm="100000">
                                          <p:val>
                                            <p:strVal val="#ppt_w"/>
                                          </p:val>
                                        </p:tav>
                                      </p:tavLst>
                                    </p:anim>
                                    <p:anim calcmode="lin" valueType="num">
                                      <p:cBhvr>
                                        <p:cTn dur="500" fill="hold" id="15"/>
                                        <p:tgtEl>
                                          <p:spTgt spid="1048684"/>
                                        </p:tgtEl>
                                        <p:attrNameLst>
                                          <p:attrName>ppt_h</p:attrName>
                                        </p:attrNameLst>
                                      </p:cBhvr>
                                      <p:tavLst>
                                        <p:tav tm="0">
                                          <p:val>
                                            <p:fltVal val="0.0"/>
                                          </p:val>
                                        </p:tav>
                                        <p:tav tm="100000">
                                          <p:val>
                                            <p:strVal val="#ppt_h"/>
                                          </p:val>
                                        </p:tav>
                                      </p:tavLst>
                                    </p:anim>
                                    <p:animEffect transition="in" filter="fade">
                                      <p:cBhvr>
                                        <p:cTn dur="500" id="16"/>
                                        <p:tgtEl>
                                          <p:spTgt spid="1048684"/>
                                        </p:tgtEl>
                                      </p:cBhvr>
                                    </p:animEffect>
                                    <p:anim calcmode="lin" valueType="num">
                                      <p:cBhvr>
                                        <p:cTn dur="500" fill="hold" id="17"/>
                                        <p:tgtEl>
                                          <p:spTgt spid="1048684"/>
                                        </p:tgtEl>
                                        <p:attrNameLst>
                                          <p:attrName>ppt_x</p:attrName>
                                        </p:attrNameLst>
                                      </p:cBhvr>
                                      <p:tavLst>
                                        <p:tav tm="0">
                                          <p:val>
                                            <p:fltVal val="0.5"/>
                                          </p:val>
                                        </p:tav>
                                        <p:tav tm="100000">
                                          <p:val>
                                            <p:strVal val="#ppt_x"/>
                                          </p:val>
                                        </p:tav>
                                      </p:tavLst>
                                    </p:anim>
                                    <p:anim calcmode="lin" valueType="num">
                                      <p:cBhvr>
                                        <p:cTn dur="500" fill="hold" id="18"/>
                                        <p:tgtEl>
                                          <p:spTgt spid="1048684"/>
                                        </p:tgtEl>
                                        <p:attrNameLst>
                                          <p:attrName>ppt_y</p:attrName>
                                        </p:attrNameLst>
                                      </p:cBhvr>
                                      <p:tavLst>
                                        <p:tav tm="0">
                                          <p:val>
                                            <p:fltVal val="0.5"/>
                                          </p:val>
                                        </p:tav>
                                        <p:tav tm="100000">
                                          <p:val>
                                            <p:strVal val="#ppt_y"/>
                                          </p:val>
                                        </p:tav>
                                      </p:tavLst>
                                    </p:anim>
                                  </p:childTnLst>
                                </p:cTn>
                              </p:par>
                              <p:par>
                                <p:cTn fill="hold" grpId="0" id="19" nodeType="withEffect" presetClass="entr" presetID="53" presetSubtype="528">
                                  <p:stCondLst>
                                    <p:cond delay="200"/>
                                  </p:stCondLst>
                                  <p:childTnLst>
                                    <p:set>
                                      <p:cBhvr>
                                        <p:cTn dur="1" fill="hold" id="20">
                                          <p:stCondLst>
                                            <p:cond delay="0"/>
                                          </p:stCondLst>
                                        </p:cTn>
                                        <p:tgtEl>
                                          <p:spTgt spid="1048681"/>
                                        </p:tgtEl>
                                        <p:attrNameLst>
                                          <p:attrName>style.visibility</p:attrName>
                                        </p:attrNameLst>
                                      </p:cBhvr>
                                      <p:to>
                                        <p:strVal val="visible"/>
                                      </p:to>
                                    </p:set>
                                    <p:anim calcmode="lin" valueType="num">
                                      <p:cBhvr>
                                        <p:cTn dur="500" fill="hold" id="21"/>
                                        <p:tgtEl>
                                          <p:spTgt spid="1048681"/>
                                        </p:tgtEl>
                                        <p:attrNameLst>
                                          <p:attrName>ppt_w</p:attrName>
                                        </p:attrNameLst>
                                      </p:cBhvr>
                                      <p:tavLst>
                                        <p:tav tm="0">
                                          <p:val>
                                            <p:fltVal val="0.0"/>
                                          </p:val>
                                        </p:tav>
                                        <p:tav tm="100000">
                                          <p:val>
                                            <p:strVal val="#ppt_w"/>
                                          </p:val>
                                        </p:tav>
                                      </p:tavLst>
                                    </p:anim>
                                    <p:anim calcmode="lin" valueType="num">
                                      <p:cBhvr>
                                        <p:cTn dur="500" fill="hold" id="22"/>
                                        <p:tgtEl>
                                          <p:spTgt spid="1048681"/>
                                        </p:tgtEl>
                                        <p:attrNameLst>
                                          <p:attrName>ppt_h</p:attrName>
                                        </p:attrNameLst>
                                      </p:cBhvr>
                                      <p:tavLst>
                                        <p:tav tm="0">
                                          <p:val>
                                            <p:fltVal val="0.0"/>
                                          </p:val>
                                        </p:tav>
                                        <p:tav tm="100000">
                                          <p:val>
                                            <p:strVal val="#ppt_h"/>
                                          </p:val>
                                        </p:tav>
                                      </p:tavLst>
                                    </p:anim>
                                    <p:animEffect transition="in" filter="fade">
                                      <p:cBhvr>
                                        <p:cTn dur="500" id="23"/>
                                        <p:tgtEl>
                                          <p:spTgt spid="1048681"/>
                                        </p:tgtEl>
                                      </p:cBhvr>
                                    </p:animEffect>
                                    <p:anim calcmode="lin" valueType="num">
                                      <p:cBhvr>
                                        <p:cTn dur="500" fill="hold" id="24"/>
                                        <p:tgtEl>
                                          <p:spTgt spid="1048681"/>
                                        </p:tgtEl>
                                        <p:attrNameLst>
                                          <p:attrName>ppt_x</p:attrName>
                                        </p:attrNameLst>
                                      </p:cBhvr>
                                      <p:tavLst>
                                        <p:tav tm="0">
                                          <p:val>
                                            <p:fltVal val="0.5"/>
                                          </p:val>
                                        </p:tav>
                                        <p:tav tm="100000">
                                          <p:val>
                                            <p:strVal val="#ppt_x"/>
                                          </p:val>
                                        </p:tav>
                                      </p:tavLst>
                                    </p:anim>
                                    <p:anim calcmode="lin" valueType="num">
                                      <p:cBhvr>
                                        <p:cTn dur="500" fill="hold" id="25"/>
                                        <p:tgtEl>
                                          <p:spTgt spid="1048681"/>
                                        </p:tgtEl>
                                        <p:attrNameLst>
                                          <p:attrName>ppt_y</p:attrName>
                                        </p:attrNameLst>
                                      </p:cBhvr>
                                      <p:tavLst>
                                        <p:tav tm="0">
                                          <p:val>
                                            <p:fltVal val="0.5"/>
                                          </p:val>
                                        </p:tav>
                                        <p:tav tm="100000">
                                          <p:val>
                                            <p:strVal val="#ppt_y"/>
                                          </p:val>
                                        </p:tav>
                                      </p:tavLst>
                                    </p:anim>
                                  </p:childTnLst>
                                </p:cTn>
                              </p:par>
                              <p:par>
                                <p:cTn fill="hold" grpId="0" id="26" nodeType="withEffect" presetClass="entr" presetID="53" presetSubtype="528">
                                  <p:stCondLst>
                                    <p:cond delay="200"/>
                                  </p:stCondLst>
                                  <p:childTnLst>
                                    <p:set>
                                      <p:cBhvr>
                                        <p:cTn dur="1" fill="hold" id="27">
                                          <p:stCondLst>
                                            <p:cond delay="0"/>
                                          </p:stCondLst>
                                        </p:cTn>
                                        <p:tgtEl>
                                          <p:spTgt spid="1048682"/>
                                        </p:tgtEl>
                                        <p:attrNameLst>
                                          <p:attrName>style.visibility</p:attrName>
                                        </p:attrNameLst>
                                      </p:cBhvr>
                                      <p:to>
                                        <p:strVal val="visible"/>
                                      </p:to>
                                    </p:set>
                                    <p:anim calcmode="lin" valueType="num">
                                      <p:cBhvr>
                                        <p:cTn dur="500" fill="hold" id="28"/>
                                        <p:tgtEl>
                                          <p:spTgt spid="1048682"/>
                                        </p:tgtEl>
                                        <p:attrNameLst>
                                          <p:attrName>ppt_w</p:attrName>
                                        </p:attrNameLst>
                                      </p:cBhvr>
                                      <p:tavLst>
                                        <p:tav tm="0">
                                          <p:val>
                                            <p:fltVal val="0.0"/>
                                          </p:val>
                                        </p:tav>
                                        <p:tav tm="100000">
                                          <p:val>
                                            <p:strVal val="#ppt_w"/>
                                          </p:val>
                                        </p:tav>
                                      </p:tavLst>
                                    </p:anim>
                                    <p:anim calcmode="lin" valueType="num">
                                      <p:cBhvr>
                                        <p:cTn dur="500" fill="hold" id="29"/>
                                        <p:tgtEl>
                                          <p:spTgt spid="1048682"/>
                                        </p:tgtEl>
                                        <p:attrNameLst>
                                          <p:attrName>ppt_h</p:attrName>
                                        </p:attrNameLst>
                                      </p:cBhvr>
                                      <p:tavLst>
                                        <p:tav tm="0">
                                          <p:val>
                                            <p:fltVal val="0.0"/>
                                          </p:val>
                                        </p:tav>
                                        <p:tav tm="100000">
                                          <p:val>
                                            <p:strVal val="#ppt_h"/>
                                          </p:val>
                                        </p:tav>
                                      </p:tavLst>
                                    </p:anim>
                                    <p:animEffect transition="in" filter="fade">
                                      <p:cBhvr>
                                        <p:cTn dur="500" id="30"/>
                                        <p:tgtEl>
                                          <p:spTgt spid="1048682"/>
                                        </p:tgtEl>
                                      </p:cBhvr>
                                    </p:animEffect>
                                    <p:anim calcmode="lin" valueType="num">
                                      <p:cBhvr>
                                        <p:cTn dur="500" fill="hold" id="31"/>
                                        <p:tgtEl>
                                          <p:spTgt spid="1048682"/>
                                        </p:tgtEl>
                                        <p:attrNameLst>
                                          <p:attrName>ppt_x</p:attrName>
                                        </p:attrNameLst>
                                      </p:cBhvr>
                                      <p:tavLst>
                                        <p:tav tm="0">
                                          <p:val>
                                            <p:fltVal val="0.5"/>
                                          </p:val>
                                        </p:tav>
                                        <p:tav tm="100000">
                                          <p:val>
                                            <p:strVal val="#ppt_x"/>
                                          </p:val>
                                        </p:tav>
                                      </p:tavLst>
                                    </p:anim>
                                    <p:anim calcmode="lin" valueType="num">
                                      <p:cBhvr>
                                        <p:cTn dur="500" fill="hold" id="32"/>
                                        <p:tgtEl>
                                          <p:spTgt spid="1048682"/>
                                        </p:tgtEl>
                                        <p:attrNameLst>
                                          <p:attrName>ppt_y</p:attrName>
                                        </p:attrNameLst>
                                      </p:cBhvr>
                                      <p:tavLst>
                                        <p:tav tm="0">
                                          <p:val>
                                            <p:fltVal val="0.5"/>
                                          </p:val>
                                        </p:tav>
                                        <p:tav tm="100000">
                                          <p:val>
                                            <p:strVal val="#ppt_y"/>
                                          </p:val>
                                        </p:tav>
                                      </p:tavLst>
                                    </p:anim>
                                  </p:childTnLst>
                                </p:cTn>
                              </p:par>
                              <p:par>
                                <p:cTn fill="hold" grpId="0" id="33" nodeType="withEffect" presetClass="entr" presetID="53" presetSubtype="528">
                                  <p:stCondLst>
                                    <p:cond delay="400"/>
                                  </p:stCondLst>
                                  <p:childTnLst>
                                    <p:set>
                                      <p:cBhvr>
                                        <p:cTn dur="1" fill="hold" id="34">
                                          <p:stCondLst>
                                            <p:cond delay="0"/>
                                          </p:stCondLst>
                                        </p:cTn>
                                        <p:tgtEl>
                                          <p:spTgt spid="1048685"/>
                                        </p:tgtEl>
                                        <p:attrNameLst>
                                          <p:attrName>style.visibility</p:attrName>
                                        </p:attrNameLst>
                                      </p:cBhvr>
                                      <p:to>
                                        <p:strVal val="visible"/>
                                      </p:to>
                                    </p:set>
                                    <p:anim calcmode="lin" valueType="num">
                                      <p:cBhvr>
                                        <p:cTn dur="500" fill="hold" id="35"/>
                                        <p:tgtEl>
                                          <p:spTgt spid="1048685"/>
                                        </p:tgtEl>
                                        <p:attrNameLst>
                                          <p:attrName>ppt_w</p:attrName>
                                        </p:attrNameLst>
                                      </p:cBhvr>
                                      <p:tavLst>
                                        <p:tav tm="0">
                                          <p:val>
                                            <p:fltVal val="0.0"/>
                                          </p:val>
                                        </p:tav>
                                        <p:tav tm="100000">
                                          <p:val>
                                            <p:strVal val="#ppt_w"/>
                                          </p:val>
                                        </p:tav>
                                      </p:tavLst>
                                    </p:anim>
                                    <p:anim calcmode="lin" valueType="num">
                                      <p:cBhvr>
                                        <p:cTn dur="500" fill="hold" id="36"/>
                                        <p:tgtEl>
                                          <p:spTgt spid="1048685"/>
                                        </p:tgtEl>
                                        <p:attrNameLst>
                                          <p:attrName>ppt_h</p:attrName>
                                        </p:attrNameLst>
                                      </p:cBhvr>
                                      <p:tavLst>
                                        <p:tav tm="0">
                                          <p:val>
                                            <p:fltVal val="0.0"/>
                                          </p:val>
                                        </p:tav>
                                        <p:tav tm="100000">
                                          <p:val>
                                            <p:strVal val="#ppt_h"/>
                                          </p:val>
                                        </p:tav>
                                      </p:tavLst>
                                    </p:anim>
                                    <p:animEffect transition="in" filter="fade">
                                      <p:cBhvr>
                                        <p:cTn dur="500" id="37"/>
                                        <p:tgtEl>
                                          <p:spTgt spid="1048685"/>
                                        </p:tgtEl>
                                      </p:cBhvr>
                                    </p:animEffect>
                                    <p:anim calcmode="lin" valueType="num">
                                      <p:cBhvr>
                                        <p:cTn dur="500" fill="hold" id="38"/>
                                        <p:tgtEl>
                                          <p:spTgt spid="1048685"/>
                                        </p:tgtEl>
                                        <p:attrNameLst>
                                          <p:attrName>ppt_x</p:attrName>
                                        </p:attrNameLst>
                                      </p:cBhvr>
                                      <p:tavLst>
                                        <p:tav tm="0">
                                          <p:val>
                                            <p:fltVal val="0.5"/>
                                          </p:val>
                                        </p:tav>
                                        <p:tav tm="100000">
                                          <p:val>
                                            <p:strVal val="#ppt_x"/>
                                          </p:val>
                                        </p:tav>
                                      </p:tavLst>
                                    </p:anim>
                                    <p:anim calcmode="lin" valueType="num">
                                      <p:cBhvr>
                                        <p:cTn dur="500" fill="hold" id="39"/>
                                        <p:tgtEl>
                                          <p:spTgt spid="1048685"/>
                                        </p:tgtEl>
                                        <p:attrNameLst>
                                          <p:attrName>ppt_y</p:attrName>
                                        </p:attrNameLst>
                                      </p:cBhvr>
                                      <p:tavLst>
                                        <p:tav tm="0">
                                          <p:val>
                                            <p:fltVal val="0.5"/>
                                          </p:val>
                                        </p:tav>
                                        <p:tav tm="100000">
                                          <p:val>
                                            <p:strVal val="#ppt_y"/>
                                          </p:val>
                                        </p:tav>
                                      </p:tavLst>
                                    </p:anim>
                                  </p:childTnLst>
                                </p:cTn>
                              </p:par>
                              <p:par>
                                <p:cTn fill="hold" grpId="0" id="40" nodeType="withEffect" presetClass="entr" presetID="53" presetSubtype="528">
                                  <p:stCondLst>
                                    <p:cond delay="400"/>
                                  </p:stCondLst>
                                  <p:childTnLst>
                                    <p:set>
                                      <p:cBhvr>
                                        <p:cTn dur="1" fill="hold" id="41">
                                          <p:stCondLst>
                                            <p:cond delay="0"/>
                                          </p:stCondLst>
                                        </p:cTn>
                                        <p:tgtEl>
                                          <p:spTgt spid="1048686"/>
                                        </p:tgtEl>
                                        <p:attrNameLst>
                                          <p:attrName>style.visibility</p:attrName>
                                        </p:attrNameLst>
                                      </p:cBhvr>
                                      <p:to>
                                        <p:strVal val="visible"/>
                                      </p:to>
                                    </p:set>
                                    <p:anim calcmode="lin" valueType="num">
                                      <p:cBhvr>
                                        <p:cTn dur="500" fill="hold" id="42"/>
                                        <p:tgtEl>
                                          <p:spTgt spid="1048686"/>
                                        </p:tgtEl>
                                        <p:attrNameLst>
                                          <p:attrName>ppt_w</p:attrName>
                                        </p:attrNameLst>
                                      </p:cBhvr>
                                      <p:tavLst>
                                        <p:tav tm="0">
                                          <p:val>
                                            <p:fltVal val="0.0"/>
                                          </p:val>
                                        </p:tav>
                                        <p:tav tm="100000">
                                          <p:val>
                                            <p:strVal val="#ppt_w"/>
                                          </p:val>
                                        </p:tav>
                                      </p:tavLst>
                                    </p:anim>
                                    <p:anim calcmode="lin" valueType="num">
                                      <p:cBhvr>
                                        <p:cTn dur="500" fill="hold" id="43"/>
                                        <p:tgtEl>
                                          <p:spTgt spid="1048686"/>
                                        </p:tgtEl>
                                        <p:attrNameLst>
                                          <p:attrName>ppt_h</p:attrName>
                                        </p:attrNameLst>
                                      </p:cBhvr>
                                      <p:tavLst>
                                        <p:tav tm="0">
                                          <p:val>
                                            <p:fltVal val="0.0"/>
                                          </p:val>
                                        </p:tav>
                                        <p:tav tm="100000">
                                          <p:val>
                                            <p:strVal val="#ppt_h"/>
                                          </p:val>
                                        </p:tav>
                                      </p:tavLst>
                                    </p:anim>
                                    <p:animEffect transition="in" filter="fade">
                                      <p:cBhvr>
                                        <p:cTn dur="500" id="44"/>
                                        <p:tgtEl>
                                          <p:spTgt spid="1048686"/>
                                        </p:tgtEl>
                                      </p:cBhvr>
                                    </p:animEffect>
                                    <p:anim calcmode="lin" valueType="num">
                                      <p:cBhvr>
                                        <p:cTn dur="500" fill="hold" id="45"/>
                                        <p:tgtEl>
                                          <p:spTgt spid="1048686"/>
                                        </p:tgtEl>
                                        <p:attrNameLst>
                                          <p:attrName>ppt_x</p:attrName>
                                        </p:attrNameLst>
                                      </p:cBhvr>
                                      <p:tavLst>
                                        <p:tav tm="0">
                                          <p:val>
                                            <p:fltVal val="0.5"/>
                                          </p:val>
                                        </p:tav>
                                        <p:tav tm="100000">
                                          <p:val>
                                            <p:strVal val="#ppt_x"/>
                                          </p:val>
                                        </p:tav>
                                      </p:tavLst>
                                    </p:anim>
                                    <p:anim calcmode="lin" valueType="num">
                                      <p:cBhvr>
                                        <p:cTn dur="500" fill="hold" id="46"/>
                                        <p:tgtEl>
                                          <p:spTgt spid="1048686"/>
                                        </p:tgtEl>
                                        <p:attrNameLst>
                                          <p:attrName>ppt_y</p:attrName>
                                        </p:attrNameLst>
                                      </p:cBhvr>
                                      <p:tavLst>
                                        <p:tav tm="0">
                                          <p:val>
                                            <p:fltVal val="0.5"/>
                                          </p:val>
                                        </p:tav>
                                        <p:tav tm="100000">
                                          <p:val>
                                            <p:strVal val="#ppt_y"/>
                                          </p:val>
                                        </p:tav>
                                      </p:tavLst>
                                    </p:anim>
                                  </p:childTnLst>
                                </p:cTn>
                              </p:par>
                              <p:par>
                                <p:cTn fill="hold" grpId="0" id="47" nodeType="withEffect" presetClass="entr" presetID="53" presetSubtype="528">
                                  <p:stCondLst>
                                    <p:cond delay="600"/>
                                  </p:stCondLst>
                                  <p:childTnLst>
                                    <p:set>
                                      <p:cBhvr>
                                        <p:cTn dur="1" fill="hold" id="48">
                                          <p:stCondLst>
                                            <p:cond delay="0"/>
                                          </p:stCondLst>
                                        </p:cTn>
                                        <p:tgtEl>
                                          <p:spTgt spid="1048679"/>
                                        </p:tgtEl>
                                        <p:attrNameLst>
                                          <p:attrName>style.visibility</p:attrName>
                                        </p:attrNameLst>
                                      </p:cBhvr>
                                      <p:to>
                                        <p:strVal val="visible"/>
                                      </p:to>
                                    </p:set>
                                    <p:anim calcmode="lin" valueType="num">
                                      <p:cBhvr>
                                        <p:cTn dur="500" fill="hold" id="49"/>
                                        <p:tgtEl>
                                          <p:spTgt spid="1048679"/>
                                        </p:tgtEl>
                                        <p:attrNameLst>
                                          <p:attrName>ppt_w</p:attrName>
                                        </p:attrNameLst>
                                      </p:cBhvr>
                                      <p:tavLst>
                                        <p:tav tm="0">
                                          <p:val>
                                            <p:fltVal val="0.0"/>
                                          </p:val>
                                        </p:tav>
                                        <p:tav tm="100000">
                                          <p:val>
                                            <p:strVal val="#ppt_w"/>
                                          </p:val>
                                        </p:tav>
                                      </p:tavLst>
                                    </p:anim>
                                    <p:anim calcmode="lin" valueType="num">
                                      <p:cBhvr>
                                        <p:cTn dur="500" fill="hold" id="50"/>
                                        <p:tgtEl>
                                          <p:spTgt spid="1048679"/>
                                        </p:tgtEl>
                                        <p:attrNameLst>
                                          <p:attrName>ppt_h</p:attrName>
                                        </p:attrNameLst>
                                      </p:cBhvr>
                                      <p:tavLst>
                                        <p:tav tm="0">
                                          <p:val>
                                            <p:fltVal val="0.0"/>
                                          </p:val>
                                        </p:tav>
                                        <p:tav tm="100000">
                                          <p:val>
                                            <p:strVal val="#ppt_h"/>
                                          </p:val>
                                        </p:tav>
                                      </p:tavLst>
                                    </p:anim>
                                    <p:animEffect transition="in" filter="fade">
                                      <p:cBhvr>
                                        <p:cTn dur="500" id="51"/>
                                        <p:tgtEl>
                                          <p:spTgt spid="1048679"/>
                                        </p:tgtEl>
                                      </p:cBhvr>
                                    </p:animEffect>
                                    <p:anim calcmode="lin" valueType="num">
                                      <p:cBhvr>
                                        <p:cTn dur="500" fill="hold" id="52"/>
                                        <p:tgtEl>
                                          <p:spTgt spid="1048679"/>
                                        </p:tgtEl>
                                        <p:attrNameLst>
                                          <p:attrName>ppt_x</p:attrName>
                                        </p:attrNameLst>
                                      </p:cBhvr>
                                      <p:tavLst>
                                        <p:tav tm="0">
                                          <p:val>
                                            <p:fltVal val="0.5"/>
                                          </p:val>
                                        </p:tav>
                                        <p:tav tm="100000">
                                          <p:val>
                                            <p:strVal val="#ppt_x"/>
                                          </p:val>
                                        </p:tav>
                                      </p:tavLst>
                                    </p:anim>
                                    <p:anim calcmode="lin" valueType="num">
                                      <p:cBhvr>
                                        <p:cTn dur="500" fill="hold" id="53"/>
                                        <p:tgtEl>
                                          <p:spTgt spid="1048679"/>
                                        </p:tgtEl>
                                        <p:attrNameLst>
                                          <p:attrName>ppt_y</p:attrName>
                                        </p:attrNameLst>
                                      </p:cBhvr>
                                      <p:tavLst>
                                        <p:tav tm="0">
                                          <p:val>
                                            <p:fltVal val="0.5"/>
                                          </p:val>
                                        </p:tav>
                                        <p:tav tm="100000">
                                          <p:val>
                                            <p:strVal val="#ppt_y"/>
                                          </p:val>
                                        </p:tav>
                                      </p:tavLst>
                                    </p:anim>
                                  </p:childTnLst>
                                </p:cTn>
                              </p:par>
                              <p:par>
                                <p:cTn fill="hold" grpId="0" id="54" nodeType="withEffect" presetClass="entr" presetID="53" presetSubtype="528">
                                  <p:stCondLst>
                                    <p:cond delay="600"/>
                                  </p:stCondLst>
                                  <p:childTnLst>
                                    <p:set>
                                      <p:cBhvr>
                                        <p:cTn dur="1" fill="hold" id="55">
                                          <p:stCondLst>
                                            <p:cond delay="0"/>
                                          </p:stCondLst>
                                        </p:cTn>
                                        <p:tgtEl>
                                          <p:spTgt spid="1048680"/>
                                        </p:tgtEl>
                                        <p:attrNameLst>
                                          <p:attrName>style.visibility</p:attrName>
                                        </p:attrNameLst>
                                      </p:cBhvr>
                                      <p:to>
                                        <p:strVal val="visible"/>
                                      </p:to>
                                    </p:set>
                                    <p:anim calcmode="lin" valueType="num">
                                      <p:cBhvr>
                                        <p:cTn dur="500" fill="hold" id="56"/>
                                        <p:tgtEl>
                                          <p:spTgt spid="1048680"/>
                                        </p:tgtEl>
                                        <p:attrNameLst>
                                          <p:attrName>ppt_w</p:attrName>
                                        </p:attrNameLst>
                                      </p:cBhvr>
                                      <p:tavLst>
                                        <p:tav tm="0">
                                          <p:val>
                                            <p:fltVal val="0.0"/>
                                          </p:val>
                                        </p:tav>
                                        <p:tav tm="100000">
                                          <p:val>
                                            <p:strVal val="#ppt_w"/>
                                          </p:val>
                                        </p:tav>
                                      </p:tavLst>
                                    </p:anim>
                                    <p:anim calcmode="lin" valueType="num">
                                      <p:cBhvr>
                                        <p:cTn dur="500" fill="hold" id="57"/>
                                        <p:tgtEl>
                                          <p:spTgt spid="1048680"/>
                                        </p:tgtEl>
                                        <p:attrNameLst>
                                          <p:attrName>ppt_h</p:attrName>
                                        </p:attrNameLst>
                                      </p:cBhvr>
                                      <p:tavLst>
                                        <p:tav tm="0">
                                          <p:val>
                                            <p:fltVal val="0.0"/>
                                          </p:val>
                                        </p:tav>
                                        <p:tav tm="100000">
                                          <p:val>
                                            <p:strVal val="#ppt_h"/>
                                          </p:val>
                                        </p:tav>
                                      </p:tavLst>
                                    </p:anim>
                                    <p:animEffect transition="in" filter="fade">
                                      <p:cBhvr>
                                        <p:cTn dur="500" id="58"/>
                                        <p:tgtEl>
                                          <p:spTgt spid="1048680"/>
                                        </p:tgtEl>
                                      </p:cBhvr>
                                    </p:animEffect>
                                    <p:anim calcmode="lin" valueType="num">
                                      <p:cBhvr>
                                        <p:cTn dur="500" fill="hold" id="59"/>
                                        <p:tgtEl>
                                          <p:spTgt spid="1048680"/>
                                        </p:tgtEl>
                                        <p:attrNameLst>
                                          <p:attrName>ppt_x</p:attrName>
                                        </p:attrNameLst>
                                      </p:cBhvr>
                                      <p:tavLst>
                                        <p:tav tm="0">
                                          <p:val>
                                            <p:fltVal val="0.5"/>
                                          </p:val>
                                        </p:tav>
                                        <p:tav tm="100000">
                                          <p:val>
                                            <p:strVal val="#ppt_x"/>
                                          </p:val>
                                        </p:tav>
                                      </p:tavLst>
                                    </p:anim>
                                    <p:anim calcmode="lin" valueType="num">
                                      <p:cBhvr>
                                        <p:cTn dur="500" fill="hold" id="60"/>
                                        <p:tgtEl>
                                          <p:spTgt spid="1048680"/>
                                        </p:tgtEl>
                                        <p:attrNameLst>
                                          <p:attrName>ppt_y</p:attrName>
                                        </p:attrNameLst>
                                      </p:cBhvr>
                                      <p:tavLst>
                                        <p:tav tm="0">
                                          <p:val>
                                            <p:fltVal val="0.5"/>
                                          </p:val>
                                        </p:tav>
                                        <p:tav tm="100000">
                                          <p:val>
                                            <p:strVal val="#ppt_y"/>
                                          </p:val>
                                        </p:tav>
                                      </p:tavLst>
                                    </p:anim>
                                  </p:childTnLst>
                                </p:cTn>
                              </p:par>
                              <p:par>
                                <p:cTn fill="hold" grpId="0" id="61" nodeType="withEffect" presetClass="entr" presetID="53" presetSubtype="528">
                                  <p:stCondLst>
                                    <p:cond delay="800"/>
                                  </p:stCondLst>
                                  <p:childTnLst>
                                    <p:set>
                                      <p:cBhvr>
                                        <p:cTn dur="1" fill="hold" id="62">
                                          <p:stCondLst>
                                            <p:cond delay="0"/>
                                          </p:stCondLst>
                                        </p:cTn>
                                        <p:tgtEl>
                                          <p:spTgt spid="1048687"/>
                                        </p:tgtEl>
                                        <p:attrNameLst>
                                          <p:attrName>style.visibility</p:attrName>
                                        </p:attrNameLst>
                                      </p:cBhvr>
                                      <p:to>
                                        <p:strVal val="visible"/>
                                      </p:to>
                                    </p:set>
                                    <p:anim calcmode="lin" valueType="num">
                                      <p:cBhvr>
                                        <p:cTn dur="500" fill="hold" id="63"/>
                                        <p:tgtEl>
                                          <p:spTgt spid="1048687"/>
                                        </p:tgtEl>
                                        <p:attrNameLst>
                                          <p:attrName>ppt_w</p:attrName>
                                        </p:attrNameLst>
                                      </p:cBhvr>
                                      <p:tavLst>
                                        <p:tav tm="0">
                                          <p:val>
                                            <p:fltVal val="0.0"/>
                                          </p:val>
                                        </p:tav>
                                        <p:tav tm="100000">
                                          <p:val>
                                            <p:strVal val="#ppt_w"/>
                                          </p:val>
                                        </p:tav>
                                      </p:tavLst>
                                    </p:anim>
                                    <p:anim calcmode="lin" valueType="num">
                                      <p:cBhvr>
                                        <p:cTn dur="500" fill="hold" id="64"/>
                                        <p:tgtEl>
                                          <p:spTgt spid="1048687"/>
                                        </p:tgtEl>
                                        <p:attrNameLst>
                                          <p:attrName>ppt_h</p:attrName>
                                        </p:attrNameLst>
                                      </p:cBhvr>
                                      <p:tavLst>
                                        <p:tav tm="0">
                                          <p:val>
                                            <p:fltVal val="0.0"/>
                                          </p:val>
                                        </p:tav>
                                        <p:tav tm="100000">
                                          <p:val>
                                            <p:strVal val="#ppt_h"/>
                                          </p:val>
                                        </p:tav>
                                      </p:tavLst>
                                    </p:anim>
                                    <p:animEffect transition="in" filter="fade">
                                      <p:cBhvr>
                                        <p:cTn dur="500" id="65"/>
                                        <p:tgtEl>
                                          <p:spTgt spid="1048687"/>
                                        </p:tgtEl>
                                      </p:cBhvr>
                                    </p:animEffect>
                                    <p:anim calcmode="lin" valueType="num">
                                      <p:cBhvr>
                                        <p:cTn dur="500" fill="hold" id="66"/>
                                        <p:tgtEl>
                                          <p:spTgt spid="1048687"/>
                                        </p:tgtEl>
                                        <p:attrNameLst>
                                          <p:attrName>ppt_x</p:attrName>
                                        </p:attrNameLst>
                                      </p:cBhvr>
                                      <p:tavLst>
                                        <p:tav tm="0">
                                          <p:val>
                                            <p:fltVal val="0.5"/>
                                          </p:val>
                                        </p:tav>
                                        <p:tav tm="100000">
                                          <p:val>
                                            <p:strVal val="#ppt_x"/>
                                          </p:val>
                                        </p:tav>
                                      </p:tavLst>
                                    </p:anim>
                                    <p:anim calcmode="lin" valueType="num">
                                      <p:cBhvr>
                                        <p:cTn dur="500" fill="hold" id="67"/>
                                        <p:tgtEl>
                                          <p:spTgt spid="1048687"/>
                                        </p:tgtEl>
                                        <p:attrNameLst>
                                          <p:attrName>ppt_y</p:attrName>
                                        </p:attrNameLst>
                                      </p:cBhvr>
                                      <p:tavLst>
                                        <p:tav tm="0">
                                          <p:val>
                                            <p:fltVal val="0.5"/>
                                          </p:val>
                                        </p:tav>
                                        <p:tav tm="100000">
                                          <p:val>
                                            <p:strVal val="#ppt_y"/>
                                          </p:val>
                                        </p:tav>
                                      </p:tavLst>
                                    </p:anim>
                                  </p:childTnLst>
                                </p:cTn>
                              </p:par>
                              <p:par>
                                <p:cTn fill="hold" grpId="0" id="68" nodeType="withEffect" presetClass="entr" presetID="53" presetSubtype="528">
                                  <p:stCondLst>
                                    <p:cond delay="800"/>
                                  </p:stCondLst>
                                  <p:childTnLst>
                                    <p:set>
                                      <p:cBhvr>
                                        <p:cTn dur="1" fill="hold" id="69">
                                          <p:stCondLst>
                                            <p:cond delay="0"/>
                                          </p:stCondLst>
                                        </p:cTn>
                                        <p:tgtEl>
                                          <p:spTgt spid="1048688"/>
                                        </p:tgtEl>
                                        <p:attrNameLst>
                                          <p:attrName>style.visibility</p:attrName>
                                        </p:attrNameLst>
                                      </p:cBhvr>
                                      <p:to>
                                        <p:strVal val="visible"/>
                                      </p:to>
                                    </p:set>
                                    <p:anim calcmode="lin" valueType="num">
                                      <p:cBhvr>
                                        <p:cTn dur="500" fill="hold" id="70"/>
                                        <p:tgtEl>
                                          <p:spTgt spid="1048688"/>
                                        </p:tgtEl>
                                        <p:attrNameLst>
                                          <p:attrName>ppt_w</p:attrName>
                                        </p:attrNameLst>
                                      </p:cBhvr>
                                      <p:tavLst>
                                        <p:tav tm="0">
                                          <p:val>
                                            <p:fltVal val="0.0"/>
                                          </p:val>
                                        </p:tav>
                                        <p:tav tm="100000">
                                          <p:val>
                                            <p:strVal val="#ppt_w"/>
                                          </p:val>
                                        </p:tav>
                                      </p:tavLst>
                                    </p:anim>
                                    <p:anim calcmode="lin" valueType="num">
                                      <p:cBhvr>
                                        <p:cTn dur="500" fill="hold" id="71"/>
                                        <p:tgtEl>
                                          <p:spTgt spid="1048688"/>
                                        </p:tgtEl>
                                        <p:attrNameLst>
                                          <p:attrName>ppt_h</p:attrName>
                                        </p:attrNameLst>
                                      </p:cBhvr>
                                      <p:tavLst>
                                        <p:tav tm="0">
                                          <p:val>
                                            <p:fltVal val="0.0"/>
                                          </p:val>
                                        </p:tav>
                                        <p:tav tm="100000">
                                          <p:val>
                                            <p:strVal val="#ppt_h"/>
                                          </p:val>
                                        </p:tav>
                                      </p:tavLst>
                                    </p:anim>
                                    <p:animEffect transition="in" filter="fade">
                                      <p:cBhvr>
                                        <p:cTn dur="500" id="72"/>
                                        <p:tgtEl>
                                          <p:spTgt spid="1048688"/>
                                        </p:tgtEl>
                                      </p:cBhvr>
                                    </p:animEffect>
                                    <p:anim calcmode="lin" valueType="num">
                                      <p:cBhvr>
                                        <p:cTn dur="500" fill="hold" id="73"/>
                                        <p:tgtEl>
                                          <p:spTgt spid="1048688"/>
                                        </p:tgtEl>
                                        <p:attrNameLst>
                                          <p:attrName>ppt_x</p:attrName>
                                        </p:attrNameLst>
                                      </p:cBhvr>
                                      <p:tavLst>
                                        <p:tav tm="0">
                                          <p:val>
                                            <p:fltVal val="0.5"/>
                                          </p:val>
                                        </p:tav>
                                        <p:tav tm="100000">
                                          <p:val>
                                            <p:strVal val="#ppt_x"/>
                                          </p:val>
                                        </p:tav>
                                      </p:tavLst>
                                    </p:anim>
                                    <p:anim calcmode="lin" valueType="num">
                                      <p:cBhvr>
                                        <p:cTn dur="500" fill="hold" id="74"/>
                                        <p:tgtEl>
                                          <p:spTgt spid="1048688"/>
                                        </p:tgtEl>
                                        <p:attrNameLst>
                                          <p:attrName>ppt_y</p:attrName>
                                        </p:attrNameLst>
                                      </p:cBhvr>
                                      <p:tavLst>
                                        <p:tav tm="0">
                                          <p:val>
                                            <p:fltVal val="0.5"/>
                                          </p:val>
                                        </p:tav>
                                        <p:tav tm="100000">
                                          <p:val>
                                            <p:strVal val="#ppt_y"/>
                                          </p:val>
                                        </p:tav>
                                      </p:tavLst>
                                    </p:anim>
                                  </p:childTnLst>
                                </p:cTn>
                              </p:par>
                            </p:childTnLst>
                          </p:cTn>
                        </p:par>
                        <p:par>
                          <p:cTn fill="hold" id="75">
                            <p:stCondLst>
                              <p:cond delay="1300"/>
                            </p:stCondLst>
                            <p:childTnLst>
                              <p:par>
                                <p:cTn fill="hold" grpId="0" id="76" nodeType="afterEffect" presetClass="entr" presetID="16" presetSubtype="21">
                                  <p:stCondLst>
                                    <p:cond delay="0"/>
                                  </p:stCondLst>
                                  <p:childTnLst>
                                    <p:set>
                                      <p:cBhvr>
                                        <p:cTn dur="1" fill="hold" id="77">
                                          <p:stCondLst>
                                            <p:cond delay="0"/>
                                          </p:stCondLst>
                                        </p:cTn>
                                        <p:tgtEl>
                                          <p:spTgt spid="1048678"/>
                                        </p:tgtEl>
                                        <p:attrNameLst>
                                          <p:attrName>style.visibility</p:attrName>
                                        </p:attrNameLst>
                                      </p:cBhvr>
                                      <p:to>
                                        <p:strVal val="visible"/>
                                      </p:to>
                                    </p:set>
                                    <p:animEffect transition="in" filter="barn(inVertical)">
                                      <p:cBhvr>
                                        <p:cTn dur="500" id="78"/>
                                        <p:tgtEl>
                                          <p:spTgt spid="1048678"/>
                                        </p:tgtEl>
                                      </p:cBhvr>
                                    </p:animEffect>
                                  </p:childTnLst>
                                </p:cTn>
                              </p:par>
                              <p:par>
                                <p:cTn fill="hold" grpId="0" id="79" nodeType="withEffect" presetClass="entr" presetID="16" presetSubtype="21">
                                  <p:stCondLst>
                                    <p:cond delay="0"/>
                                  </p:stCondLst>
                                  <p:childTnLst>
                                    <p:set>
                                      <p:cBhvr>
                                        <p:cTn dur="1" fill="hold" id="80">
                                          <p:stCondLst>
                                            <p:cond delay="0"/>
                                          </p:stCondLst>
                                        </p:cTn>
                                        <p:tgtEl>
                                          <p:spTgt spid="1048689"/>
                                        </p:tgtEl>
                                        <p:attrNameLst>
                                          <p:attrName>style.visibility</p:attrName>
                                        </p:attrNameLst>
                                      </p:cBhvr>
                                      <p:to>
                                        <p:strVal val="visible"/>
                                      </p:to>
                                    </p:set>
                                    <p:animEffect transition="in" filter="barn(inVertical)">
                                      <p:cBhvr>
                                        <p:cTn dur="500" id="81"/>
                                        <p:tgtEl>
                                          <p:spTgt spid="1048689"/>
                                        </p:tgtEl>
                                      </p:cBhvr>
                                    </p:animEffect>
                                  </p:childTnLst>
                                </p:cTn>
                              </p:par>
                            </p:childTnLst>
                          </p:cTn>
                        </p:par>
                        <p:par>
                          <p:cTn fill="hold" id="82">
                            <p:stCondLst>
                              <p:cond delay="1800"/>
                            </p:stCondLst>
                            <p:childTnLst>
                              <p:par>
                                <p:cTn fill="hold" grpId="0" id="83" nodeType="afterEffect" presetClass="entr" presetID="16" presetSubtype="21">
                                  <p:stCondLst>
                                    <p:cond delay="0"/>
                                  </p:stCondLst>
                                  <p:childTnLst>
                                    <p:set>
                                      <p:cBhvr>
                                        <p:cTn dur="1" fill="hold" id="84">
                                          <p:stCondLst>
                                            <p:cond delay="0"/>
                                          </p:stCondLst>
                                        </p:cTn>
                                        <p:tgtEl>
                                          <p:spTgt spid="1048690"/>
                                        </p:tgtEl>
                                        <p:attrNameLst>
                                          <p:attrName>style.visibility</p:attrName>
                                        </p:attrNameLst>
                                      </p:cBhvr>
                                      <p:to>
                                        <p:strVal val="visible"/>
                                      </p:to>
                                    </p:set>
                                    <p:animEffect transition="in" filter="barn(inVertical)">
                                      <p:cBhvr>
                                        <p:cTn dur="500" id="85"/>
                                        <p:tgtEl>
                                          <p:spTgt spid="1048690"/>
                                        </p:tgtEl>
                                      </p:cBhvr>
                                    </p:animEffect>
                                  </p:childTnLst>
                                </p:cTn>
                              </p:par>
                              <p:par>
                                <p:cTn fill="hold" grpId="0" id="86" nodeType="withEffect" presetClass="entr" presetID="16" presetSubtype="21">
                                  <p:stCondLst>
                                    <p:cond delay="0"/>
                                  </p:stCondLst>
                                  <p:childTnLst>
                                    <p:set>
                                      <p:cBhvr>
                                        <p:cTn dur="1" fill="hold" id="87">
                                          <p:stCondLst>
                                            <p:cond delay="0"/>
                                          </p:stCondLst>
                                        </p:cTn>
                                        <p:tgtEl>
                                          <p:spTgt spid="1048691"/>
                                        </p:tgtEl>
                                        <p:attrNameLst>
                                          <p:attrName>style.visibility</p:attrName>
                                        </p:attrNameLst>
                                      </p:cBhvr>
                                      <p:to>
                                        <p:strVal val="visible"/>
                                      </p:to>
                                    </p:set>
                                    <p:animEffect transition="in" filter="barn(inVertical)">
                                      <p:cBhvr>
                                        <p:cTn dur="500" id="88"/>
                                        <p:tgtEl>
                                          <p:spTgt spid="1048691"/>
                                        </p:tgtEl>
                                      </p:cBhvr>
                                    </p:animEffect>
                                  </p:childTnLst>
                                </p:cTn>
                              </p:par>
                            </p:childTnLst>
                          </p:cTn>
                        </p:par>
                        <p:par>
                          <p:cTn fill="hold" id="89">
                            <p:stCondLst>
                              <p:cond delay="2300"/>
                            </p:stCondLst>
                            <p:childTnLst>
                              <p:par>
                                <p:cTn fill="hold" grpId="0" id="90" nodeType="afterEffect" presetClass="entr" presetID="16" presetSubtype="21">
                                  <p:stCondLst>
                                    <p:cond delay="0"/>
                                  </p:stCondLst>
                                  <p:childTnLst>
                                    <p:set>
                                      <p:cBhvr>
                                        <p:cTn dur="1" fill="hold" id="91">
                                          <p:stCondLst>
                                            <p:cond delay="0"/>
                                          </p:stCondLst>
                                        </p:cTn>
                                        <p:tgtEl>
                                          <p:spTgt spid="1048692"/>
                                        </p:tgtEl>
                                        <p:attrNameLst>
                                          <p:attrName>style.visibility</p:attrName>
                                        </p:attrNameLst>
                                      </p:cBhvr>
                                      <p:to>
                                        <p:strVal val="visible"/>
                                      </p:to>
                                    </p:set>
                                    <p:animEffect transition="in" filter="barn(inVertical)">
                                      <p:cBhvr>
                                        <p:cTn dur="500" id="92"/>
                                        <p:tgtEl>
                                          <p:spTgt spid="1048692"/>
                                        </p:tgtEl>
                                      </p:cBhvr>
                                    </p:animEffect>
                                  </p:childTnLst>
                                </p:cTn>
                              </p:par>
                              <p:par>
                                <p:cTn fill="hold" grpId="0" id="93" nodeType="withEffect" presetClass="entr" presetID="16" presetSubtype="21">
                                  <p:stCondLst>
                                    <p:cond delay="0"/>
                                  </p:stCondLst>
                                  <p:childTnLst>
                                    <p:set>
                                      <p:cBhvr>
                                        <p:cTn dur="1" fill="hold" id="94">
                                          <p:stCondLst>
                                            <p:cond delay="0"/>
                                          </p:stCondLst>
                                        </p:cTn>
                                        <p:tgtEl>
                                          <p:spTgt spid="1048693"/>
                                        </p:tgtEl>
                                        <p:attrNameLst>
                                          <p:attrName>style.visibility</p:attrName>
                                        </p:attrNameLst>
                                      </p:cBhvr>
                                      <p:to>
                                        <p:strVal val="visible"/>
                                      </p:to>
                                    </p:set>
                                    <p:animEffect transition="in" filter="barn(inVertical)">
                                      <p:cBhvr>
                                        <p:cTn dur="500" id="95"/>
                                        <p:tgtEl>
                                          <p:spTgt spid="1048693"/>
                                        </p:tgtEl>
                                      </p:cBhvr>
                                    </p:animEffect>
                                  </p:childTnLst>
                                </p:cTn>
                              </p:par>
                            </p:childTnLst>
                          </p:cTn>
                        </p:par>
                        <p:par>
                          <p:cTn fill="hold" id="96">
                            <p:stCondLst>
                              <p:cond delay="2800"/>
                            </p:stCondLst>
                            <p:childTnLst>
                              <p:par>
                                <p:cTn fill="hold" grpId="0" id="97" nodeType="afterEffect" presetClass="entr" presetID="16" presetSubtype="21">
                                  <p:stCondLst>
                                    <p:cond delay="0"/>
                                  </p:stCondLst>
                                  <p:childTnLst>
                                    <p:set>
                                      <p:cBhvr>
                                        <p:cTn dur="1" fill="hold" id="98">
                                          <p:stCondLst>
                                            <p:cond delay="0"/>
                                          </p:stCondLst>
                                        </p:cTn>
                                        <p:tgtEl>
                                          <p:spTgt spid="1048694"/>
                                        </p:tgtEl>
                                        <p:attrNameLst>
                                          <p:attrName>style.visibility</p:attrName>
                                        </p:attrNameLst>
                                      </p:cBhvr>
                                      <p:to>
                                        <p:strVal val="visible"/>
                                      </p:to>
                                    </p:set>
                                    <p:animEffect transition="in" filter="barn(inVertical)">
                                      <p:cBhvr>
                                        <p:cTn dur="500" id="99"/>
                                        <p:tgtEl>
                                          <p:spTgt spid="1048694"/>
                                        </p:tgtEl>
                                      </p:cBhvr>
                                    </p:animEffect>
                                  </p:childTnLst>
                                </p:cTn>
                              </p:par>
                              <p:par>
                                <p:cTn fill="hold" grpId="0" id="100" nodeType="withEffect" presetClass="entr" presetID="16" presetSubtype="21">
                                  <p:stCondLst>
                                    <p:cond delay="0"/>
                                  </p:stCondLst>
                                  <p:childTnLst>
                                    <p:set>
                                      <p:cBhvr>
                                        <p:cTn dur="1" fill="hold" id="101">
                                          <p:stCondLst>
                                            <p:cond delay="0"/>
                                          </p:stCondLst>
                                        </p:cTn>
                                        <p:tgtEl>
                                          <p:spTgt spid="1048695"/>
                                        </p:tgtEl>
                                        <p:attrNameLst>
                                          <p:attrName>style.visibility</p:attrName>
                                        </p:attrNameLst>
                                      </p:cBhvr>
                                      <p:to>
                                        <p:strVal val="visible"/>
                                      </p:to>
                                    </p:set>
                                    <p:animEffect transition="in" filter="barn(inVertical)">
                                      <p:cBhvr>
                                        <p:cTn dur="500" id="102"/>
                                        <p:tgtEl>
                                          <p:spTgt spid="1048695"/>
                                        </p:tgtEl>
                                      </p:cBhvr>
                                    </p:animEffect>
                                  </p:childTnLst>
                                </p:cTn>
                              </p:par>
                            </p:childTnLst>
                          </p:cTn>
                        </p:par>
                        <p:par>
                          <p:cTn fill="hold" id="103">
                            <p:stCondLst>
                              <p:cond delay="3300"/>
                            </p:stCondLst>
                            <p:childTnLst>
                              <p:par>
                                <p:cTn fill="hold" grpId="0" id="104" nodeType="afterEffect" presetClass="entr" presetID="16" presetSubtype="21">
                                  <p:stCondLst>
                                    <p:cond delay="0"/>
                                  </p:stCondLst>
                                  <p:childTnLst>
                                    <p:set>
                                      <p:cBhvr>
                                        <p:cTn dur="1" fill="hold" id="105">
                                          <p:stCondLst>
                                            <p:cond delay="0"/>
                                          </p:stCondLst>
                                        </p:cTn>
                                        <p:tgtEl>
                                          <p:spTgt spid="1048696"/>
                                        </p:tgtEl>
                                        <p:attrNameLst>
                                          <p:attrName>style.visibility</p:attrName>
                                        </p:attrNameLst>
                                      </p:cBhvr>
                                      <p:to>
                                        <p:strVal val="visible"/>
                                      </p:to>
                                    </p:set>
                                    <p:animEffect transition="in" filter="barn(inVertical)">
                                      <p:cBhvr>
                                        <p:cTn dur="500" id="106"/>
                                        <p:tgtEl>
                                          <p:spTgt spid="1048696"/>
                                        </p:tgtEl>
                                      </p:cBhvr>
                                    </p:animEffect>
                                  </p:childTnLst>
                                </p:cTn>
                              </p:par>
                              <p:par>
                                <p:cTn fill="hold" grpId="0" id="107" nodeType="withEffect" presetClass="entr" presetID="16" presetSubtype="21">
                                  <p:stCondLst>
                                    <p:cond delay="0"/>
                                  </p:stCondLst>
                                  <p:childTnLst>
                                    <p:set>
                                      <p:cBhvr>
                                        <p:cTn dur="1" fill="hold" id="108">
                                          <p:stCondLst>
                                            <p:cond delay="0"/>
                                          </p:stCondLst>
                                        </p:cTn>
                                        <p:tgtEl>
                                          <p:spTgt spid="1048697"/>
                                        </p:tgtEl>
                                        <p:attrNameLst>
                                          <p:attrName>style.visibility</p:attrName>
                                        </p:attrNameLst>
                                      </p:cBhvr>
                                      <p:to>
                                        <p:strVal val="visible"/>
                                      </p:to>
                                    </p:set>
                                    <p:animEffect transition="in" filter="barn(inVertical)">
                                      <p:cBhvr>
                                        <p:cTn dur="500" id="109"/>
                                        <p:tgtEl>
                                          <p:spTgt spid="1048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p:bldP spid="1048679" grpId="0" animBg="1"/>
      <p:bldP spid="1048680" grpId="0" animBg="1"/>
      <p:bldP spid="1048681" grpId="0" animBg="1"/>
      <p:bldP spid="1048682" grpId="0" animBg="1"/>
      <p:bldP spid="1048683" grpId="0" animBg="1"/>
      <p:bldP spid="1048684" grpId="0" animBg="1"/>
      <p:bldP spid="1048685" grpId="0" animBg="1"/>
      <p:bldP spid="1048686" grpId="0" animBg="1"/>
      <p:bldP spid="1048687" grpId="0" animBg="1"/>
      <p:bldP spid="1048688" grpId="0" animBg="1"/>
      <p:bldP spid="1048689" grpId="0"/>
      <p:bldP spid="1048690" grpId="0"/>
      <p:bldP spid="1048691" grpId="0"/>
      <p:bldP spid="1048692" grpId="0"/>
      <p:bldP spid="1048693" grpId="0"/>
      <p:bldP spid="1048694" grpId="0"/>
      <p:bldP spid="1048695" grpId="0"/>
      <p:bldP spid="1048696" grpId="0"/>
      <p:bldP spid="104869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79" name=""/>
        <p:cNvGrpSpPr/>
        <p:nvPr/>
      </p:nvGrpSpPr>
      <p:grpSpPr>
        <a:xfrm>
          <a:off x="0" y="0"/>
          <a:ext cx="0" cy="0"/>
          <a:chOff x="0" y="0"/>
          <a:chExt cx="0" cy="0"/>
        </a:xfrm>
      </p:grpSpPr>
      <p:sp>
        <p:nvSpPr>
          <p:cNvPr id="1048959" name="标题 1"/>
          <p:cNvSpPr>
            <a:spLocks noGrp="1"/>
          </p:cNvSpPr>
          <p:nvPr>
            <p:ph type="title"/>
          </p:nvPr>
        </p:nvSpPr>
        <p:spPr>
          <a:xfrm>
            <a:off x="606008" y="123478"/>
            <a:ext cx="6414264" cy="277143"/>
          </a:xfrm>
        </p:spPr>
        <p:txBody>
          <a:bodyPr/>
          <a:p>
            <a:r>
              <a:rPr altLang="en-US" dirty="0" lang="zh-CN"/>
              <a:t>区块链 </a:t>
            </a:r>
            <a:r>
              <a:rPr altLang="zh-CN" dirty="0" lang="en-US"/>
              <a:t>– </a:t>
            </a:r>
            <a:r>
              <a:rPr altLang="en-US" dirty="0" lang="zh-CN"/>
              <a:t>去中心化和分布式共识机制 </a:t>
            </a:r>
            <a:r>
              <a:rPr altLang="zh-CN" dirty="0" lang="en-US"/>
              <a:t>– </a:t>
            </a:r>
            <a:r>
              <a:rPr altLang="en-US" dirty="0" lang="zh-CN"/>
              <a:t>常见类型</a:t>
            </a:r>
          </a:p>
        </p:txBody>
      </p:sp>
      <p:sp>
        <p:nvSpPr>
          <p:cNvPr id="1048960" name="Freeform 12"/>
          <p:cNvSpPr/>
          <p:nvPr/>
        </p:nvSpPr>
        <p:spPr bwMode="auto">
          <a:xfrm>
            <a:off x="4644008" y="2566290"/>
            <a:ext cx="1550476" cy="1423494"/>
          </a:xfrm>
          <a:custGeom>
            <a:avLst/>
            <a:gdLst>
              <a:gd name="T0" fmla="*/ 0 w 2320"/>
              <a:gd name="T1" fmla="*/ 1620 h 2320"/>
              <a:gd name="T2" fmla="*/ 700 w 2320"/>
              <a:gd name="T3" fmla="*/ 2320 h 2320"/>
              <a:gd name="T4" fmla="*/ 2320 w 2320"/>
              <a:gd name="T5" fmla="*/ 2320 h 2320"/>
              <a:gd name="T6" fmla="*/ 2320 w 2320"/>
              <a:gd name="T7" fmla="*/ 700 h 2320"/>
              <a:gd name="T8" fmla="*/ 1620 w 2320"/>
              <a:gd name="T9" fmla="*/ 0 h 2320"/>
              <a:gd name="T10" fmla="*/ 0 w 2320"/>
              <a:gd name="T11" fmla="*/ 0 h 2320"/>
              <a:gd name="T12" fmla="*/ 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1620"/>
                </a:moveTo>
                <a:cubicBezTo>
                  <a:pt x="0" y="2005"/>
                  <a:pt x="315" y="2320"/>
                  <a:pt x="700" y="2320"/>
                </a:cubicBezTo>
                <a:cubicBezTo>
                  <a:pt x="1240" y="2320"/>
                  <a:pt x="1780" y="2320"/>
                  <a:pt x="2320" y="2320"/>
                </a:cubicBezTo>
                <a:cubicBezTo>
                  <a:pt x="2320" y="1780"/>
                  <a:pt x="2320" y="1240"/>
                  <a:pt x="2320" y="700"/>
                </a:cubicBezTo>
                <a:cubicBezTo>
                  <a:pt x="2320" y="315"/>
                  <a:pt x="2005" y="0"/>
                  <a:pt x="1620" y="0"/>
                </a:cubicBezTo>
                <a:cubicBezTo>
                  <a:pt x="1080" y="0"/>
                  <a:pt x="540" y="0"/>
                  <a:pt x="0" y="0"/>
                </a:cubicBezTo>
                <a:lnTo>
                  <a:pt x="0" y="1620"/>
                </a:lnTo>
                <a:close/>
              </a:path>
            </a:pathLst>
          </a:custGeom>
          <a:solidFill>
            <a:schemeClr val="accent6"/>
          </a:solidFill>
          <a:ln>
            <a:noFill/>
          </a:ln>
        </p:spPr>
        <p:txBody>
          <a:bodyPr anchor="t" anchorCtr="0" bIns="45720" compatLnSpc="1" lIns="91440" numCol="1" rIns="91440" tIns="45720" vert="horz" wrap="square">
            <a:prstTxWarp prst="textNoShape"/>
          </a:bodyPr>
          <a:p>
            <a:endParaRPr altLang="en-US" dirty="0" lang="zh-CN"/>
          </a:p>
        </p:txBody>
      </p:sp>
      <p:sp>
        <p:nvSpPr>
          <p:cNvPr id="1048961" name="Freeform 13"/>
          <p:cNvSpPr/>
          <p:nvPr/>
        </p:nvSpPr>
        <p:spPr bwMode="auto">
          <a:xfrm>
            <a:off x="3004443" y="2566290"/>
            <a:ext cx="1550474" cy="1423494"/>
          </a:xfrm>
          <a:custGeom>
            <a:avLst/>
            <a:gdLst>
              <a:gd name="T0" fmla="*/ 2320 w 2320"/>
              <a:gd name="T1" fmla="*/ 1620 h 2320"/>
              <a:gd name="T2" fmla="*/ 1620 w 2320"/>
              <a:gd name="T3" fmla="*/ 2320 h 2320"/>
              <a:gd name="T4" fmla="*/ 0 w 2320"/>
              <a:gd name="T5" fmla="*/ 2320 h 2320"/>
              <a:gd name="T6" fmla="*/ 0 w 2320"/>
              <a:gd name="T7" fmla="*/ 700 h 2320"/>
              <a:gd name="T8" fmla="*/ 700 w 2320"/>
              <a:gd name="T9" fmla="*/ 0 h 2320"/>
              <a:gd name="T10" fmla="*/ 2320 w 2320"/>
              <a:gd name="T11" fmla="*/ 0 h 2320"/>
              <a:gd name="T12" fmla="*/ 232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1620"/>
                </a:moveTo>
                <a:cubicBezTo>
                  <a:pt x="2320" y="2005"/>
                  <a:pt x="2005" y="2320"/>
                  <a:pt x="1620" y="2320"/>
                </a:cubicBezTo>
                <a:cubicBezTo>
                  <a:pt x="1080" y="2320"/>
                  <a:pt x="540" y="2320"/>
                  <a:pt x="0" y="2320"/>
                </a:cubicBezTo>
                <a:cubicBezTo>
                  <a:pt x="0" y="1780"/>
                  <a:pt x="0" y="1240"/>
                  <a:pt x="0" y="700"/>
                </a:cubicBezTo>
                <a:cubicBezTo>
                  <a:pt x="0" y="315"/>
                  <a:pt x="315" y="0"/>
                  <a:pt x="700" y="0"/>
                </a:cubicBezTo>
                <a:cubicBezTo>
                  <a:pt x="1240" y="0"/>
                  <a:pt x="1780" y="0"/>
                  <a:pt x="2320" y="0"/>
                </a:cubicBezTo>
                <a:lnTo>
                  <a:pt x="2320" y="1620"/>
                </a:lnTo>
                <a:close/>
              </a:path>
            </a:pathLst>
          </a:custGeom>
          <a:solidFill>
            <a:schemeClr val="accent3"/>
          </a:solidFill>
          <a:ln>
            <a:noFill/>
          </a:ln>
        </p:spPr>
        <p:txBody>
          <a:bodyPr anchor="t" anchorCtr="0" bIns="45720" compatLnSpc="1" lIns="91440" numCol="1" rIns="91440" tIns="45720" vert="horz" wrap="square">
            <a:prstTxWarp prst="textNoShape"/>
          </a:bodyPr>
          <a:p>
            <a:endParaRPr altLang="en-US" lang="zh-CN"/>
          </a:p>
        </p:txBody>
      </p:sp>
      <p:sp>
        <p:nvSpPr>
          <p:cNvPr id="1048962" name="Freeform 14"/>
          <p:cNvSpPr/>
          <p:nvPr/>
        </p:nvSpPr>
        <p:spPr bwMode="auto">
          <a:xfrm>
            <a:off x="4644008" y="1059582"/>
            <a:ext cx="1550476" cy="1420401"/>
          </a:xfrm>
          <a:custGeom>
            <a:avLst/>
            <a:gdLst>
              <a:gd name="T0" fmla="*/ 0 w 2320"/>
              <a:gd name="T1" fmla="*/ 700 h 2320"/>
              <a:gd name="T2" fmla="*/ 700 w 2320"/>
              <a:gd name="T3" fmla="*/ 0 h 2320"/>
              <a:gd name="T4" fmla="*/ 2320 w 2320"/>
              <a:gd name="T5" fmla="*/ 0 h 2320"/>
              <a:gd name="T6" fmla="*/ 2320 w 2320"/>
              <a:gd name="T7" fmla="*/ 1620 h 2320"/>
              <a:gd name="T8" fmla="*/ 1620 w 2320"/>
              <a:gd name="T9" fmla="*/ 2320 h 2320"/>
              <a:gd name="T10" fmla="*/ 0 w 2320"/>
              <a:gd name="T11" fmla="*/ 2320 h 2320"/>
              <a:gd name="T12" fmla="*/ 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700"/>
                </a:moveTo>
                <a:cubicBezTo>
                  <a:pt x="0" y="315"/>
                  <a:pt x="315" y="0"/>
                  <a:pt x="700" y="0"/>
                </a:cubicBezTo>
                <a:cubicBezTo>
                  <a:pt x="1240" y="0"/>
                  <a:pt x="1780" y="0"/>
                  <a:pt x="2320" y="0"/>
                </a:cubicBezTo>
                <a:cubicBezTo>
                  <a:pt x="2320" y="540"/>
                  <a:pt x="2320" y="1080"/>
                  <a:pt x="2320" y="1620"/>
                </a:cubicBezTo>
                <a:cubicBezTo>
                  <a:pt x="2320" y="2005"/>
                  <a:pt x="2005" y="2320"/>
                  <a:pt x="1620" y="2320"/>
                </a:cubicBezTo>
                <a:cubicBezTo>
                  <a:pt x="1080" y="2320"/>
                  <a:pt x="540" y="2320"/>
                  <a:pt x="0" y="2320"/>
                </a:cubicBezTo>
                <a:lnTo>
                  <a:pt x="0" y="700"/>
                </a:lnTo>
                <a:close/>
              </a:path>
            </a:pathLst>
          </a:custGeom>
          <a:solidFill>
            <a:schemeClr val="accent2"/>
          </a:solidFill>
          <a:ln>
            <a:noFill/>
          </a:ln>
        </p:spPr>
        <p:txBody>
          <a:bodyPr anchor="t" anchorCtr="0" bIns="45720" compatLnSpc="1" lIns="91440" numCol="1" rIns="91440" tIns="45720" vert="horz" wrap="square">
            <a:prstTxWarp prst="textNoShape"/>
          </a:bodyPr>
          <a:p>
            <a:endParaRPr altLang="en-US" lang="zh-CN"/>
          </a:p>
        </p:txBody>
      </p:sp>
      <p:sp>
        <p:nvSpPr>
          <p:cNvPr id="1048963" name="Freeform 15"/>
          <p:cNvSpPr/>
          <p:nvPr/>
        </p:nvSpPr>
        <p:spPr bwMode="auto">
          <a:xfrm>
            <a:off x="3001961" y="1059582"/>
            <a:ext cx="1552956" cy="1420401"/>
          </a:xfrm>
          <a:custGeom>
            <a:avLst/>
            <a:gdLst>
              <a:gd name="T0" fmla="*/ 2320 w 2320"/>
              <a:gd name="T1" fmla="*/ 700 h 2320"/>
              <a:gd name="T2" fmla="*/ 1620 w 2320"/>
              <a:gd name="T3" fmla="*/ 0 h 2320"/>
              <a:gd name="T4" fmla="*/ 0 w 2320"/>
              <a:gd name="T5" fmla="*/ 0 h 2320"/>
              <a:gd name="T6" fmla="*/ 0 w 2320"/>
              <a:gd name="T7" fmla="*/ 1620 h 2320"/>
              <a:gd name="T8" fmla="*/ 700 w 2320"/>
              <a:gd name="T9" fmla="*/ 2320 h 2320"/>
              <a:gd name="T10" fmla="*/ 2320 w 2320"/>
              <a:gd name="T11" fmla="*/ 2320 h 2320"/>
              <a:gd name="T12" fmla="*/ 232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700"/>
                </a:moveTo>
                <a:cubicBezTo>
                  <a:pt x="2320" y="315"/>
                  <a:pt x="2005" y="0"/>
                  <a:pt x="1620" y="0"/>
                </a:cubicBezTo>
                <a:cubicBezTo>
                  <a:pt x="1080" y="0"/>
                  <a:pt x="540" y="0"/>
                  <a:pt x="0" y="0"/>
                </a:cubicBezTo>
                <a:cubicBezTo>
                  <a:pt x="0" y="540"/>
                  <a:pt x="0" y="1080"/>
                  <a:pt x="0" y="1620"/>
                </a:cubicBezTo>
                <a:cubicBezTo>
                  <a:pt x="0" y="2005"/>
                  <a:pt x="315" y="2320"/>
                  <a:pt x="700" y="2320"/>
                </a:cubicBezTo>
                <a:cubicBezTo>
                  <a:pt x="1240" y="2320"/>
                  <a:pt x="1780" y="2320"/>
                  <a:pt x="2320" y="2320"/>
                </a:cubicBezTo>
                <a:lnTo>
                  <a:pt x="2320" y="700"/>
                </a:lnTo>
                <a:close/>
              </a:path>
            </a:pathLst>
          </a:custGeom>
          <a:solidFill>
            <a:schemeClr val="accent1"/>
          </a:solidFill>
          <a:ln>
            <a:noFill/>
          </a:ln>
        </p:spPr>
        <p:txBody>
          <a:bodyPr anchor="t" anchorCtr="0" bIns="45720" compatLnSpc="1" lIns="91440" numCol="1" rIns="91440" tIns="45720" vert="horz" wrap="square">
            <a:prstTxWarp prst="textNoShape"/>
          </a:bodyPr>
          <a:p>
            <a:endParaRPr altLang="en-US" lang="zh-CN"/>
          </a:p>
        </p:txBody>
      </p:sp>
      <p:sp>
        <p:nvSpPr>
          <p:cNvPr id="1048964" name="Freeform 16"/>
          <p:cNvSpPr/>
          <p:nvPr/>
        </p:nvSpPr>
        <p:spPr bwMode="auto">
          <a:xfrm>
            <a:off x="4214515" y="2136486"/>
            <a:ext cx="340401" cy="343497"/>
          </a:xfrm>
          <a:custGeom>
            <a:avLst/>
            <a:gdLst>
              <a:gd name="T0" fmla="*/ 560 w 560"/>
              <a:gd name="T1" fmla="*/ 559 h 559"/>
              <a:gd name="T2" fmla="*/ 0 w 560"/>
              <a:gd name="T3" fmla="*/ 559 h 559"/>
              <a:gd name="T4" fmla="*/ 560 w 560"/>
              <a:gd name="T5" fmla="*/ 0 h 559"/>
              <a:gd name="T6" fmla="*/ 560 w 560"/>
              <a:gd name="T7" fmla="*/ 559 h 559"/>
            </a:gdLst>
            <a:ahLst/>
            <a:cxnLst>
              <a:cxn ang="0">
                <a:pos x="T0" y="T1"/>
              </a:cxn>
              <a:cxn ang="0">
                <a:pos x="T2" y="T3"/>
              </a:cxn>
              <a:cxn ang="0">
                <a:pos x="T4" y="T5"/>
              </a:cxn>
              <a:cxn ang="0">
                <a:pos x="T6" y="T7"/>
              </a:cxn>
            </a:cxnLst>
            <a:rect l="0" t="0" r="r" b="b"/>
            <a:pathLst>
              <a:path w="560" h="559">
                <a:moveTo>
                  <a:pt x="560" y="559"/>
                </a:moveTo>
                <a:lnTo>
                  <a:pt x="0" y="559"/>
                </a:lnTo>
                <a:cubicBezTo>
                  <a:pt x="0" y="250"/>
                  <a:pt x="251" y="0"/>
                  <a:pt x="560" y="0"/>
                </a:cubicBezTo>
                <a:lnTo>
                  <a:pt x="560" y="559"/>
                </a:lnTo>
                <a:close/>
              </a:path>
            </a:pathLst>
          </a:custGeom>
          <a:solidFill>
            <a:schemeClr val="accent1">
              <a:lumMod val="75000"/>
            </a:schemeClr>
          </a:solidFill>
          <a:ln>
            <a:noFill/>
          </a:ln>
        </p:spPr>
        <p:txBody>
          <a:bodyPr anchor="t" anchorCtr="0" bIns="45720" compatLnSpc="1" lIns="91440" numCol="1" rIns="91440" tIns="45720" vert="horz" wrap="square">
            <a:prstTxWarp prst="textNoShape"/>
          </a:bodyPr>
          <a:p>
            <a:pPr algn="r"/>
            <a:endParaRPr altLang="en-US" dirty="0" lang="zh-CN">
              <a:latin typeface="微软雅黑" pitchFamily="34" charset="-122"/>
              <a:ea typeface="微软雅黑" pitchFamily="34" charset="-122"/>
            </a:endParaRPr>
          </a:p>
        </p:txBody>
      </p:sp>
      <p:sp>
        <p:nvSpPr>
          <p:cNvPr id="1048965" name="Freeform 17"/>
          <p:cNvSpPr/>
          <p:nvPr/>
        </p:nvSpPr>
        <p:spPr bwMode="auto">
          <a:xfrm>
            <a:off x="4644007" y="2136486"/>
            <a:ext cx="340401" cy="343497"/>
          </a:xfrm>
          <a:custGeom>
            <a:avLst/>
            <a:gdLst>
              <a:gd name="T0" fmla="*/ 0 w 559"/>
              <a:gd name="T1" fmla="*/ 559 h 559"/>
              <a:gd name="T2" fmla="*/ 559 w 559"/>
              <a:gd name="T3" fmla="*/ 559 h 559"/>
              <a:gd name="T4" fmla="*/ 0 w 559"/>
              <a:gd name="T5" fmla="*/ 0 h 559"/>
              <a:gd name="T6" fmla="*/ 0 w 559"/>
              <a:gd name="T7" fmla="*/ 559 h 559"/>
            </a:gdLst>
            <a:ahLst/>
            <a:cxnLst>
              <a:cxn ang="0">
                <a:pos x="T0" y="T1"/>
              </a:cxn>
              <a:cxn ang="0">
                <a:pos x="T2" y="T3"/>
              </a:cxn>
              <a:cxn ang="0">
                <a:pos x="T4" y="T5"/>
              </a:cxn>
              <a:cxn ang="0">
                <a:pos x="T6" y="T7"/>
              </a:cxn>
            </a:cxnLst>
            <a:rect l="0" t="0" r="r" b="b"/>
            <a:pathLst>
              <a:path w="559" h="559">
                <a:moveTo>
                  <a:pt x="0" y="559"/>
                </a:moveTo>
                <a:lnTo>
                  <a:pt x="559" y="559"/>
                </a:lnTo>
                <a:cubicBezTo>
                  <a:pt x="559" y="250"/>
                  <a:pt x="309" y="0"/>
                  <a:pt x="0" y="0"/>
                </a:cubicBezTo>
                <a:lnTo>
                  <a:pt x="0" y="559"/>
                </a:lnTo>
                <a:close/>
              </a:path>
            </a:pathLst>
          </a:custGeom>
          <a:solidFill>
            <a:schemeClr val="accent2">
              <a:lumMod val="75000"/>
            </a:schemeClr>
          </a:solidFill>
          <a:ln>
            <a:noFill/>
          </a:ln>
        </p:spPr>
        <p:txBody>
          <a:bodyPr anchor="t" anchorCtr="0" bIns="45720" compatLnSpc="1" lIns="91440" numCol="1" rIns="91440" tIns="45720" vert="horz" wrap="square">
            <a:prstTxWarp prst="textNoShape"/>
          </a:bodyPr>
          <a:p>
            <a:endParaRPr altLang="en-US" lang="zh-CN"/>
          </a:p>
        </p:txBody>
      </p:sp>
      <p:sp>
        <p:nvSpPr>
          <p:cNvPr id="1048966" name="Freeform 18"/>
          <p:cNvSpPr/>
          <p:nvPr/>
        </p:nvSpPr>
        <p:spPr bwMode="auto">
          <a:xfrm>
            <a:off x="4214515" y="2566290"/>
            <a:ext cx="340401" cy="343497"/>
          </a:xfrm>
          <a:custGeom>
            <a:avLst/>
            <a:gdLst>
              <a:gd name="T0" fmla="*/ 560 w 560"/>
              <a:gd name="T1" fmla="*/ 0 h 560"/>
              <a:gd name="T2" fmla="*/ 0 w 560"/>
              <a:gd name="T3" fmla="*/ 0 h 560"/>
              <a:gd name="T4" fmla="*/ 560 w 560"/>
              <a:gd name="T5" fmla="*/ 560 h 560"/>
              <a:gd name="T6" fmla="*/ 560 w 560"/>
              <a:gd name="T7" fmla="*/ 0 h 560"/>
            </a:gdLst>
            <a:ahLst/>
            <a:cxnLst>
              <a:cxn ang="0">
                <a:pos x="T0" y="T1"/>
              </a:cxn>
              <a:cxn ang="0">
                <a:pos x="T2" y="T3"/>
              </a:cxn>
              <a:cxn ang="0">
                <a:pos x="T4" y="T5"/>
              </a:cxn>
              <a:cxn ang="0">
                <a:pos x="T6" y="T7"/>
              </a:cxn>
            </a:cxnLst>
            <a:rect l="0" t="0" r="r" b="b"/>
            <a:pathLst>
              <a:path w="560" h="560">
                <a:moveTo>
                  <a:pt x="560" y="0"/>
                </a:moveTo>
                <a:lnTo>
                  <a:pt x="0" y="0"/>
                </a:lnTo>
                <a:cubicBezTo>
                  <a:pt x="0" y="309"/>
                  <a:pt x="251" y="560"/>
                  <a:pt x="560" y="560"/>
                </a:cubicBezTo>
                <a:lnTo>
                  <a:pt x="560" y="0"/>
                </a:lnTo>
                <a:close/>
              </a:path>
            </a:pathLst>
          </a:custGeom>
          <a:solidFill>
            <a:schemeClr val="accent3">
              <a:lumMod val="75000"/>
            </a:schemeClr>
          </a:solidFill>
          <a:ln>
            <a:noFill/>
          </a:ln>
        </p:spPr>
        <p:txBody>
          <a:bodyPr anchor="t" anchorCtr="0" bIns="45720" compatLnSpc="1" lIns="91440" numCol="1" rIns="91440" tIns="45720" vert="horz" wrap="square">
            <a:prstTxWarp prst="textNoShape"/>
          </a:bodyPr>
          <a:p>
            <a:endParaRPr altLang="en-US" lang="zh-CN"/>
          </a:p>
        </p:txBody>
      </p:sp>
      <p:sp>
        <p:nvSpPr>
          <p:cNvPr id="1048967" name="Freeform 19"/>
          <p:cNvSpPr/>
          <p:nvPr/>
        </p:nvSpPr>
        <p:spPr bwMode="auto">
          <a:xfrm>
            <a:off x="4644007" y="2566290"/>
            <a:ext cx="340401" cy="343497"/>
          </a:xfrm>
          <a:custGeom>
            <a:avLst/>
            <a:gdLst>
              <a:gd name="T0" fmla="*/ 0 w 559"/>
              <a:gd name="T1" fmla="*/ 0 h 560"/>
              <a:gd name="T2" fmla="*/ 559 w 559"/>
              <a:gd name="T3" fmla="*/ 0 h 560"/>
              <a:gd name="T4" fmla="*/ 0 w 559"/>
              <a:gd name="T5" fmla="*/ 560 h 560"/>
              <a:gd name="T6" fmla="*/ 0 w 559"/>
              <a:gd name="T7" fmla="*/ 0 h 560"/>
            </a:gdLst>
            <a:ahLst/>
            <a:cxnLst>
              <a:cxn ang="0">
                <a:pos x="T0" y="T1"/>
              </a:cxn>
              <a:cxn ang="0">
                <a:pos x="T2" y="T3"/>
              </a:cxn>
              <a:cxn ang="0">
                <a:pos x="T4" y="T5"/>
              </a:cxn>
              <a:cxn ang="0">
                <a:pos x="T6" y="T7"/>
              </a:cxn>
            </a:cxnLst>
            <a:rect l="0" t="0" r="r" b="b"/>
            <a:pathLst>
              <a:path w="559" h="560">
                <a:moveTo>
                  <a:pt x="0" y="0"/>
                </a:moveTo>
                <a:lnTo>
                  <a:pt x="559" y="0"/>
                </a:lnTo>
                <a:cubicBezTo>
                  <a:pt x="559" y="309"/>
                  <a:pt x="309" y="560"/>
                  <a:pt x="0" y="560"/>
                </a:cubicBezTo>
                <a:lnTo>
                  <a:pt x="0" y="0"/>
                </a:lnTo>
                <a:close/>
              </a:path>
            </a:pathLst>
          </a:custGeom>
          <a:solidFill>
            <a:schemeClr val="accent6">
              <a:lumMod val="75000"/>
            </a:schemeClr>
          </a:solidFill>
          <a:ln>
            <a:noFill/>
          </a:ln>
        </p:spPr>
        <p:txBody>
          <a:bodyPr anchor="t" anchorCtr="0" bIns="45720" compatLnSpc="1" lIns="91440" numCol="1" rIns="91440" tIns="45720" vert="horz" wrap="square">
            <a:prstTxWarp prst="textNoShape"/>
          </a:bodyPr>
          <a:p>
            <a:endParaRPr altLang="en-US" lang="zh-CN"/>
          </a:p>
        </p:txBody>
      </p:sp>
      <p:sp>
        <p:nvSpPr>
          <p:cNvPr id="1048968" name="矩形 10"/>
          <p:cNvSpPr/>
          <p:nvPr/>
        </p:nvSpPr>
        <p:spPr>
          <a:xfrm>
            <a:off x="4375707" y="2229234"/>
            <a:ext cx="117593" cy="215444"/>
          </a:xfrm>
          <a:prstGeom prst="rect"/>
        </p:spPr>
        <p:txBody>
          <a:bodyPr bIns="0" lIns="0" rIns="0" tIns="0" wrap="square">
            <a:spAutoFit/>
          </a:bodyPr>
          <a:p>
            <a:pPr algn="r"/>
            <a:r>
              <a:rPr altLang="zh-CN" dirty="0" sz="1400" lang="en-US">
                <a:solidFill>
                  <a:schemeClr val="bg1"/>
                </a:solidFill>
                <a:latin typeface="微软雅黑" pitchFamily="34" charset="-122"/>
                <a:ea typeface="微软雅黑" pitchFamily="34" charset="-122"/>
              </a:rPr>
              <a:t>1</a:t>
            </a:r>
            <a:endParaRPr altLang="en-US" dirty="0" sz="1400" lang="zh-CN">
              <a:solidFill>
                <a:schemeClr val="bg1"/>
              </a:solidFill>
              <a:latin typeface="微软雅黑" pitchFamily="34" charset="-122"/>
              <a:ea typeface="微软雅黑" pitchFamily="34" charset="-122"/>
            </a:endParaRPr>
          </a:p>
        </p:txBody>
      </p:sp>
      <p:sp>
        <p:nvSpPr>
          <p:cNvPr id="1048969" name="矩形 11"/>
          <p:cNvSpPr/>
          <p:nvPr/>
        </p:nvSpPr>
        <p:spPr>
          <a:xfrm>
            <a:off x="4697094" y="2229234"/>
            <a:ext cx="117593" cy="215444"/>
          </a:xfrm>
          <a:prstGeom prst="rect"/>
        </p:spPr>
        <p:txBody>
          <a:bodyPr bIns="0" lIns="0" rIns="0" tIns="0" wrap="square">
            <a:spAutoFit/>
          </a:bodyPr>
          <a:p>
            <a:pPr algn="r"/>
            <a:r>
              <a:rPr altLang="zh-CN" dirty="0" sz="1400" lang="en-US">
                <a:solidFill>
                  <a:schemeClr val="bg1"/>
                </a:solidFill>
                <a:latin typeface="微软雅黑" pitchFamily="34" charset="-122"/>
                <a:ea typeface="微软雅黑" pitchFamily="34" charset="-122"/>
              </a:rPr>
              <a:t>2</a:t>
            </a:r>
            <a:endParaRPr altLang="en-US" dirty="0" sz="1400" lang="zh-CN">
              <a:solidFill>
                <a:schemeClr val="bg1"/>
              </a:solidFill>
              <a:latin typeface="微软雅黑" pitchFamily="34" charset="-122"/>
              <a:ea typeface="微软雅黑" pitchFamily="34" charset="-122"/>
            </a:endParaRPr>
          </a:p>
        </p:txBody>
      </p:sp>
      <p:sp>
        <p:nvSpPr>
          <p:cNvPr id="1048970" name="矩形 12"/>
          <p:cNvSpPr/>
          <p:nvPr/>
        </p:nvSpPr>
        <p:spPr>
          <a:xfrm>
            <a:off x="4375706" y="2583526"/>
            <a:ext cx="117594" cy="215444"/>
          </a:xfrm>
          <a:prstGeom prst="rect"/>
        </p:spPr>
        <p:txBody>
          <a:bodyPr bIns="0" lIns="0" rIns="0" tIns="0" wrap="square">
            <a:spAutoFit/>
          </a:bodyPr>
          <a:p>
            <a:pPr algn="r"/>
            <a:r>
              <a:rPr altLang="zh-CN" dirty="0" sz="1400" lang="en-US">
                <a:solidFill>
                  <a:schemeClr val="bg1"/>
                </a:solidFill>
                <a:latin typeface="微软雅黑" pitchFamily="34" charset="-122"/>
                <a:ea typeface="微软雅黑" pitchFamily="34" charset="-122"/>
              </a:rPr>
              <a:t>3</a:t>
            </a:r>
            <a:endParaRPr altLang="en-US" dirty="0" sz="1400" lang="zh-CN">
              <a:solidFill>
                <a:schemeClr val="bg1"/>
              </a:solidFill>
              <a:latin typeface="微软雅黑" pitchFamily="34" charset="-122"/>
              <a:ea typeface="微软雅黑" pitchFamily="34" charset="-122"/>
            </a:endParaRPr>
          </a:p>
        </p:txBody>
      </p:sp>
      <p:sp>
        <p:nvSpPr>
          <p:cNvPr id="1048971" name="矩形 13"/>
          <p:cNvSpPr/>
          <p:nvPr/>
        </p:nvSpPr>
        <p:spPr>
          <a:xfrm>
            <a:off x="4697094" y="2583527"/>
            <a:ext cx="117593" cy="215444"/>
          </a:xfrm>
          <a:prstGeom prst="rect"/>
        </p:spPr>
        <p:txBody>
          <a:bodyPr bIns="0" lIns="0" rIns="0" tIns="0" wrap="square">
            <a:spAutoFit/>
          </a:bodyPr>
          <a:p>
            <a:pPr algn="r"/>
            <a:r>
              <a:rPr altLang="zh-CN" dirty="0" sz="1400" lang="en-US">
                <a:solidFill>
                  <a:schemeClr val="bg1"/>
                </a:solidFill>
                <a:latin typeface="微软雅黑" pitchFamily="34" charset="-122"/>
                <a:ea typeface="微软雅黑" pitchFamily="34" charset="-122"/>
              </a:rPr>
              <a:t>4</a:t>
            </a:r>
            <a:endParaRPr altLang="en-US" dirty="0" sz="1400" lang="zh-CN">
              <a:solidFill>
                <a:schemeClr val="bg1"/>
              </a:solidFill>
              <a:latin typeface="微软雅黑" pitchFamily="34" charset="-122"/>
              <a:ea typeface="微软雅黑" pitchFamily="34" charset="-122"/>
            </a:endParaRPr>
          </a:p>
        </p:txBody>
      </p:sp>
      <p:sp>
        <p:nvSpPr>
          <p:cNvPr id="1048972" name="TextBox 14"/>
          <p:cNvSpPr txBox="1"/>
          <p:nvPr/>
        </p:nvSpPr>
        <p:spPr>
          <a:xfrm>
            <a:off x="821302" y="1132941"/>
            <a:ext cx="2129756" cy="1107996"/>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solidFill>
                  <a:schemeClr val="tx1">
                    <a:lumMod val="75000"/>
                    <a:lumOff val="25000"/>
                  </a:schemeClr>
                </a:solidFill>
              </a:rPr>
              <a:t>所有人可访问，完全去中心化，任何人任何时间都可以访问系统读数据确认交易并竞争交易记录修改权</a:t>
            </a:r>
            <a:endParaRPr altLang="zh-CN" dirty="0" sz="1200" lang="en-US">
              <a:solidFill>
                <a:schemeClr val="tx1">
                  <a:lumMod val="75000"/>
                  <a:lumOff val="25000"/>
                </a:schemeClr>
              </a:solidFill>
            </a:endParaRPr>
          </a:p>
        </p:txBody>
      </p:sp>
      <p:sp>
        <p:nvSpPr>
          <p:cNvPr id="1048973" name="TextBox 15"/>
          <p:cNvSpPr txBox="1"/>
          <p:nvPr/>
        </p:nvSpPr>
        <p:spPr>
          <a:xfrm>
            <a:off x="3188111" y="1377367"/>
            <a:ext cx="1107230" cy="784830"/>
          </a:xfrm>
          <a:prstGeom prst="rect"/>
          <a:noFill/>
        </p:spPr>
        <p:txBody>
          <a:bodyPr bIns="0" lIns="0" rIns="0" rtlCol="0" wrap="square">
            <a:spAutoFit/>
          </a:bodyPr>
          <a:p>
            <a:pPr algn="ctr"/>
            <a:r>
              <a:rPr altLang="zh-CN" b="1" dirty="0" sz="2400" lang="en-US">
                <a:solidFill>
                  <a:schemeClr val="bg1"/>
                </a:solidFill>
                <a:latin typeface="微软雅黑" pitchFamily="34" charset="-122"/>
                <a:ea typeface="微软雅黑" pitchFamily="34" charset="-122"/>
              </a:rPr>
              <a:t>Public Chain</a:t>
            </a:r>
            <a:endParaRPr altLang="en-US" b="1" dirty="0" sz="2400" lang="zh-CN">
              <a:solidFill>
                <a:schemeClr val="bg1"/>
              </a:solidFill>
              <a:latin typeface="微软雅黑" pitchFamily="34" charset="-122"/>
              <a:ea typeface="微软雅黑" pitchFamily="34" charset="-122"/>
            </a:endParaRPr>
          </a:p>
        </p:txBody>
      </p:sp>
      <p:sp>
        <p:nvSpPr>
          <p:cNvPr id="1048974" name="TextBox 16"/>
          <p:cNvSpPr txBox="1"/>
          <p:nvPr/>
        </p:nvSpPr>
        <p:spPr>
          <a:xfrm>
            <a:off x="4779660" y="1377367"/>
            <a:ext cx="1187954" cy="784830"/>
          </a:xfrm>
          <a:prstGeom prst="rect"/>
          <a:noFill/>
        </p:spPr>
        <p:txBody>
          <a:bodyPr bIns="0" lIns="0" rIns="0" rtlCol="0" wrap="square">
            <a:spAutoFit/>
          </a:bodyPr>
          <a:p>
            <a:pPr algn="ctr"/>
            <a:r>
              <a:rPr altLang="zh-CN" b="1" dirty="0" sz="2400" lang="en-US">
                <a:solidFill>
                  <a:schemeClr val="bg1"/>
                </a:solidFill>
                <a:latin typeface="微软雅黑" pitchFamily="34" charset="-122"/>
                <a:ea typeface="微软雅黑" pitchFamily="34" charset="-122"/>
              </a:rPr>
              <a:t>Private Chain</a:t>
            </a:r>
            <a:endParaRPr altLang="en-US" b="1" dirty="0" sz="2400" lang="zh-CN">
              <a:solidFill>
                <a:schemeClr val="bg1"/>
              </a:solidFill>
              <a:latin typeface="微软雅黑" pitchFamily="34" charset="-122"/>
              <a:ea typeface="微软雅黑" pitchFamily="34" charset="-122"/>
            </a:endParaRPr>
          </a:p>
        </p:txBody>
      </p:sp>
      <p:sp>
        <p:nvSpPr>
          <p:cNvPr id="1048975" name="TextBox 17"/>
          <p:cNvSpPr txBox="1"/>
          <p:nvPr/>
        </p:nvSpPr>
        <p:spPr>
          <a:xfrm>
            <a:off x="3087294" y="3116454"/>
            <a:ext cx="1412696" cy="600164"/>
          </a:xfrm>
          <a:prstGeom prst="rect"/>
          <a:noFill/>
        </p:spPr>
        <p:txBody>
          <a:bodyPr bIns="0" lIns="0" rIns="0" rtlCol="0" wrap="square">
            <a:spAutoFit/>
          </a:bodyPr>
          <a:p>
            <a:pPr algn="ctr"/>
            <a:r>
              <a:rPr altLang="zh-CN" b="1" dirty="0" lang="en-US">
                <a:solidFill>
                  <a:schemeClr val="bg1"/>
                </a:solidFill>
                <a:latin typeface="微软雅黑" pitchFamily="34" charset="-122"/>
                <a:ea typeface="微软雅黑" pitchFamily="34" charset="-122"/>
              </a:rPr>
              <a:t>Consortium Chain</a:t>
            </a:r>
            <a:endParaRPr altLang="en-US" b="1" dirty="0" lang="zh-CN">
              <a:solidFill>
                <a:schemeClr val="bg1"/>
              </a:solidFill>
              <a:latin typeface="微软雅黑" pitchFamily="34" charset="-122"/>
              <a:ea typeface="微软雅黑" pitchFamily="34" charset="-122"/>
            </a:endParaRPr>
          </a:p>
        </p:txBody>
      </p:sp>
      <p:sp>
        <p:nvSpPr>
          <p:cNvPr id="1048976" name="TextBox 18"/>
          <p:cNvSpPr txBox="1"/>
          <p:nvPr/>
        </p:nvSpPr>
        <p:spPr>
          <a:xfrm>
            <a:off x="4640416" y="3116453"/>
            <a:ext cx="1554068" cy="600164"/>
          </a:xfrm>
          <a:prstGeom prst="rect"/>
          <a:noFill/>
        </p:spPr>
        <p:txBody>
          <a:bodyPr bIns="0" lIns="0" rIns="0" rtlCol="0" wrap="square">
            <a:spAutoFit/>
          </a:bodyPr>
          <a:p>
            <a:pPr algn="ctr"/>
            <a:r>
              <a:rPr altLang="zh-CN" b="1" dirty="0" lang="en-US">
                <a:solidFill>
                  <a:schemeClr val="bg1"/>
                </a:solidFill>
                <a:latin typeface="微软雅黑" pitchFamily="34" charset="-122"/>
                <a:ea typeface="微软雅黑" pitchFamily="34" charset="-122"/>
              </a:rPr>
              <a:t>Permissioned Chain</a:t>
            </a:r>
            <a:endParaRPr altLang="en-US" b="1" dirty="0" lang="zh-CN">
              <a:solidFill>
                <a:schemeClr val="bg1"/>
              </a:solidFill>
              <a:latin typeface="微软雅黑" pitchFamily="34" charset="-122"/>
              <a:ea typeface="微软雅黑" pitchFamily="34" charset="-122"/>
            </a:endParaRPr>
          </a:p>
        </p:txBody>
      </p:sp>
      <p:sp>
        <p:nvSpPr>
          <p:cNvPr id="1048977" name="TextBox 19"/>
          <p:cNvSpPr txBox="1"/>
          <p:nvPr/>
        </p:nvSpPr>
        <p:spPr>
          <a:xfrm>
            <a:off x="6327654" y="1201564"/>
            <a:ext cx="2664296" cy="1107996"/>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solidFill>
                  <a:schemeClr val="tx1">
                    <a:lumMod val="75000"/>
                    <a:lumOff val="25000"/>
                  </a:schemeClr>
                </a:solidFill>
              </a:rPr>
              <a:t>严格限制的参与节点，指定的组织控制区块数据写权限。高效，高私密性，低成本减少被攻击的可能。很多大型的金融机构偏好这种类型。</a:t>
            </a:r>
            <a:endParaRPr altLang="zh-CN" dirty="0" sz="1200" lang="en-US">
              <a:solidFill>
                <a:schemeClr val="tx1">
                  <a:lumMod val="75000"/>
                  <a:lumOff val="25000"/>
                </a:schemeClr>
              </a:solidFill>
            </a:endParaRPr>
          </a:p>
        </p:txBody>
      </p:sp>
      <p:sp>
        <p:nvSpPr>
          <p:cNvPr id="1048978" name="TextBox 20"/>
          <p:cNvSpPr txBox="1"/>
          <p:nvPr/>
        </p:nvSpPr>
        <p:spPr>
          <a:xfrm>
            <a:off x="724671" y="2738091"/>
            <a:ext cx="2207912" cy="1107996"/>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solidFill>
                  <a:schemeClr val="tx1">
                    <a:lumMod val="75000"/>
                    <a:lumOff val="25000"/>
                  </a:schemeClr>
                </a:solidFill>
              </a:rPr>
              <a:t>由多家机构管理，管理机构运营的多个节点，只有这些特定节点可以有读写交易数据，数据在这些节点间传递，共同记账。</a:t>
            </a:r>
            <a:endParaRPr altLang="zh-CN" dirty="0" sz="1200" lang="en-US">
              <a:solidFill>
                <a:schemeClr val="tx1">
                  <a:lumMod val="75000"/>
                  <a:lumOff val="25000"/>
                </a:schemeClr>
              </a:solidFill>
            </a:endParaRPr>
          </a:p>
        </p:txBody>
      </p:sp>
      <p:sp>
        <p:nvSpPr>
          <p:cNvPr id="1048979" name="TextBox 21"/>
          <p:cNvSpPr txBox="1"/>
          <p:nvPr/>
        </p:nvSpPr>
        <p:spPr>
          <a:xfrm>
            <a:off x="6327654" y="2740380"/>
            <a:ext cx="2664296" cy="1107996"/>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solidFill>
                  <a:schemeClr val="tx1">
                    <a:lumMod val="75000"/>
                    <a:lumOff val="25000"/>
                  </a:schemeClr>
                </a:solidFill>
              </a:rPr>
              <a:t>每一个参与节点都必须得到许可，没有许可不可以访问系统。私有链和联盟链属于许可链。许可链上的可以不需要指令牌。</a:t>
            </a:r>
            <a:endParaRPr altLang="zh-CN" dirty="0" sz="1200" lang="en-US">
              <a:solidFill>
                <a:schemeClr val="tx1">
                  <a:lumMod val="75000"/>
                  <a:lumOff val="25000"/>
                </a:schemeClr>
              </a:solidFill>
            </a:endParaRPr>
          </a:p>
        </p:txBody>
      </p:sp>
      <p:sp>
        <p:nvSpPr>
          <p:cNvPr id="1048980"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981" name="TextBox 24"/>
          <p:cNvSpPr txBox="1"/>
          <p:nvPr/>
        </p:nvSpPr>
        <p:spPr>
          <a:xfrm>
            <a:off x="2411760" y="4243112"/>
            <a:ext cx="4608512" cy="646331"/>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400" lang="zh-CN">
                <a:solidFill>
                  <a:srgbClr val="FF0000"/>
                </a:solidFill>
              </a:rPr>
              <a:t>也存在混合链，所有的节点根据情况有不同的许可和权限。（</a:t>
            </a:r>
            <a:r>
              <a:rPr altLang="zh-CN" dirty="0" sz="1400" lang="en-US">
                <a:solidFill>
                  <a:srgbClr val="FF0000"/>
                </a:solidFill>
              </a:rPr>
              <a:t>Enterprise Blockchain</a:t>
            </a:r>
            <a:r>
              <a:rPr altLang="en-US" dirty="0" sz="1400" lang="zh-CN">
                <a:solidFill>
                  <a:srgbClr val="FF0000"/>
                </a:solidFill>
              </a:rPr>
              <a:t>）</a:t>
            </a:r>
            <a:endParaRPr altLang="zh-CN" dirty="0" sz="1400" lang="en-US">
              <a:solidFill>
                <a:srgbClr val="FF0000"/>
              </a:solidFill>
            </a:endParaRPr>
          </a:p>
        </p:txBody>
      </p:sp>
    </p:spTree>
  </p:cSld>
  <p:clrMapOvr>
    <a:masterClrMapping/>
  </p:clrMapOvr>
  <p:transition spd="slow" advClick="0" advTm="0">
    <p:blinds dir="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53" presetSubtype="528" repeatCount="2000">
                                  <p:stCondLst>
                                    <p:cond delay="0"/>
                                  </p:stCondLst>
                                  <p:childTnLst>
                                    <p:set>
                                      <p:cBhvr>
                                        <p:cTn dur="1" fill="hold" id="6">
                                          <p:stCondLst>
                                            <p:cond delay="0"/>
                                          </p:stCondLst>
                                        </p:cTn>
                                        <p:tgtEl>
                                          <p:spTgt spid="1048973"/>
                                        </p:tgtEl>
                                        <p:attrNameLst>
                                          <p:attrName>style.visibility</p:attrName>
                                        </p:attrNameLst>
                                      </p:cBhvr>
                                      <p:to>
                                        <p:strVal val="visible"/>
                                      </p:to>
                                    </p:set>
                                    <p:anim calcmode="lin" valueType="num">
                                      <p:cBhvr>
                                        <p:cTn dur="400" fill="hold" id="7"/>
                                        <p:tgtEl>
                                          <p:spTgt spid="1048973"/>
                                        </p:tgtEl>
                                        <p:attrNameLst>
                                          <p:attrName>ppt_w</p:attrName>
                                        </p:attrNameLst>
                                      </p:cBhvr>
                                      <p:tavLst>
                                        <p:tav tm="0">
                                          <p:val>
                                            <p:fltVal val="0.0"/>
                                          </p:val>
                                        </p:tav>
                                        <p:tav tm="100000">
                                          <p:val>
                                            <p:strVal val="#ppt_w"/>
                                          </p:val>
                                        </p:tav>
                                      </p:tavLst>
                                    </p:anim>
                                    <p:anim calcmode="lin" valueType="num">
                                      <p:cBhvr>
                                        <p:cTn dur="400" fill="hold" id="8"/>
                                        <p:tgtEl>
                                          <p:spTgt spid="1048973"/>
                                        </p:tgtEl>
                                        <p:attrNameLst>
                                          <p:attrName>ppt_h</p:attrName>
                                        </p:attrNameLst>
                                      </p:cBhvr>
                                      <p:tavLst>
                                        <p:tav tm="0">
                                          <p:val>
                                            <p:fltVal val="0.0"/>
                                          </p:val>
                                        </p:tav>
                                        <p:tav tm="100000">
                                          <p:val>
                                            <p:strVal val="#ppt_h"/>
                                          </p:val>
                                        </p:tav>
                                      </p:tavLst>
                                    </p:anim>
                                    <p:animEffect transition="in" filter="fade">
                                      <p:cBhvr>
                                        <p:cTn dur="400" id="9"/>
                                        <p:tgtEl>
                                          <p:spTgt spid="1048973"/>
                                        </p:tgtEl>
                                      </p:cBhvr>
                                    </p:animEffect>
                                    <p:anim calcmode="lin" valueType="num">
                                      <p:cBhvr>
                                        <p:cTn dur="400" fill="hold" id="10"/>
                                        <p:tgtEl>
                                          <p:spTgt spid="1048973"/>
                                        </p:tgtEl>
                                        <p:attrNameLst>
                                          <p:attrName>ppt_x</p:attrName>
                                        </p:attrNameLst>
                                      </p:cBhvr>
                                      <p:tavLst>
                                        <p:tav tm="0">
                                          <p:val>
                                            <p:fltVal val="0.5"/>
                                          </p:val>
                                        </p:tav>
                                        <p:tav tm="100000">
                                          <p:val>
                                            <p:strVal val="#ppt_x"/>
                                          </p:val>
                                        </p:tav>
                                      </p:tavLst>
                                    </p:anim>
                                    <p:anim calcmode="lin" valueType="num">
                                      <p:cBhvr>
                                        <p:cTn dur="400" fill="hold" id="11"/>
                                        <p:tgtEl>
                                          <p:spTgt spid="1048973"/>
                                        </p:tgtEl>
                                        <p:attrNameLst>
                                          <p:attrName>ppt_y</p:attrName>
                                        </p:attrNameLst>
                                      </p:cBhvr>
                                      <p:tavLst>
                                        <p:tav tm="0">
                                          <p:val>
                                            <p:fltVal val="0.5"/>
                                          </p:val>
                                        </p:tav>
                                        <p:tav tm="100000">
                                          <p:val>
                                            <p:strVal val="#ppt_y"/>
                                          </p:val>
                                        </p:tav>
                                      </p:tavLst>
                                    </p:anim>
                                  </p:childTnLst>
                                </p:cTn>
                              </p:par>
                              <p:par>
                                <p:cTn fill="hold" grpId="0" id="12" nodeType="withEffect" presetClass="entr" presetID="53" presetSubtype="528" repeatCount="2000">
                                  <p:stCondLst>
                                    <p:cond delay="0"/>
                                  </p:stCondLst>
                                  <p:childTnLst>
                                    <p:set>
                                      <p:cBhvr>
                                        <p:cTn dur="1" fill="hold" id="13">
                                          <p:stCondLst>
                                            <p:cond delay="0"/>
                                          </p:stCondLst>
                                        </p:cTn>
                                        <p:tgtEl>
                                          <p:spTgt spid="1048963"/>
                                        </p:tgtEl>
                                        <p:attrNameLst>
                                          <p:attrName>style.visibility</p:attrName>
                                        </p:attrNameLst>
                                      </p:cBhvr>
                                      <p:to>
                                        <p:strVal val="visible"/>
                                      </p:to>
                                    </p:set>
                                    <p:anim calcmode="lin" valueType="num">
                                      <p:cBhvr>
                                        <p:cTn dur="400" fill="hold" id="14"/>
                                        <p:tgtEl>
                                          <p:spTgt spid="1048963"/>
                                        </p:tgtEl>
                                        <p:attrNameLst>
                                          <p:attrName>ppt_w</p:attrName>
                                        </p:attrNameLst>
                                      </p:cBhvr>
                                      <p:tavLst>
                                        <p:tav tm="0">
                                          <p:val>
                                            <p:fltVal val="0.0"/>
                                          </p:val>
                                        </p:tav>
                                        <p:tav tm="100000">
                                          <p:val>
                                            <p:strVal val="#ppt_w"/>
                                          </p:val>
                                        </p:tav>
                                      </p:tavLst>
                                    </p:anim>
                                    <p:anim calcmode="lin" valueType="num">
                                      <p:cBhvr>
                                        <p:cTn dur="400" fill="hold" id="15"/>
                                        <p:tgtEl>
                                          <p:spTgt spid="1048963"/>
                                        </p:tgtEl>
                                        <p:attrNameLst>
                                          <p:attrName>ppt_h</p:attrName>
                                        </p:attrNameLst>
                                      </p:cBhvr>
                                      <p:tavLst>
                                        <p:tav tm="0">
                                          <p:val>
                                            <p:fltVal val="0.0"/>
                                          </p:val>
                                        </p:tav>
                                        <p:tav tm="100000">
                                          <p:val>
                                            <p:strVal val="#ppt_h"/>
                                          </p:val>
                                        </p:tav>
                                      </p:tavLst>
                                    </p:anim>
                                    <p:animEffect transition="in" filter="fade">
                                      <p:cBhvr>
                                        <p:cTn dur="400" id="16"/>
                                        <p:tgtEl>
                                          <p:spTgt spid="1048963"/>
                                        </p:tgtEl>
                                      </p:cBhvr>
                                    </p:animEffect>
                                    <p:anim calcmode="lin" valueType="num">
                                      <p:cBhvr>
                                        <p:cTn dur="400" fill="hold" id="17"/>
                                        <p:tgtEl>
                                          <p:spTgt spid="1048963"/>
                                        </p:tgtEl>
                                        <p:attrNameLst>
                                          <p:attrName>ppt_x</p:attrName>
                                        </p:attrNameLst>
                                      </p:cBhvr>
                                      <p:tavLst>
                                        <p:tav tm="0">
                                          <p:val>
                                            <p:fltVal val="0.5"/>
                                          </p:val>
                                        </p:tav>
                                        <p:tav tm="100000">
                                          <p:val>
                                            <p:strVal val="#ppt_x"/>
                                          </p:val>
                                        </p:tav>
                                      </p:tavLst>
                                    </p:anim>
                                    <p:anim calcmode="lin" valueType="num">
                                      <p:cBhvr>
                                        <p:cTn dur="400" fill="hold" id="18"/>
                                        <p:tgtEl>
                                          <p:spTgt spid="1048963"/>
                                        </p:tgtEl>
                                        <p:attrNameLst>
                                          <p:attrName>ppt_y</p:attrName>
                                        </p:attrNameLst>
                                      </p:cBhvr>
                                      <p:tavLst>
                                        <p:tav tm="0">
                                          <p:val>
                                            <p:fltVal val="0.5"/>
                                          </p:val>
                                        </p:tav>
                                        <p:tav tm="100000">
                                          <p:val>
                                            <p:strVal val="#ppt_y"/>
                                          </p:val>
                                        </p:tav>
                                      </p:tavLst>
                                    </p:anim>
                                  </p:childTnLst>
                                </p:cTn>
                              </p:par>
                              <p:par>
                                <p:cTn fill="hold" grpId="0" id="19" nodeType="withEffect" presetClass="entr" presetID="53" presetSubtype="528" repeatCount="2000">
                                  <p:stCondLst>
                                    <p:cond delay="0"/>
                                  </p:stCondLst>
                                  <p:childTnLst>
                                    <p:set>
                                      <p:cBhvr>
                                        <p:cTn dur="1" fill="hold" id="20">
                                          <p:stCondLst>
                                            <p:cond delay="0"/>
                                          </p:stCondLst>
                                        </p:cTn>
                                        <p:tgtEl>
                                          <p:spTgt spid="1048964"/>
                                        </p:tgtEl>
                                        <p:attrNameLst>
                                          <p:attrName>style.visibility</p:attrName>
                                        </p:attrNameLst>
                                      </p:cBhvr>
                                      <p:to>
                                        <p:strVal val="visible"/>
                                      </p:to>
                                    </p:set>
                                    <p:anim calcmode="lin" valueType="num">
                                      <p:cBhvr>
                                        <p:cTn dur="400" fill="hold" id="21"/>
                                        <p:tgtEl>
                                          <p:spTgt spid="1048964"/>
                                        </p:tgtEl>
                                        <p:attrNameLst>
                                          <p:attrName>ppt_w</p:attrName>
                                        </p:attrNameLst>
                                      </p:cBhvr>
                                      <p:tavLst>
                                        <p:tav tm="0">
                                          <p:val>
                                            <p:fltVal val="0.0"/>
                                          </p:val>
                                        </p:tav>
                                        <p:tav tm="100000">
                                          <p:val>
                                            <p:strVal val="#ppt_w"/>
                                          </p:val>
                                        </p:tav>
                                      </p:tavLst>
                                    </p:anim>
                                    <p:anim calcmode="lin" valueType="num">
                                      <p:cBhvr>
                                        <p:cTn dur="400" fill="hold" id="22"/>
                                        <p:tgtEl>
                                          <p:spTgt spid="1048964"/>
                                        </p:tgtEl>
                                        <p:attrNameLst>
                                          <p:attrName>ppt_h</p:attrName>
                                        </p:attrNameLst>
                                      </p:cBhvr>
                                      <p:tavLst>
                                        <p:tav tm="0">
                                          <p:val>
                                            <p:fltVal val="0.0"/>
                                          </p:val>
                                        </p:tav>
                                        <p:tav tm="100000">
                                          <p:val>
                                            <p:strVal val="#ppt_h"/>
                                          </p:val>
                                        </p:tav>
                                      </p:tavLst>
                                    </p:anim>
                                    <p:animEffect transition="in" filter="fade">
                                      <p:cBhvr>
                                        <p:cTn dur="400" id="23"/>
                                        <p:tgtEl>
                                          <p:spTgt spid="1048964"/>
                                        </p:tgtEl>
                                      </p:cBhvr>
                                    </p:animEffect>
                                    <p:anim calcmode="lin" valueType="num">
                                      <p:cBhvr>
                                        <p:cTn dur="400" fill="hold" id="24"/>
                                        <p:tgtEl>
                                          <p:spTgt spid="1048964"/>
                                        </p:tgtEl>
                                        <p:attrNameLst>
                                          <p:attrName>ppt_x</p:attrName>
                                        </p:attrNameLst>
                                      </p:cBhvr>
                                      <p:tavLst>
                                        <p:tav tm="0">
                                          <p:val>
                                            <p:fltVal val="0.5"/>
                                          </p:val>
                                        </p:tav>
                                        <p:tav tm="100000">
                                          <p:val>
                                            <p:strVal val="#ppt_x"/>
                                          </p:val>
                                        </p:tav>
                                      </p:tavLst>
                                    </p:anim>
                                    <p:anim calcmode="lin" valueType="num">
                                      <p:cBhvr>
                                        <p:cTn dur="400" fill="hold" id="25"/>
                                        <p:tgtEl>
                                          <p:spTgt spid="1048964"/>
                                        </p:tgtEl>
                                        <p:attrNameLst>
                                          <p:attrName>ppt_y</p:attrName>
                                        </p:attrNameLst>
                                      </p:cBhvr>
                                      <p:tavLst>
                                        <p:tav tm="0">
                                          <p:val>
                                            <p:fltVal val="0.5"/>
                                          </p:val>
                                        </p:tav>
                                        <p:tav tm="100000">
                                          <p:val>
                                            <p:strVal val="#ppt_y"/>
                                          </p:val>
                                        </p:tav>
                                      </p:tavLst>
                                    </p:anim>
                                  </p:childTnLst>
                                </p:cTn>
                              </p:par>
                              <p:par>
                                <p:cTn fill="hold" grpId="0" id="26" nodeType="withEffect" presetClass="entr" presetID="53" presetSubtype="528" repeatCount="2000">
                                  <p:stCondLst>
                                    <p:cond delay="0"/>
                                  </p:stCondLst>
                                  <p:childTnLst>
                                    <p:set>
                                      <p:cBhvr>
                                        <p:cTn dur="1" fill="hold" id="27">
                                          <p:stCondLst>
                                            <p:cond delay="0"/>
                                          </p:stCondLst>
                                        </p:cTn>
                                        <p:tgtEl>
                                          <p:spTgt spid="1048968"/>
                                        </p:tgtEl>
                                        <p:attrNameLst>
                                          <p:attrName>style.visibility</p:attrName>
                                        </p:attrNameLst>
                                      </p:cBhvr>
                                      <p:to>
                                        <p:strVal val="visible"/>
                                      </p:to>
                                    </p:set>
                                    <p:anim calcmode="lin" valueType="num">
                                      <p:cBhvr>
                                        <p:cTn dur="400" fill="hold" id="28"/>
                                        <p:tgtEl>
                                          <p:spTgt spid="1048968"/>
                                        </p:tgtEl>
                                        <p:attrNameLst>
                                          <p:attrName>ppt_w</p:attrName>
                                        </p:attrNameLst>
                                      </p:cBhvr>
                                      <p:tavLst>
                                        <p:tav tm="0">
                                          <p:val>
                                            <p:fltVal val="0.0"/>
                                          </p:val>
                                        </p:tav>
                                        <p:tav tm="100000">
                                          <p:val>
                                            <p:strVal val="#ppt_w"/>
                                          </p:val>
                                        </p:tav>
                                      </p:tavLst>
                                    </p:anim>
                                    <p:anim calcmode="lin" valueType="num">
                                      <p:cBhvr>
                                        <p:cTn dur="400" fill="hold" id="29"/>
                                        <p:tgtEl>
                                          <p:spTgt spid="1048968"/>
                                        </p:tgtEl>
                                        <p:attrNameLst>
                                          <p:attrName>ppt_h</p:attrName>
                                        </p:attrNameLst>
                                      </p:cBhvr>
                                      <p:tavLst>
                                        <p:tav tm="0">
                                          <p:val>
                                            <p:fltVal val="0.0"/>
                                          </p:val>
                                        </p:tav>
                                        <p:tav tm="100000">
                                          <p:val>
                                            <p:strVal val="#ppt_h"/>
                                          </p:val>
                                        </p:tav>
                                      </p:tavLst>
                                    </p:anim>
                                    <p:animEffect transition="in" filter="fade">
                                      <p:cBhvr>
                                        <p:cTn dur="400" id="30"/>
                                        <p:tgtEl>
                                          <p:spTgt spid="1048968"/>
                                        </p:tgtEl>
                                      </p:cBhvr>
                                    </p:animEffect>
                                    <p:anim calcmode="lin" valueType="num">
                                      <p:cBhvr>
                                        <p:cTn dur="400" fill="hold" id="31"/>
                                        <p:tgtEl>
                                          <p:spTgt spid="1048968"/>
                                        </p:tgtEl>
                                        <p:attrNameLst>
                                          <p:attrName>ppt_x</p:attrName>
                                        </p:attrNameLst>
                                      </p:cBhvr>
                                      <p:tavLst>
                                        <p:tav tm="0">
                                          <p:val>
                                            <p:fltVal val="0.5"/>
                                          </p:val>
                                        </p:tav>
                                        <p:tav tm="100000">
                                          <p:val>
                                            <p:strVal val="#ppt_x"/>
                                          </p:val>
                                        </p:tav>
                                      </p:tavLst>
                                    </p:anim>
                                    <p:anim calcmode="lin" valueType="num">
                                      <p:cBhvr>
                                        <p:cTn dur="400" fill="hold" id="32"/>
                                        <p:tgtEl>
                                          <p:spTgt spid="1048968"/>
                                        </p:tgtEl>
                                        <p:attrNameLst>
                                          <p:attrName>ppt_y</p:attrName>
                                        </p:attrNameLst>
                                      </p:cBhvr>
                                      <p:tavLst>
                                        <p:tav tm="0">
                                          <p:val>
                                            <p:fltVal val="0.5"/>
                                          </p:val>
                                        </p:tav>
                                        <p:tav tm="100000">
                                          <p:val>
                                            <p:strVal val="#ppt_y"/>
                                          </p:val>
                                        </p:tav>
                                      </p:tavLst>
                                    </p:anim>
                                  </p:childTnLst>
                                </p:cTn>
                              </p:par>
                            </p:childTnLst>
                          </p:cTn>
                        </p:par>
                        <p:par>
                          <p:cTn fill="hold" id="33">
                            <p:stCondLst>
                              <p:cond delay="800"/>
                            </p:stCondLst>
                            <p:childTnLst>
                              <p:par>
                                <p:cTn fill="hold" grpId="0" id="34" nodeType="afterEffect" presetClass="entr" presetID="53" presetSubtype="528" repeatCount="2000">
                                  <p:stCondLst>
                                    <p:cond delay="0"/>
                                  </p:stCondLst>
                                  <p:childTnLst>
                                    <p:set>
                                      <p:cBhvr>
                                        <p:cTn dur="1" fill="hold" id="35">
                                          <p:stCondLst>
                                            <p:cond delay="0"/>
                                          </p:stCondLst>
                                        </p:cTn>
                                        <p:tgtEl>
                                          <p:spTgt spid="1048974"/>
                                        </p:tgtEl>
                                        <p:attrNameLst>
                                          <p:attrName>style.visibility</p:attrName>
                                        </p:attrNameLst>
                                      </p:cBhvr>
                                      <p:to>
                                        <p:strVal val="visible"/>
                                      </p:to>
                                    </p:set>
                                    <p:anim calcmode="lin" valueType="num">
                                      <p:cBhvr>
                                        <p:cTn dur="400" fill="hold" id="36"/>
                                        <p:tgtEl>
                                          <p:spTgt spid="1048974"/>
                                        </p:tgtEl>
                                        <p:attrNameLst>
                                          <p:attrName>ppt_w</p:attrName>
                                        </p:attrNameLst>
                                      </p:cBhvr>
                                      <p:tavLst>
                                        <p:tav tm="0">
                                          <p:val>
                                            <p:fltVal val="0.0"/>
                                          </p:val>
                                        </p:tav>
                                        <p:tav tm="100000">
                                          <p:val>
                                            <p:strVal val="#ppt_w"/>
                                          </p:val>
                                        </p:tav>
                                      </p:tavLst>
                                    </p:anim>
                                    <p:anim calcmode="lin" valueType="num">
                                      <p:cBhvr>
                                        <p:cTn dur="400" fill="hold" id="37"/>
                                        <p:tgtEl>
                                          <p:spTgt spid="1048974"/>
                                        </p:tgtEl>
                                        <p:attrNameLst>
                                          <p:attrName>ppt_h</p:attrName>
                                        </p:attrNameLst>
                                      </p:cBhvr>
                                      <p:tavLst>
                                        <p:tav tm="0">
                                          <p:val>
                                            <p:fltVal val="0.0"/>
                                          </p:val>
                                        </p:tav>
                                        <p:tav tm="100000">
                                          <p:val>
                                            <p:strVal val="#ppt_h"/>
                                          </p:val>
                                        </p:tav>
                                      </p:tavLst>
                                    </p:anim>
                                    <p:animEffect transition="in" filter="fade">
                                      <p:cBhvr>
                                        <p:cTn dur="400" id="38"/>
                                        <p:tgtEl>
                                          <p:spTgt spid="1048974"/>
                                        </p:tgtEl>
                                      </p:cBhvr>
                                    </p:animEffect>
                                    <p:anim calcmode="lin" valueType="num">
                                      <p:cBhvr>
                                        <p:cTn dur="400" fill="hold" id="39"/>
                                        <p:tgtEl>
                                          <p:spTgt spid="1048974"/>
                                        </p:tgtEl>
                                        <p:attrNameLst>
                                          <p:attrName>ppt_x</p:attrName>
                                        </p:attrNameLst>
                                      </p:cBhvr>
                                      <p:tavLst>
                                        <p:tav tm="0">
                                          <p:val>
                                            <p:fltVal val="0.5"/>
                                          </p:val>
                                        </p:tav>
                                        <p:tav tm="100000">
                                          <p:val>
                                            <p:strVal val="#ppt_x"/>
                                          </p:val>
                                        </p:tav>
                                      </p:tavLst>
                                    </p:anim>
                                    <p:anim calcmode="lin" valueType="num">
                                      <p:cBhvr>
                                        <p:cTn dur="400" fill="hold" id="40"/>
                                        <p:tgtEl>
                                          <p:spTgt spid="1048974"/>
                                        </p:tgtEl>
                                        <p:attrNameLst>
                                          <p:attrName>ppt_y</p:attrName>
                                        </p:attrNameLst>
                                      </p:cBhvr>
                                      <p:tavLst>
                                        <p:tav tm="0">
                                          <p:val>
                                            <p:fltVal val="0.5"/>
                                          </p:val>
                                        </p:tav>
                                        <p:tav tm="100000">
                                          <p:val>
                                            <p:strVal val="#ppt_y"/>
                                          </p:val>
                                        </p:tav>
                                      </p:tavLst>
                                    </p:anim>
                                  </p:childTnLst>
                                </p:cTn>
                              </p:par>
                              <p:par>
                                <p:cTn fill="hold" grpId="0" id="41" nodeType="withEffect" presetClass="entr" presetID="53" presetSubtype="528" repeatCount="2000">
                                  <p:stCondLst>
                                    <p:cond delay="0"/>
                                  </p:stCondLst>
                                  <p:childTnLst>
                                    <p:set>
                                      <p:cBhvr>
                                        <p:cTn dur="1" fill="hold" id="42">
                                          <p:stCondLst>
                                            <p:cond delay="0"/>
                                          </p:stCondLst>
                                        </p:cTn>
                                        <p:tgtEl>
                                          <p:spTgt spid="1048962"/>
                                        </p:tgtEl>
                                        <p:attrNameLst>
                                          <p:attrName>style.visibility</p:attrName>
                                        </p:attrNameLst>
                                      </p:cBhvr>
                                      <p:to>
                                        <p:strVal val="visible"/>
                                      </p:to>
                                    </p:set>
                                    <p:anim calcmode="lin" valueType="num">
                                      <p:cBhvr>
                                        <p:cTn dur="400" fill="hold" id="43"/>
                                        <p:tgtEl>
                                          <p:spTgt spid="1048962"/>
                                        </p:tgtEl>
                                        <p:attrNameLst>
                                          <p:attrName>ppt_w</p:attrName>
                                        </p:attrNameLst>
                                      </p:cBhvr>
                                      <p:tavLst>
                                        <p:tav tm="0">
                                          <p:val>
                                            <p:fltVal val="0.0"/>
                                          </p:val>
                                        </p:tav>
                                        <p:tav tm="100000">
                                          <p:val>
                                            <p:strVal val="#ppt_w"/>
                                          </p:val>
                                        </p:tav>
                                      </p:tavLst>
                                    </p:anim>
                                    <p:anim calcmode="lin" valueType="num">
                                      <p:cBhvr>
                                        <p:cTn dur="400" fill="hold" id="44"/>
                                        <p:tgtEl>
                                          <p:spTgt spid="1048962"/>
                                        </p:tgtEl>
                                        <p:attrNameLst>
                                          <p:attrName>ppt_h</p:attrName>
                                        </p:attrNameLst>
                                      </p:cBhvr>
                                      <p:tavLst>
                                        <p:tav tm="0">
                                          <p:val>
                                            <p:fltVal val="0.0"/>
                                          </p:val>
                                        </p:tav>
                                        <p:tav tm="100000">
                                          <p:val>
                                            <p:strVal val="#ppt_h"/>
                                          </p:val>
                                        </p:tav>
                                      </p:tavLst>
                                    </p:anim>
                                    <p:animEffect transition="in" filter="fade">
                                      <p:cBhvr>
                                        <p:cTn dur="400" id="45"/>
                                        <p:tgtEl>
                                          <p:spTgt spid="1048962"/>
                                        </p:tgtEl>
                                      </p:cBhvr>
                                    </p:animEffect>
                                    <p:anim calcmode="lin" valueType="num">
                                      <p:cBhvr>
                                        <p:cTn dur="400" fill="hold" id="46"/>
                                        <p:tgtEl>
                                          <p:spTgt spid="1048962"/>
                                        </p:tgtEl>
                                        <p:attrNameLst>
                                          <p:attrName>ppt_x</p:attrName>
                                        </p:attrNameLst>
                                      </p:cBhvr>
                                      <p:tavLst>
                                        <p:tav tm="0">
                                          <p:val>
                                            <p:fltVal val="0.5"/>
                                          </p:val>
                                        </p:tav>
                                        <p:tav tm="100000">
                                          <p:val>
                                            <p:strVal val="#ppt_x"/>
                                          </p:val>
                                        </p:tav>
                                      </p:tavLst>
                                    </p:anim>
                                    <p:anim calcmode="lin" valueType="num">
                                      <p:cBhvr>
                                        <p:cTn dur="400" fill="hold" id="47"/>
                                        <p:tgtEl>
                                          <p:spTgt spid="1048962"/>
                                        </p:tgtEl>
                                        <p:attrNameLst>
                                          <p:attrName>ppt_y</p:attrName>
                                        </p:attrNameLst>
                                      </p:cBhvr>
                                      <p:tavLst>
                                        <p:tav tm="0">
                                          <p:val>
                                            <p:fltVal val="0.5"/>
                                          </p:val>
                                        </p:tav>
                                        <p:tav tm="100000">
                                          <p:val>
                                            <p:strVal val="#ppt_y"/>
                                          </p:val>
                                        </p:tav>
                                      </p:tavLst>
                                    </p:anim>
                                  </p:childTnLst>
                                </p:cTn>
                              </p:par>
                              <p:par>
                                <p:cTn fill="hold" grpId="0" id="48" nodeType="withEffect" presetClass="entr" presetID="53" presetSubtype="528" repeatCount="2000">
                                  <p:stCondLst>
                                    <p:cond delay="0"/>
                                  </p:stCondLst>
                                  <p:childTnLst>
                                    <p:set>
                                      <p:cBhvr>
                                        <p:cTn dur="1" fill="hold" id="49">
                                          <p:stCondLst>
                                            <p:cond delay="0"/>
                                          </p:stCondLst>
                                        </p:cTn>
                                        <p:tgtEl>
                                          <p:spTgt spid="1048965"/>
                                        </p:tgtEl>
                                        <p:attrNameLst>
                                          <p:attrName>style.visibility</p:attrName>
                                        </p:attrNameLst>
                                      </p:cBhvr>
                                      <p:to>
                                        <p:strVal val="visible"/>
                                      </p:to>
                                    </p:set>
                                    <p:anim calcmode="lin" valueType="num">
                                      <p:cBhvr>
                                        <p:cTn dur="400" fill="hold" id="50"/>
                                        <p:tgtEl>
                                          <p:spTgt spid="1048965"/>
                                        </p:tgtEl>
                                        <p:attrNameLst>
                                          <p:attrName>ppt_w</p:attrName>
                                        </p:attrNameLst>
                                      </p:cBhvr>
                                      <p:tavLst>
                                        <p:tav tm="0">
                                          <p:val>
                                            <p:fltVal val="0.0"/>
                                          </p:val>
                                        </p:tav>
                                        <p:tav tm="100000">
                                          <p:val>
                                            <p:strVal val="#ppt_w"/>
                                          </p:val>
                                        </p:tav>
                                      </p:tavLst>
                                    </p:anim>
                                    <p:anim calcmode="lin" valueType="num">
                                      <p:cBhvr>
                                        <p:cTn dur="400" fill="hold" id="51"/>
                                        <p:tgtEl>
                                          <p:spTgt spid="1048965"/>
                                        </p:tgtEl>
                                        <p:attrNameLst>
                                          <p:attrName>ppt_h</p:attrName>
                                        </p:attrNameLst>
                                      </p:cBhvr>
                                      <p:tavLst>
                                        <p:tav tm="0">
                                          <p:val>
                                            <p:fltVal val="0.0"/>
                                          </p:val>
                                        </p:tav>
                                        <p:tav tm="100000">
                                          <p:val>
                                            <p:strVal val="#ppt_h"/>
                                          </p:val>
                                        </p:tav>
                                      </p:tavLst>
                                    </p:anim>
                                    <p:animEffect transition="in" filter="fade">
                                      <p:cBhvr>
                                        <p:cTn dur="400" id="52"/>
                                        <p:tgtEl>
                                          <p:spTgt spid="1048965"/>
                                        </p:tgtEl>
                                      </p:cBhvr>
                                    </p:animEffect>
                                    <p:anim calcmode="lin" valueType="num">
                                      <p:cBhvr>
                                        <p:cTn dur="400" fill="hold" id="53"/>
                                        <p:tgtEl>
                                          <p:spTgt spid="1048965"/>
                                        </p:tgtEl>
                                        <p:attrNameLst>
                                          <p:attrName>ppt_x</p:attrName>
                                        </p:attrNameLst>
                                      </p:cBhvr>
                                      <p:tavLst>
                                        <p:tav tm="0">
                                          <p:val>
                                            <p:fltVal val="0.5"/>
                                          </p:val>
                                        </p:tav>
                                        <p:tav tm="100000">
                                          <p:val>
                                            <p:strVal val="#ppt_x"/>
                                          </p:val>
                                        </p:tav>
                                      </p:tavLst>
                                    </p:anim>
                                    <p:anim calcmode="lin" valueType="num">
                                      <p:cBhvr>
                                        <p:cTn dur="400" fill="hold" id="54"/>
                                        <p:tgtEl>
                                          <p:spTgt spid="1048965"/>
                                        </p:tgtEl>
                                        <p:attrNameLst>
                                          <p:attrName>ppt_y</p:attrName>
                                        </p:attrNameLst>
                                      </p:cBhvr>
                                      <p:tavLst>
                                        <p:tav tm="0">
                                          <p:val>
                                            <p:fltVal val="0.5"/>
                                          </p:val>
                                        </p:tav>
                                        <p:tav tm="100000">
                                          <p:val>
                                            <p:strVal val="#ppt_y"/>
                                          </p:val>
                                        </p:tav>
                                      </p:tavLst>
                                    </p:anim>
                                  </p:childTnLst>
                                </p:cTn>
                              </p:par>
                              <p:par>
                                <p:cTn fill="hold" grpId="0" id="55" nodeType="withEffect" presetClass="entr" presetID="53" presetSubtype="528" repeatCount="2000">
                                  <p:stCondLst>
                                    <p:cond delay="0"/>
                                  </p:stCondLst>
                                  <p:childTnLst>
                                    <p:set>
                                      <p:cBhvr>
                                        <p:cTn dur="1" fill="hold" id="56">
                                          <p:stCondLst>
                                            <p:cond delay="0"/>
                                          </p:stCondLst>
                                        </p:cTn>
                                        <p:tgtEl>
                                          <p:spTgt spid="1048969"/>
                                        </p:tgtEl>
                                        <p:attrNameLst>
                                          <p:attrName>style.visibility</p:attrName>
                                        </p:attrNameLst>
                                      </p:cBhvr>
                                      <p:to>
                                        <p:strVal val="visible"/>
                                      </p:to>
                                    </p:set>
                                    <p:anim calcmode="lin" valueType="num">
                                      <p:cBhvr>
                                        <p:cTn dur="400" fill="hold" id="57"/>
                                        <p:tgtEl>
                                          <p:spTgt spid="1048969"/>
                                        </p:tgtEl>
                                        <p:attrNameLst>
                                          <p:attrName>ppt_w</p:attrName>
                                        </p:attrNameLst>
                                      </p:cBhvr>
                                      <p:tavLst>
                                        <p:tav tm="0">
                                          <p:val>
                                            <p:fltVal val="0.0"/>
                                          </p:val>
                                        </p:tav>
                                        <p:tav tm="100000">
                                          <p:val>
                                            <p:strVal val="#ppt_w"/>
                                          </p:val>
                                        </p:tav>
                                      </p:tavLst>
                                    </p:anim>
                                    <p:anim calcmode="lin" valueType="num">
                                      <p:cBhvr>
                                        <p:cTn dur="400" fill="hold" id="58"/>
                                        <p:tgtEl>
                                          <p:spTgt spid="1048969"/>
                                        </p:tgtEl>
                                        <p:attrNameLst>
                                          <p:attrName>ppt_h</p:attrName>
                                        </p:attrNameLst>
                                      </p:cBhvr>
                                      <p:tavLst>
                                        <p:tav tm="0">
                                          <p:val>
                                            <p:fltVal val="0.0"/>
                                          </p:val>
                                        </p:tav>
                                        <p:tav tm="100000">
                                          <p:val>
                                            <p:strVal val="#ppt_h"/>
                                          </p:val>
                                        </p:tav>
                                      </p:tavLst>
                                    </p:anim>
                                    <p:animEffect transition="in" filter="fade">
                                      <p:cBhvr>
                                        <p:cTn dur="400" id="59"/>
                                        <p:tgtEl>
                                          <p:spTgt spid="1048969"/>
                                        </p:tgtEl>
                                      </p:cBhvr>
                                    </p:animEffect>
                                    <p:anim calcmode="lin" valueType="num">
                                      <p:cBhvr>
                                        <p:cTn dur="400" fill="hold" id="60"/>
                                        <p:tgtEl>
                                          <p:spTgt spid="1048969"/>
                                        </p:tgtEl>
                                        <p:attrNameLst>
                                          <p:attrName>ppt_x</p:attrName>
                                        </p:attrNameLst>
                                      </p:cBhvr>
                                      <p:tavLst>
                                        <p:tav tm="0">
                                          <p:val>
                                            <p:fltVal val="0.5"/>
                                          </p:val>
                                        </p:tav>
                                        <p:tav tm="100000">
                                          <p:val>
                                            <p:strVal val="#ppt_x"/>
                                          </p:val>
                                        </p:tav>
                                      </p:tavLst>
                                    </p:anim>
                                    <p:anim calcmode="lin" valueType="num">
                                      <p:cBhvr>
                                        <p:cTn dur="400" fill="hold" id="61"/>
                                        <p:tgtEl>
                                          <p:spTgt spid="1048969"/>
                                        </p:tgtEl>
                                        <p:attrNameLst>
                                          <p:attrName>ppt_y</p:attrName>
                                        </p:attrNameLst>
                                      </p:cBhvr>
                                      <p:tavLst>
                                        <p:tav tm="0">
                                          <p:val>
                                            <p:fltVal val="0.5"/>
                                          </p:val>
                                        </p:tav>
                                        <p:tav tm="100000">
                                          <p:val>
                                            <p:strVal val="#ppt_y"/>
                                          </p:val>
                                        </p:tav>
                                      </p:tavLst>
                                    </p:anim>
                                  </p:childTnLst>
                                </p:cTn>
                              </p:par>
                            </p:childTnLst>
                          </p:cTn>
                        </p:par>
                        <p:par>
                          <p:cTn fill="hold" id="62">
                            <p:stCondLst>
                              <p:cond delay="1600"/>
                            </p:stCondLst>
                            <p:childTnLst>
                              <p:par>
                                <p:cTn fill="hold" grpId="0" id="63" nodeType="afterEffect" presetClass="entr" presetID="53" presetSubtype="528" repeatCount="2000">
                                  <p:stCondLst>
                                    <p:cond delay="0"/>
                                  </p:stCondLst>
                                  <p:childTnLst>
                                    <p:set>
                                      <p:cBhvr>
                                        <p:cTn dur="1" fill="hold" id="64">
                                          <p:stCondLst>
                                            <p:cond delay="0"/>
                                          </p:stCondLst>
                                        </p:cTn>
                                        <p:tgtEl>
                                          <p:spTgt spid="1048975"/>
                                        </p:tgtEl>
                                        <p:attrNameLst>
                                          <p:attrName>style.visibility</p:attrName>
                                        </p:attrNameLst>
                                      </p:cBhvr>
                                      <p:to>
                                        <p:strVal val="visible"/>
                                      </p:to>
                                    </p:set>
                                    <p:anim calcmode="lin" valueType="num">
                                      <p:cBhvr>
                                        <p:cTn dur="400" fill="hold" id="65"/>
                                        <p:tgtEl>
                                          <p:spTgt spid="1048975"/>
                                        </p:tgtEl>
                                        <p:attrNameLst>
                                          <p:attrName>ppt_w</p:attrName>
                                        </p:attrNameLst>
                                      </p:cBhvr>
                                      <p:tavLst>
                                        <p:tav tm="0">
                                          <p:val>
                                            <p:fltVal val="0.0"/>
                                          </p:val>
                                        </p:tav>
                                        <p:tav tm="100000">
                                          <p:val>
                                            <p:strVal val="#ppt_w"/>
                                          </p:val>
                                        </p:tav>
                                      </p:tavLst>
                                    </p:anim>
                                    <p:anim calcmode="lin" valueType="num">
                                      <p:cBhvr>
                                        <p:cTn dur="400" fill="hold" id="66"/>
                                        <p:tgtEl>
                                          <p:spTgt spid="1048975"/>
                                        </p:tgtEl>
                                        <p:attrNameLst>
                                          <p:attrName>ppt_h</p:attrName>
                                        </p:attrNameLst>
                                      </p:cBhvr>
                                      <p:tavLst>
                                        <p:tav tm="0">
                                          <p:val>
                                            <p:fltVal val="0.0"/>
                                          </p:val>
                                        </p:tav>
                                        <p:tav tm="100000">
                                          <p:val>
                                            <p:strVal val="#ppt_h"/>
                                          </p:val>
                                        </p:tav>
                                      </p:tavLst>
                                    </p:anim>
                                    <p:animEffect transition="in" filter="fade">
                                      <p:cBhvr>
                                        <p:cTn dur="400" id="67"/>
                                        <p:tgtEl>
                                          <p:spTgt spid="1048975"/>
                                        </p:tgtEl>
                                      </p:cBhvr>
                                    </p:animEffect>
                                    <p:anim calcmode="lin" valueType="num">
                                      <p:cBhvr>
                                        <p:cTn dur="400" fill="hold" id="68"/>
                                        <p:tgtEl>
                                          <p:spTgt spid="1048975"/>
                                        </p:tgtEl>
                                        <p:attrNameLst>
                                          <p:attrName>ppt_x</p:attrName>
                                        </p:attrNameLst>
                                      </p:cBhvr>
                                      <p:tavLst>
                                        <p:tav tm="0">
                                          <p:val>
                                            <p:fltVal val="0.5"/>
                                          </p:val>
                                        </p:tav>
                                        <p:tav tm="100000">
                                          <p:val>
                                            <p:strVal val="#ppt_x"/>
                                          </p:val>
                                        </p:tav>
                                      </p:tavLst>
                                    </p:anim>
                                    <p:anim calcmode="lin" valueType="num">
                                      <p:cBhvr>
                                        <p:cTn dur="400" fill="hold" id="69"/>
                                        <p:tgtEl>
                                          <p:spTgt spid="1048975"/>
                                        </p:tgtEl>
                                        <p:attrNameLst>
                                          <p:attrName>ppt_y</p:attrName>
                                        </p:attrNameLst>
                                      </p:cBhvr>
                                      <p:tavLst>
                                        <p:tav tm="0">
                                          <p:val>
                                            <p:fltVal val="0.5"/>
                                          </p:val>
                                        </p:tav>
                                        <p:tav tm="100000">
                                          <p:val>
                                            <p:strVal val="#ppt_y"/>
                                          </p:val>
                                        </p:tav>
                                      </p:tavLst>
                                    </p:anim>
                                  </p:childTnLst>
                                </p:cTn>
                              </p:par>
                              <p:par>
                                <p:cTn fill="hold" grpId="0" id="70" nodeType="withEffect" presetClass="entr" presetID="53" presetSubtype="528" repeatCount="2000">
                                  <p:stCondLst>
                                    <p:cond delay="0"/>
                                  </p:stCondLst>
                                  <p:childTnLst>
                                    <p:set>
                                      <p:cBhvr>
                                        <p:cTn dur="1" fill="hold" id="71">
                                          <p:stCondLst>
                                            <p:cond delay="0"/>
                                          </p:stCondLst>
                                        </p:cTn>
                                        <p:tgtEl>
                                          <p:spTgt spid="1048961"/>
                                        </p:tgtEl>
                                        <p:attrNameLst>
                                          <p:attrName>style.visibility</p:attrName>
                                        </p:attrNameLst>
                                      </p:cBhvr>
                                      <p:to>
                                        <p:strVal val="visible"/>
                                      </p:to>
                                    </p:set>
                                    <p:anim calcmode="lin" valueType="num">
                                      <p:cBhvr>
                                        <p:cTn dur="400" fill="hold" id="72"/>
                                        <p:tgtEl>
                                          <p:spTgt spid="1048961"/>
                                        </p:tgtEl>
                                        <p:attrNameLst>
                                          <p:attrName>ppt_w</p:attrName>
                                        </p:attrNameLst>
                                      </p:cBhvr>
                                      <p:tavLst>
                                        <p:tav tm="0">
                                          <p:val>
                                            <p:fltVal val="0.0"/>
                                          </p:val>
                                        </p:tav>
                                        <p:tav tm="100000">
                                          <p:val>
                                            <p:strVal val="#ppt_w"/>
                                          </p:val>
                                        </p:tav>
                                      </p:tavLst>
                                    </p:anim>
                                    <p:anim calcmode="lin" valueType="num">
                                      <p:cBhvr>
                                        <p:cTn dur="400" fill="hold" id="73"/>
                                        <p:tgtEl>
                                          <p:spTgt spid="1048961"/>
                                        </p:tgtEl>
                                        <p:attrNameLst>
                                          <p:attrName>ppt_h</p:attrName>
                                        </p:attrNameLst>
                                      </p:cBhvr>
                                      <p:tavLst>
                                        <p:tav tm="0">
                                          <p:val>
                                            <p:fltVal val="0.0"/>
                                          </p:val>
                                        </p:tav>
                                        <p:tav tm="100000">
                                          <p:val>
                                            <p:strVal val="#ppt_h"/>
                                          </p:val>
                                        </p:tav>
                                      </p:tavLst>
                                    </p:anim>
                                    <p:animEffect transition="in" filter="fade">
                                      <p:cBhvr>
                                        <p:cTn dur="400" id="74"/>
                                        <p:tgtEl>
                                          <p:spTgt spid="1048961"/>
                                        </p:tgtEl>
                                      </p:cBhvr>
                                    </p:animEffect>
                                    <p:anim calcmode="lin" valueType="num">
                                      <p:cBhvr>
                                        <p:cTn dur="400" fill="hold" id="75"/>
                                        <p:tgtEl>
                                          <p:spTgt spid="1048961"/>
                                        </p:tgtEl>
                                        <p:attrNameLst>
                                          <p:attrName>ppt_x</p:attrName>
                                        </p:attrNameLst>
                                      </p:cBhvr>
                                      <p:tavLst>
                                        <p:tav tm="0">
                                          <p:val>
                                            <p:fltVal val="0.5"/>
                                          </p:val>
                                        </p:tav>
                                        <p:tav tm="100000">
                                          <p:val>
                                            <p:strVal val="#ppt_x"/>
                                          </p:val>
                                        </p:tav>
                                      </p:tavLst>
                                    </p:anim>
                                    <p:anim calcmode="lin" valueType="num">
                                      <p:cBhvr>
                                        <p:cTn dur="400" fill="hold" id="76"/>
                                        <p:tgtEl>
                                          <p:spTgt spid="1048961"/>
                                        </p:tgtEl>
                                        <p:attrNameLst>
                                          <p:attrName>ppt_y</p:attrName>
                                        </p:attrNameLst>
                                      </p:cBhvr>
                                      <p:tavLst>
                                        <p:tav tm="0">
                                          <p:val>
                                            <p:fltVal val="0.5"/>
                                          </p:val>
                                        </p:tav>
                                        <p:tav tm="100000">
                                          <p:val>
                                            <p:strVal val="#ppt_y"/>
                                          </p:val>
                                        </p:tav>
                                      </p:tavLst>
                                    </p:anim>
                                  </p:childTnLst>
                                </p:cTn>
                              </p:par>
                              <p:par>
                                <p:cTn fill="hold" grpId="0" id="77" nodeType="withEffect" presetClass="entr" presetID="53" presetSubtype="528" repeatCount="2000">
                                  <p:stCondLst>
                                    <p:cond delay="0"/>
                                  </p:stCondLst>
                                  <p:childTnLst>
                                    <p:set>
                                      <p:cBhvr>
                                        <p:cTn dur="1" fill="hold" id="78">
                                          <p:stCondLst>
                                            <p:cond delay="0"/>
                                          </p:stCondLst>
                                        </p:cTn>
                                        <p:tgtEl>
                                          <p:spTgt spid="1048966"/>
                                        </p:tgtEl>
                                        <p:attrNameLst>
                                          <p:attrName>style.visibility</p:attrName>
                                        </p:attrNameLst>
                                      </p:cBhvr>
                                      <p:to>
                                        <p:strVal val="visible"/>
                                      </p:to>
                                    </p:set>
                                    <p:anim calcmode="lin" valueType="num">
                                      <p:cBhvr>
                                        <p:cTn dur="400" fill="hold" id="79"/>
                                        <p:tgtEl>
                                          <p:spTgt spid="1048966"/>
                                        </p:tgtEl>
                                        <p:attrNameLst>
                                          <p:attrName>ppt_w</p:attrName>
                                        </p:attrNameLst>
                                      </p:cBhvr>
                                      <p:tavLst>
                                        <p:tav tm="0">
                                          <p:val>
                                            <p:fltVal val="0.0"/>
                                          </p:val>
                                        </p:tav>
                                        <p:tav tm="100000">
                                          <p:val>
                                            <p:strVal val="#ppt_w"/>
                                          </p:val>
                                        </p:tav>
                                      </p:tavLst>
                                    </p:anim>
                                    <p:anim calcmode="lin" valueType="num">
                                      <p:cBhvr>
                                        <p:cTn dur="400" fill="hold" id="80"/>
                                        <p:tgtEl>
                                          <p:spTgt spid="1048966"/>
                                        </p:tgtEl>
                                        <p:attrNameLst>
                                          <p:attrName>ppt_h</p:attrName>
                                        </p:attrNameLst>
                                      </p:cBhvr>
                                      <p:tavLst>
                                        <p:tav tm="0">
                                          <p:val>
                                            <p:fltVal val="0.0"/>
                                          </p:val>
                                        </p:tav>
                                        <p:tav tm="100000">
                                          <p:val>
                                            <p:strVal val="#ppt_h"/>
                                          </p:val>
                                        </p:tav>
                                      </p:tavLst>
                                    </p:anim>
                                    <p:animEffect transition="in" filter="fade">
                                      <p:cBhvr>
                                        <p:cTn dur="400" id="81"/>
                                        <p:tgtEl>
                                          <p:spTgt spid="1048966"/>
                                        </p:tgtEl>
                                      </p:cBhvr>
                                    </p:animEffect>
                                    <p:anim calcmode="lin" valueType="num">
                                      <p:cBhvr>
                                        <p:cTn dur="400" fill="hold" id="82"/>
                                        <p:tgtEl>
                                          <p:spTgt spid="1048966"/>
                                        </p:tgtEl>
                                        <p:attrNameLst>
                                          <p:attrName>ppt_x</p:attrName>
                                        </p:attrNameLst>
                                      </p:cBhvr>
                                      <p:tavLst>
                                        <p:tav tm="0">
                                          <p:val>
                                            <p:fltVal val="0.5"/>
                                          </p:val>
                                        </p:tav>
                                        <p:tav tm="100000">
                                          <p:val>
                                            <p:strVal val="#ppt_x"/>
                                          </p:val>
                                        </p:tav>
                                      </p:tavLst>
                                    </p:anim>
                                    <p:anim calcmode="lin" valueType="num">
                                      <p:cBhvr>
                                        <p:cTn dur="400" fill="hold" id="83"/>
                                        <p:tgtEl>
                                          <p:spTgt spid="1048966"/>
                                        </p:tgtEl>
                                        <p:attrNameLst>
                                          <p:attrName>ppt_y</p:attrName>
                                        </p:attrNameLst>
                                      </p:cBhvr>
                                      <p:tavLst>
                                        <p:tav tm="0">
                                          <p:val>
                                            <p:fltVal val="0.5"/>
                                          </p:val>
                                        </p:tav>
                                        <p:tav tm="100000">
                                          <p:val>
                                            <p:strVal val="#ppt_y"/>
                                          </p:val>
                                        </p:tav>
                                      </p:tavLst>
                                    </p:anim>
                                  </p:childTnLst>
                                </p:cTn>
                              </p:par>
                              <p:par>
                                <p:cTn fill="hold" grpId="0" id="84" nodeType="withEffect" presetClass="entr" presetID="53" presetSubtype="528" repeatCount="2000">
                                  <p:stCondLst>
                                    <p:cond delay="0"/>
                                  </p:stCondLst>
                                  <p:childTnLst>
                                    <p:set>
                                      <p:cBhvr>
                                        <p:cTn dur="1" fill="hold" id="85">
                                          <p:stCondLst>
                                            <p:cond delay="0"/>
                                          </p:stCondLst>
                                        </p:cTn>
                                        <p:tgtEl>
                                          <p:spTgt spid="1048970"/>
                                        </p:tgtEl>
                                        <p:attrNameLst>
                                          <p:attrName>style.visibility</p:attrName>
                                        </p:attrNameLst>
                                      </p:cBhvr>
                                      <p:to>
                                        <p:strVal val="visible"/>
                                      </p:to>
                                    </p:set>
                                    <p:anim calcmode="lin" valueType="num">
                                      <p:cBhvr>
                                        <p:cTn dur="400" fill="hold" id="86"/>
                                        <p:tgtEl>
                                          <p:spTgt spid="1048970"/>
                                        </p:tgtEl>
                                        <p:attrNameLst>
                                          <p:attrName>ppt_w</p:attrName>
                                        </p:attrNameLst>
                                      </p:cBhvr>
                                      <p:tavLst>
                                        <p:tav tm="0">
                                          <p:val>
                                            <p:fltVal val="0.0"/>
                                          </p:val>
                                        </p:tav>
                                        <p:tav tm="100000">
                                          <p:val>
                                            <p:strVal val="#ppt_w"/>
                                          </p:val>
                                        </p:tav>
                                      </p:tavLst>
                                    </p:anim>
                                    <p:anim calcmode="lin" valueType="num">
                                      <p:cBhvr>
                                        <p:cTn dur="400" fill="hold" id="87"/>
                                        <p:tgtEl>
                                          <p:spTgt spid="1048970"/>
                                        </p:tgtEl>
                                        <p:attrNameLst>
                                          <p:attrName>ppt_h</p:attrName>
                                        </p:attrNameLst>
                                      </p:cBhvr>
                                      <p:tavLst>
                                        <p:tav tm="0">
                                          <p:val>
                                            <p:fltVal val="0.0"/>
                                          </p:val>
                                        </p:tav>
                                        <p:tav tm="100000">
                                          <p:val>
                                            <p:strVal val="#ppt_h"/>
                                          </p:val>
                                        </p:tav>
                                      </p:tavLst>
                                    </p:anim>
                                    <p:animEffect transition="in" filter="fade">
                                      <p:cBhvr>
                                        <p:cTn dur="400" id="88"/>
                                        <p:tgtEl>
                                          <p:spTgt spid="1048970"/>
                                        </p:tgtEl>
                                      </p:cBhvr>
                                    </p:animEffect>
                                    <p:anim calcmode="lin" valueType="num">
                                      <p:cBhvr>
                                        <p:cTn dur="400" fill="hold" id="89"/>
                                        <p:tgtEl>
                                          <p:spTgt spid="1048970"/>
                                        </p:tgtEl>
                                        <p:attrNameLst>
                                          <p:attrName>ppt_x</p:attrName>
                                        </p:attrNameLst>
                                      </p:cBhvr>
                                      <p:tavLst>
                                        <p:tav tm="0">
                                          <p:val>
                                            <p:fltVal val="0.5"/>
                                          </p:val>
                                        </p:tav>
                                        <p:tav tm="100000">
                                          <p:val>
                                            <p:strVal val="#ppt_x"/>
                                          </p:val>
                                        </p:tav>
                                      </p:tavLst>
                                    </p:anim>
                                    <p:anim calcmode="lin" valueType="num">
                                      <p:cBhvr>
                                        <p:cTn dur="400" fill="hold" id="90"/>
                                        <p:tgtEl>
                                          <p:spTgt spid="1048970"/>
                                        </p:tgtEl>
                                        <p:attrNameLst>
                                          <p:attrName>ppt_y</p:attrName>
                                        </p:attrNameLst>
                                      </p:cBhvr>
                                      <p:tavLst>
                                        <p:tav tm="0">
                                          <p:val>
                                            <p:fltVal val="0.5"/>
                                          </p:val>
                                        </p:tav>
                                        <p:tav tm="100000">
                                          <p:val>
                                            <p:strVal val="#ppt_y"/>
                                          </p:val>
                                        </p:tav>
                                      </p:tavLst>
                                    </p:anim>
                                  </p:childTnLst>
                                </p:cTn>
                              </p:par>
                            </p:childTnLst>
                          </p:cTn>
                        </p:par>
                        <p:par>
                          <p:cTn fill="hold" id="91">
                            <p:stCondLst>
                              <p:cond delay="2400"/>
                            </p:stCondLst>
                            <p:childTnLst>
                              <p:par>
                                <p:cTn fill="hold" grpId="0" id="92" nodeType="afterEffect" presetClass="entr" presetID="53" presetSubtype="528" repeatCount="2000">
                                  <p:stCondLst>
                                    <p:cond delay="0"/>
                                  </p:stCondLst>
                                  <p:childTnLst>
                                    <p:set>
                                      <p:cBhvr>
                                        <p:cTn dur="1" fill="hold" id="93">
                                          <p:stCondLst>
                                            <p:cond delay="0"/>
                                          </p:stCondLst>
                                        </p:cTn>
                                        <p:tgtEl>
                                          <p:spTgt spid="1048976"/>
                                        </p:tgtEl>
                                        <p:attrNameLst>
                                          <p:attrName>style.visibility</p:attrName>
                                        </p:attrNameLst>
                                      </p:cBhvr>
                                      <p:to>
                                        <p:strVal val="visible"/>
                                      </p:to>
                                    </p:set>
                                    <p:anim calcmode="lin" valueType="num">
                                      <p:cBhvr>
                                        <p:cTn dur="400" fill="hold" id="94"/>
                                        <p:tgtEl>
                                          <p:spTgt spid="1048976"/>
                                        </p:tgtEl>
                                        <p:attrNameLst>
                                          <p:attrName>ppt_w</p:attrName>
                                        </p:attrNameLst>
                                      </p:cBhvr>
                                      <p:tavLst>
                                        <p:tav tm="0">
                                          <p:val>
                                            <p:fltVal val="0.0"/>
                                          </p:val>
                                        </p:tav>
                                        <p:tav tm="100000">
                                          <p:val>
                                            <p:strVal val="#ppt_w"/>
                                          </p:val>
                                        </p:tav>
                                      </p:tavLst>
                                    </p:anim>
                                    <p:anim calcmode="lin" valueType="num">
                                      <p:cBhvr>
                                        <p:cTn dur="400" fill="hold" id="95"/>
                                        <p:tgtEl>
                                          <p:spTgt spid="1048976"/>
                                        </p:tgtEl>
                                        <p:attrNameLst>
                                          <p:attrName>ppt_h</p:attrName>
                                        </p:attrNameLst>
                                      </p:cBhvr>
                                      <p:tavLst>
                                        <p:tav tm="0">
                                          <p:val>
                                            <p:fltVal val="0.0"/>
                                          </p:val>
                                        </p:tav>
                                        <p:tav tm="100000">
                                          <p:val>
                                            <p:strVal val="#ppt_h"/>
                                          </p:val>
                                        </p:tav>
                                      </p:tavLst>
                                    </p:anim>
                                    <p:animEffect transition="in" filter="fade">
                                      <p:cBhvr>
                                        <p:cTn dur="400" id="96"/>
                                        <p:tgtEl>
                                          <p:spTgt spid="1048976"/>
                                        </p:tgtEl>
                                      </p:cBhvr>
                                    </p:animEffect>
                                    <p:anim calcmode="lin" valueType="num">
                                      <p:cBhvr>
                                        <p:cTn dur="400" fill="hold" id="97"/>
                                        <p:tgtEl>
                                          <p:spTgt spid="1048976"/>
                                        </p:tgtEl>
                                        <p:attrNameLst>
                                          <p:attrName>ppt_x</p:attrName>
                                        </p:attrNameLst>
                                      </p:cBhvr>
                                      <p:tavLst>
                                        <p:tav tm="0">
                                          <p:val>
                                            <p:fltVal val="0.5"/>
                                          </p:val>
                                        </p:tav>
                                        <p:tav tm="100000">
                                          <p:val>
                                            <p:strVal val="#ppt_x"/>
                                          </p:val>
                                        </p:tav>
                                      </p:tavLst>
                                    </p:anim>
                                    <p:anim calcmode="lin" valueType="num">
                                      <p:cBhvr>
                                        <p:cTn dur="400" fill="hold" id="98"/>
                                        <p:tgtEl>
                                          <p:spTgt spid="1048976"/>
                                        </p:tgtEl>
                                        <p:attrNameLst>
                                          <p:attrName>ppt_y</p:attrName>
                                        </p:attrNameLst>
                                      </p:cBhvr>
                                      <p:tavLst>
                                        <p:tav tm="0">
                                          <p:val>
                                            <p:fltVal val="0.5"/>
                                          </p:val>
                                        </p:tav>
                                        <p:tav tm="100000">
                                          <p:val>
                                            <p:strVal val="#ppt_y"/>
                                          </p:val>
                                        </p:tav>
                                      </p:tavLst>
                                    </p:anim>
                                  </p:childTnLst>
                                </p:cTn>
                              </p:par>
                              <p:par>
                                <p:cTn fill="hold" grpId="0" id="99" nodeType="withEffect" presetClass="entr" presetID="53" presetSubtype="528" repeatCount="2000">
                                  <p:stCondLst>
                                    <p:cond delay="0"/>
                                  </p:stCondLst>
                                  <p:childTnLst>
                                    <p:set>
                                      <p:cBhvr>
                                        <p:cTn dur="1" fill="hold" id="100">
                                          <p:stCondLst>
                                            <p:cond delay="0"/>
                                          </p:stCondLst>
                                        </p:cTn>
                                        <p:tgtEl>
                                          <p:spTgt spid="1048960"/>
                                        </p:tgtEl>
                                        <p:attrNameLst>
                                          <p:attrName>style.visibility</p:attrName>
                                        </p:attrNameLst>
                                      </p:cBhvr>
                                      <p:to>
                                        <p:strVal val="visible"/>
                                      </p:to>
                                    </p:set>
                                    <p:anim calcmode="lin" valueType="num">
                                      <p:cBhvr>
                                        <p:cTn dur="400" fill="hold" id="101"/>
                                        <p:tgtEl>
                                          <p:spTgt spid="1048960"/>
                                        </p:tgtEl>
                                        <p:attrNameLst>
                                          <p:attrName>ppt_w</p:attrName>
                                        </p:attrNameLst>
                                      </p:cBhvr>
                                      <p:tavLst>
                                        <p:tav tm="0">
                                          <p:val>
                                            <p:fltVal val="0.0"/>
                                          </p:val>
                                        </p:tav>
                                        <p:tav tm="100000">
                                          <p:val>
                                            <p:strVal val="#ppt_w"/>
                                          </p:val>
                                        </p:tav>
                                      </p:tavLst>
                                    </p:anim>
                                    <p:anim calcmode="lin" valueType="num">
                                      <p:cBhvr>
                                        <p:cTn dur="400" fill="hold" id="102"/>
                                        <p:tgtEl>
                                          <p:spTgt spid="1048960"/>
                                        </p:tgtEl>
                                        <p:attrNameLst>
                                          <p:attrName>ppt_h</p:attrName>
                                        </p:attrNameLst>
                                      </p:cBhvr>
                                      <p:tavLst>
                                        <p:tav tm="0">
                                          <p:val>
                                            <p:fltVal val="0.0"/>
                                          </p:val>
                                        </p:tav>
                                        <p:tav tm="100000">
                                          <p:val>
                                            <p:strVal val="#ppt_h"/>
                                          </p:val>
                                        </p:tav>
                                      </p:tavLst>
                                    </p:anim>
                                    <p:animEffect transition="in" filter="fade">
                                      <p:cBhvr>
                                        <p:cTn dur="400" id="103"/>
                                        <p:tgtEl>
                                          <p:spTgt spid="1048960"/>
                                        </p:tgtEl>
                                      </p:cBhvr>
                                    </p:animEffect>
                                    <p:anim calcmode="lin" valueType="num">
                                      <p:cBhvr>
                                        <p:cTn dur="400" fill="hold" id="104"/>
                                        <p:tgtEl>
                                          <p:spTgt spid="1048960"/>
                                        </p:tgtEl>
                                        <p:attrNameLst>
                                          <p:attrName>ppt_x</p:attrName>
                                        </p:attrNameLst>
                                      </p:cBhvr>
                                      <p:tavLst>
                                        <p:tav tm="0">
                                          <p:val>
                                            <p:fltVal val="0.5"/>
                                          </p:val>
                                        </p:tav>
                                        <p:tav tm="100000">
                                          <p:val>
                                            <p:strVal val="#ppt_x"/>
                                          </p:val>
                                        </p:tav>
                                      </p:tavLst>
                                    </p:anim>
                                    <p:anim calcmode="lin" valueType="num">
                                      <p:cBhvr>
                                        <p:cTn dur="400" fill="hold" id="105"/>
                                        <p:tgtEl>
                                          <p:spTgt spid="1048960"/>
                                        </p:tgtEl>
                                        <p:attrNameLst>
                                          <p:attrName>ppt_y</p:attrName>
                                        </p:attrNameLst>
                                      </p:cBhvr>
                                      <p:tavLst>
                                        <p:tav tm="0">
                                          <p:val>
                                            <p:fltVal val="0.5"/>
                                          </p:val>
                                        </p:tav>
                                        <p:tav tm="100000">
                                          <p:val>
                                            <p:strVal val="#ppt_y"/>
                                          </p:val>
                                        </p:tav>
                                      </p:tavLst>
                                    </p:anim>
                                  </p:childTnLst>
                                </p:cTn>
                              </p:par>
                              <p:par>
                                <p:cTn fill="hold" grpId="0" id="106" nodeType="withEffect" presetClass="entr" presetID="53" presetSubtype="528" repeatCount="2000">
                                  <p:stCondLst>
                                    <p:cond delay="0"/>
                                  </p:stCondLst>
                                  <p:childTnLst>
                                    <p:set>
                                      <p:cBhvr>
                                        <p:cTn dur="1" fill="hold" id="107">
                                          <p:stCondLst>
                                            <p:cond delay="0"/>
                                          </p:stCondLst>
                                        </p:cTn>
                                        <p:tgtEl>
                                          <p:spTgt spid="1048967"/>
                                        </p:tgtEl>
                                        <p:attrNameLst>
                                          <p:attrName>style.visibility</p:attrName>
                                        </p:attrNameLst>
                                      </p:cBhvr>
                                      <p:to>
                                        <p:strVal val="visible"/>
                                      </p:to>
                                    </p:set>
                                    <p:anim calcmode="lin" valueType="num">
                                      <p:cBhvr>
                                        <p:cTn dur="400" fill="hold" id="108"/>
                                        <p:tgtEl>
                                          <p:spTgt spid="1048967"/>
                                        </p:tgtEl>
                                        <p:attrNameLst>
                                          <p:attrName>ppt_w</p:attrName>
                                        </p:attrNameLst>
                                      </p:cBhvr>
                                      <p:tavLst>
                                        <p:tav tm="0">
                                          <p:val>
                                            <p:fltVal val="0.0"/>
                                          </p:val>
                                        </p:tav>
                                        <p:tav tm="100000">
                                          <p:val>
                                            <p:strVal val="#ppt_w"/>
                                          </p:val>
                                        </p:tav>
                                      </p:tavLst>
                                    </p:anim>
                                    <p:anim calcmode="lin" valueType="num">
                                      <p:cBhvr>
                                        <p:cTn dur="400" fill="hold" id="109"/>
                                        <p:tgtEl>
                                          <p:spTgt spid="1048967"/>
                                        </p:tgtEl>
                                        <p:attrNameLst>
                                          <p:attrName>ppt_h</p:attrName>
                                        </p:attrNameLst>
                                      </p:cBhvr>
                                      <p:tavLst>
                                        <p:tav tm="0">
                                          <p:val>
                                            <p:fltVal val="0.0"/>
                                          </p:val>
                                        </p:tav>
                                        <p:tav tm="100000">
                                          <p:val>
                                            <p:strVal val="#ppt_h"/>
                                          </p:val>
                                        </p:tav>
                                      </p:tavLst>
                                    </p:anim>
                                    <p:animEffect transition="in" filter="fade">
                                      <p:cBhvr>
                                        <p:cTn dur="400" id="110"/>
                                        <p:tgtEl>
                                          <p:spTgt spid="1048967"/>
                                        </p:tgtEl>
                                      </p:cBhvr>
                                    </p:animEffect>
                                    <p:anim calcmode="lin" valueType="num">
                                      <p:cBhvr>
                                        <p:cTn dur="400" fill="hold" id="111"/>
                                        <p:tgtEl>
                                          <p:spTgt spid="1048967"/>
                                        </p:tgtEl>
                                        <p:attrNameLst>
                                          <p:attrName>ppt_x</p:attrName>
                                        </p:attrNameLst>
                                      </p:cBhvr>
                                      <p:tavLst>
                                        <p:tav tm="0">
                                          <p:val>
                                            <p:fltVal val="0.5"/>
                                          </p:val>
                                        </p:tav>
                                        <p:tav tm="100000">
                                          <p:val>
                                            <p:strVal val="#ppt_x"/>
                                          </p:val>
                                        </p:tav>
                                      </p:tavLst>
                                    </p:anim>
                                    <p:anim calcmode="lin" valueType="num">
                                      <p:cBhvr>
                                        <p:cTn dur="400" fill="hold" id="112"/>
                                        <p:tgtEl>
                                          <p:spTgt spid="1048967"/>
                                        </p:tgtEl>
                                        <p:attrNameLst>
                                          <p:attrName>ppt_y</p:attrName>
                                        </p:attrNameLst>
                                      </p:cBhvr>
                                      <p:tavLst>
                                        <p:tav tm="0">
                                          <p:val>
                                            <p:fltVal val="0.5"/>
                                          </p:val>
                                        </p:tav>
                                        <p:tav tm="100000">
                                          <p:val>
                                            <p:strVal val="#ppt_y"/>
                                          </p:val>
                                        </p:tav>
                                      </p:tavLst>
                                    </p:anim>
                                  </p:childTnLst>
                                </p:cTn>
                              </p:par>
                              <p:par>
                                <p:cTn fill="hold" grpId="0" id="113" nodeType="withEffect" presetClass="entr" presetID="53" presetSubtype="528" repeatCount="2000">
                                  <p:stCondLst>
                                    <p:cond delay="0"/>
                                  </p:stCondLst>
                                  <p:childTnLst>
                                    <p:set>
                                      <p:cBhvr>
                                        <p:cTn dur="1" fill="hold" id="114">
                                          <p:stCondLst>
                                            <p:cond delay="0"/>
                                          </p:stCondLst>
                                        </p:cTn>
                                        <p:tgtEl>
                                          <p:spTgt spid="1048971"/>
                                        </p:tgtEl>
                                        <p:attrNameLst>
                                          <p:attrName>style.visibility</p:attrName>
                                        </p:attrNameLst>
                                      </p:cBhvr>
                                      <p:to>
                                        <p:strVal val="visible"/>
                                      </p:to>
                                    </p:set>
                                    <p:anim calcmode="lin" valueType="num">
                                      <p:cBhvr>
                                        <p:cTn dur="400" fill="hold" id="115"/>
                                        <p:tgtEl>
                                          <p:spTgt spid="1048971"/>
                                        </p:tgtEl>
                                        <p:attrNameLst>
                                          <p:attrName>ppt_w</p:attrName>
                                        </p:attrNameLst>
                                      </p:cBhvr>
                                      <p:tavLst>
                                        <p:tav tm="0">
                                          <p:val>
                                            <p:fltVal val="0.0"/>
                                          </p:val>
                                        </p:tav>
                                        <p:tav tm="100000">
                                          <p:val>
                                            <p:strVal val="#ppt_w"/>
                                          </p:val>
                                        </p:tav>
                                      </p:tavLst>
                                    </p:anim>
                                    <p:anim calcmode="lin" valueType="num">
                                      <p:cBhvr>
                                        <p:cTn dur="400" fill="hold" id="116"/>
                                        <p:tgtEl>
                                          <p:spTgt spid="1048971"/>
                                        </p:tgtEl>
                                        <p:attrNameLst>
                                          <p:attrName>ppt_h</p:attrName>
                                        </p:attrNameLst>
                                      </p:cBhvr>
                                      <p:tavLst>
                                        <p:tav tm="0">
                                          <p:val>
                                            <p:fltVal val="0.0"/>
                                          </p:val>
                                        </p:tav>
                                        <p:tav tm="100000">
                                          <p:val>
                                            <p:strVal val="#ppt_h"/>
                                          </p:val>
                                        </p:tav>
                                      </p:tavLst>
                                    </p:anim>
                                    <p:animEffect transition="in" filter="fade">
                                      <p:cBhvr>
                                        <p:cTn dur="400" id="117"/>
                                        <p:tgtEl>
                                          <p:spTgt spid="1048971"/>
                                        </p:tgtEl>
                                      </p:cBhvr>
                                    </p:animEffect>
                                    <p:anim calcmode="lin" valueType="num">
                                      <p:cBhvr>
                                        <p:cTn dur="400" fill="hold" id="118"/>
                                        <p:tgtEl>
                                          <p:spTgt spid="1048971"/>
                                        </p:tgtEl>
                                        <p:attrNameLst>
                                          <p:attrName>ppt_x</p:attrName>
                                        </p:attrNameLst>
                                      </p:cBhvr>
                                      <p:tavLst>
                                        <p:tav tm="0">
                                          <p:val>
                                            <p:fltVal val="0.5"/>
                                          </p:val>
                                        </p:tav>
                                        <p:tav tm="100000">
                                          <p:val>
                                            <p:strVal val="#ppt_x"/>
                                          </p:val>
                                        </p:tav>
                                      </p:tavLst>
                                    </p:anim>
                                    <p:anim calcmode="lin" valueType="num">
                                      <p:cBhvr>
                                        <p:cTn dur="400" fill="hold" id="119"/>
                                        <p:tgtEl>
                                          <p:spTgt spid="1048971"/>
                                        </p:tgtEl>
                                        <p:attrNameLst>
                                          <p:attrName>ppt_y</p:attrName>
                                        </p:attrNameLst>
                                      </p:cBhvr>
                                      <p:tavLst>
                                        <p:tav tm="0">
                                          <p:val>
                                            <p:fltVal val="0.5"/>
                                          </p:val>
                                        </p:tav>
                                        <p:tav tm="100000">
                                          <p:val>
                                            <p:strVal val="#ppt_y"/>
                                          </p:val>
                                        </p:tav>
                                      </p:tavLst>
                                    </p:anim>
                                  </p:childTnLst>
                                </p:cTn>
                              </p:par>
                            </p:childTnLst>
                          </p:cTn>
                        </p:par>
                        <p:par>
                          <p:cTn fill="hold" id="120">
                            <p:stCondLst>
                              <p:cond delay="3200"/>
                            </p:stCondLst>
                            <p:childTnLst>
                              <p:par>
                                <p:cTn fill="hold" grpId="0" id="121" nodeType="afterEffect" presetClass="entr" presetID="22" presetSubtype="2">
                                  <p:stCondLst>
                                    <p:cond delay="0"/>
                                  </p:stCondLst>
                                  <p:childTnLst>
                                    <p:set>
                                      <p:cBhvr>
                                        <p:cTn dur="1" fill="hold" id="122">
                                          <p:stCondLst>
                                            <p:cond delay="0"/>
                                          </p:stCondLst>
                                        </p:cTn>
                                        <p:tgtEl>
                                          <p:spTgt spid="1048972"/>
                                        </p:tgtEl>
                                        <p:attrNameLst>
                                          <p:attrName>style.visibility</p:attrName>
                                        </p:attrNameLst>
                                      </p:cBhvr>
                                      <p:to>
                                        <p:strVal val="visible"/>
                                      </p:to>
                                    </p:set>
                                    <p:animEffect transition="in" filter="wipe(right)">
                                      <p:cBhvr>
                                        <p:cTn dur="500" id="123"/>
                                        <p:tgtEl>
                                          <p:spTgt spid="1048972"/>
                                        </p:tgtEl>
                                      </p:cBhvr>
                                    </p:animEffect>
                                  </p:childTnLst>
                                </p:cTn>
                              </p:par>
                              <p:par>
                                <p:cTn fill="hold" grpId="0" id="124" nodeType="withEffect" presetClass="entr" presetID="22" presetSubtype="8">
                                  <p:stCondLst>
                                    <p:cond delay="0"/>
                                  </p:stCondLst>
                                  <p:childTnLst>
                                    <p:set>
                                      <p:cBhvr>
                                        <p:cTn dur="1" fill="hold" id="125">
                                          <p:stCondLst>
                                            <p:cond delay="0"/>
                                          </p:stCondLst>
                                        </p:cTn>
                                        <p:tgtEl>
                                          <p:spTgt spid="1048977"/>
                                        </p:tgtEl>
                                        <p:attrNameLst>
                                          <p:attrName>style.visibility</p:attrName>
                                        </p:attrNameLst>
                                      </p:cBhvr>
                                      <p:to>
                                        <p:strVal val="visible"/>
                                      </p:to>
                                    </p:set>
                                    <p:animEffect transition="in" filter="wipe(left)">
                                      <p:cBhvr>
                                        <p:cTn dur="500" id="126"/>
                                        <p:tgtEl>
                                          <p:spTgt spid="1048977"/>
                                        </p:tgtEl>
                                      </p:cBhvr>
                                    </p:animEffect>
                                  </p:childTnLst>
                                </p:cTn>
                              </p:par>
                              <p:par>
                                <p:cTn fill="hold" grpId="0" id="127" nodeType="withEffect" presetClass="entr" presetID="22" presetSubtype="2">
                                  <p:stCondLst>
                                    <p:cond delay="0"/>
                                  </p:stCondLst>
                                  <p:childTnLst>
                                    <p:set>
                                      <p:cBhvr>
                                        <p:cTn dur="1" fill="hold" id="128">
                                          <p:stCondLst>
                                            <p:cond delay="0"/>
                                          </p:stCondLst>
                                        </p:cTn>
                                        <p:tgtEl>
                                          <p:spTgt spid="1048978"/>
                                        </p:tgtEl>
                                        <p:attrNameLst>
                                          <p:attrName>style.visibility</p:attrName>
                                        </p:attrNameLst>
                                      </p:cBhvr>
                                      <p:to>
                                        <p:strVal val="visible"/>
                                      </p:to>
                                    </p:set>
                                    <p:animEffect transition="in" filter="wipe(right)">
                                      <p:cBhvr>
                                        <p:cTn dur="500" id="129"/>
                                        <p:tgtEl>
                                          <p:spTgt spid="1048978"/>
                                        </p:tgtEl>
                                      </p:cBhvr>
                                    </p:animEffect>
                                  </p:childTnLst>
                                </p:cTn>
                              </p:par>
                              <p:par>
                                <p:cTn fill="hold" grpId="0" id="130" nodeType="withEffect" presetClass="entr" presetID="22" presetSubtype="8">
                                  <p:stCondLst>
                                    <p:cond delay="0"/>
                                  </p:stCondLst>
                                  <p:childTnLst>
                                    <p:set>
                                      <p:cBhvr>
                                        <p:cTn dur="1" fill="hold" id="131">
                                          <p:stCondLst>
                                            <p:cond delay="0"/>
                                          </p:stCondLst>
                                        </p:cTn>
                                        <p:tgtEl>
                                          <p:spTgt spid="1048979"/>
                                        </p:tgtEl>
                                        <p:attrNameLst>
                                          <p:attrName>style.visibility</p:attrName>
                                        </p:attrNameLst>
                                      </p:cBhvr>
                                      <p:to>
                                        <p:strVal val="visible"/>
                                      </p:to>
                                    </p:set>
                                    <p:animEffect transition="in" filter="wipe(left)">
                                      <p:cBhvr>
                                        <p:cTn dur="500" id="132"/>
                                        <p:tgtEl>
                                          <p:spTgt spid="1048979"/>
                                        </p:tgtEl>
                                      </p:cBhvr>
                                    </p:animEffect>
                                  </p:childTnLst>
                                </p:cTn>
                              </p:par>
                              <p:par>
                                <p:cTn fill="hold" grpId="0" id="133" nodeType="withEffect" presetClass="entr" presetID="22" presetSubtype="8">
                                  <p:stCondLst>
                                    <p:cond delay="0"/>
                                  </p:stCondLst>
                                  <p:childTnLst>
                                    <p:set>
                                      <p:cBhvr>
                                        <p:cTn dur="1" fill="hold" id="134">
                                          <p:stCondLst>
                                            <p:cond delay="0"/>
                                          </p:stCondLst>
                                        </p:cTn>
                                        <p:tgtEl>
                                          <p:spTgt spid="1048981"/>
                                        </p:tgtEl>
                                        <p:attrNameLst>
                                          <p:attrName>style.visibility</p:attrName>
                                        </p:attrNameLst>
                                      </p:cBhvr>
                                      <p:to>
                                        <p:strVal val="visible"/>
                                      </p:to>
                                    </p:set>
                                    <p:animEffect transition="in" filter="wipe(left)">
                                      <p:cBhvr>
                                        <p:cTn dur="500" id="135"/>
                                        <p:tgtEl>
                                          <p:spTgt spid="1048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0" grpId="0" animBg="1"/>
      <p:bldP spid="1048961" grpId="0" animBg="1"/>
      <p:bldP spid="1048962" grpId="0" animBg="1"/>
      <p:bldP spid="1048963" grpId="0" animBg="1"/>
      <p:bldP spid="1048964" grpId="0" animBg="1"/>
      <p:bldP spid="1048965" grpId="0" animBg="1"/>
      <p:bldP spid="1048966" grpId="0" animBg="1"/>
      <p:bldP spid="1048967" grpId="0" animBg="1"/>
      <p:bldP spid="1048968" grpId="0"/>
      <p:bldP spid="1048969" grpId="0"/>
      <p:bldP spid="1048970" grpId="0"/>
      <p:bldP spid="1048971" grpId="0"/>
      <p:bldP spid="1048972" grpId="0"/>
      <p:bldP spid="1048973" grpId="0"/>
      <p:bldP spid="1048974" grpId="0"/>
      <p:bldP spid="1048975" grpId="0"/>
      <p:bldP spid="1048976" grpId="0"/>
      <p:bldP spid="1048977" grpId="0"/>
      <p:bldP spid="1048978" grpId="0"/>
      <p:bldP spid="1048979" grpId="0"/>
      <p:bldP spid="104898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82" name=""/>
        <p:cNvGrpSpPr/>
        <p:nvPr/>
      </p:nvGrpSpPr>
      <p:grpSpPr>
        <a:xfrm>
          <a:off x="0" y="0"/>
          <a:ext cx="0" cy="0"/>
          <a:chOff x="0" y="0"/>
          <a:chExt cx="0" cy="0"/>
        </a:xfrm>
      </p:grpSpPr>
      <p:sp>
        <p:nvSpPr>
          <p:cNvPr id="1048985" name="标题 1"/>
          <p:cNvSpPr>
            <a:spLocks noGrp="1"/>
          </p:cNvSpPr>
          <p:nvPr>
            <p:ph type="title"/>
          </p:nvPr>
        </p:nvSpPr>
        <p:spPr>
          <a:xfrm>
            <a:off x="606008" y="123478"/>
            <a:ext cx="6414264" cy="277143"/>
          </a:xfrm>
        </p:spPr>
        <p:txBody>
          <a:bodyPr/>
          <a:p>
            <a:r>
              <a:rPr altLang="en-US" dirty="0" lang="zh-CN"/>
              <a:t>区块链 </a:t>
            </a:r>
            <a:r>
              <a:rPr altLang="zh-CN" dirty="0" lang="en-US"/>
              <a:t>– </a:t>
            </a:r>
            <a:r>
              <a:rPr altLang="en-US" dirty="0" lang="zh-CN"/>
              <a:t>去中心化和分布式共识机制</a:t>
            </a:r>
          </a:p>
        </p:txBody>
      </p:sp>
      <p:sp>
        <p:nvSpPr>
          <p:cNvPr id="1048986"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987" name="TextBox 24"/>
          <p:cNvSpPr txBox="1"/>
          <p:nvPr/>
        </p:nvSpPr>
        <p:spPr>
          <a:xfrm>
            <a:off x="1072819" y="708655"/>
            <a:ext cx="7142376" cy="969496"/>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b="1" dirty="0" sz="1400" i="1" lang="zh-CN">
                <a:solidFill>
                  <a:srgbClr val="FF0000"/>
                </a:solidFill>
              </a:rPr>
              <a:t>分布式同时协议：</a:t>
            </a:r>
            <a:r>
              <a:rPr b="1" dirty="0" sz="1400" i="1" lang="en-US">
                <a:solidFill>
                  <a:srgbClr val="FF0000"/>
                </a:solidFill>
              </a:rPr>
              <a:t> </a:t>
            </a:r>
          </a:p>
          <a:p>
            <a:pPr algn="l"/>
            <a:r>
              <a:rPr altLang="zh-CN" b="1" dirty="0" sz="1400" i="1" lang="en-US">
                <a:solidFill>
                  <a:srgbClr val="FF0000"/>
                </a:solidFill>
              </a:rPr>
              <a:t>        </a:t>
            </a:r>
            <a:r>
              <a:rPr altLang="en-US" dirty="0" sz="1400" i="1" lang="zh-CN">
                <a:solidFill>
                  <a:srgbClr val="FF0000"/>
                </a:solidFill>
              </a:rPr>
              <a:t>假设有</a:t>
            </a:r>
            <a:r>
              <a:rPr dirty="0" sz="1400" i="1" lang="en-US">
                <a:solidFill>
                  <a:srgbClr val="FF0000"/>
                </a:solidFill>
              </a:rPr>
              <a:t>n</a:t>
            </a:r>
            <a:r>
              <a:rPr altLang="en-US" dirty="0" sz="1400" i="1" lang="zh-CN">
                <a:solidFill>
                  <a:srgbClr val="FF0000"/>
                </a:solidFill>
              </a:rPr>
              <a:t>个节点每个节点都有一个输入值，有些节点是存在故障或有意进行恶意攻击</a:t>
            </a:r>
            <a:endParaRPr dirty="0" sz="1400" lang="en-US">
              <a:solidFill>
                <a:srgbClr val="FF0000"/>
              </a:solidFill>
            </a:endParaRPr>
          </a:p>
          <a:p>
            <a:pPr algn="l"/>
            <a:r>
              <a:rPr altLang="en-US" dirty="0" sz="1400" lang="zh-CN">
                <a:solidFill>
                  <a:schemeClr val="tx1"/>
                </a:solidFill>
              </a:rPr>
              <a:t>一个有效的分布式共识机制必须做到：</a:t>
            </a:r>
            <a:endParaRPr altLang="zh-CN" dirty="0" sz="1400" lang="en-US">
              <a:solidFill>
                <a:schemeClr val="tx1"/>
              </a:solidFill>
            </a:endParaRPr>
          </a:p>
        </p:txBody>
      </p:sp>
      <p:sp>
        <p:nvSpPr>
          <p:cNvPr id="1048988" name="矩形 3"/>
          <p:cNvSpPr/>
          <p:nvPr/>
        </p:nvSpPr>
        <p:spPr>
          <a:xfrm>
            <a:off x="2189335" y="1851671"/>
            <a:ext cx="4830938" cy="442602"/>
          </a:xfrm>
          <a:custGeom>
            <a:avLst/>
            <a:ah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83" name="组合 9"/>
          <p:cNvGrpSpPr/>
          <p:nvPr/>
        </p:nvGrpSpPr>
        <p:grpSpPr>
          <a:xfrm>
            <a:off x="1547664" y="1910554"/>
            <a:ext cx="360284" cy="324836"/>
            <a:chOff x="2142410" y="2298139"/>
            <a:chExt cx="360284" cy="324836"/>
          </a:xfrm>
        </p:grpSpPr>
        <p:sp>
          <p:nvSpPr>
            <p:cNvPr id="1048989"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990" name="TextBox 28"/>
            <p:cNvSpPr txBox="1"/>
            <p:nvPr/>
          </p:nvSpPr>
          <p:spPr>
            <a:xfrm>
              <a:off x="2221796" y="2306669"/>
              <a:ext cx="201512"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solidFill>
                    <a:schemeClr val="accent1"/>
                  </a:solidFill>
                </a:rPr>
                <a:t>1</a:t>
              </a:r>
              <a:endParaRPr altLang="en-US" b="1" dirty="0" sz="2000" lang="zh-CN">
                <a:solidFill>
                  <a:schemeClr val="accent1"/>
                </a:solidFill>
              </a:endParaRPr>
            </a:p>
          </p:txBody>
        </p:sp>
      </p:grpSp>
      <p:sp>
        <p:nvSpPr>
          <p:cNvPr id="1048991" name="TextBox 29"/>
          <p:cNvSpPr txBox="1"/>
          <p:nvPr/>
        </p:nvSpPr>
        <p:spPr>
          <a:xfrm>
            <a:off x="2555776" y="1980639"/>
            <a:ext cx="4350186" cy="215444"/>
          </a:xfrm>
          <a:prstGeom prst="rect"/>
          <a:noFill/>
        </p:spPr>
        <p:txBody>
          <a:bodyPr bIns="0" lIns="0" rIns="0" rtlCol="0" tIns="0" wrap="square">
            <a:spAutoFit/>
          </a:bodyPr>
          <a:p>
            <a:r>
              <a:rPr altLang="en-US" dirty="0" sz="1400" lang="zh-CN"/>
              <a:t>价值共识是由所有的诚实节点做出的</a:t>
            </a:r>
            <a:endParaRPr dirty="0" sz="1400" lang="en-US"/>
          </a:p>
        </p:txBody>
      </p:sp>
      <p:sp>
        <p:nvSpPr>
          <p:cNvPr id="1048992" name="矩形 3"/>
          <p:cNvSpPr/>
          <p:nvPr/>
        </p:nvSpPr>
        <p:spPr>
          <a:xfrm>
            <a:off x="2189334" y="2329761"/>
            <a:ext cx="4830937" cy="458013"/>
          </a:xfrm>
          <a:custGeom>
            <a:avLst/>
            <a:ah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84" name="组合 17"/>
          <p:cNvGrpSpPr/>
          <p:nvPr/>
        </p:nvGrpSpPr>
        <p:grpSpPr>
          <a:xfrm>
            <a:off x="1547664" y="2396349"/>
            <a:ext cx="360284" cy="324836"/>
            <a:chOff x="2142410" y="2298139"/>
            <a:chExt cx="360284" cy="324836"/>
          </a:xfrm>
        </p:grpSpPr>
        <p:sp>
          <p:nvSpPr>
            <p:cNvPr id="1048993"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994" name="TextBox 33"/>
            <p:cNvSpPr txBox="1"/>
            <p:nvPr/>
          </p:nvSpPr>
          <p:spPr>
            <a:xfrm>
              <a:off x="2221796" y="2306669"/>
              <a:ext cx="201512"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solidFill>
                    <a:schemeClr val="accent3"/>
                  </a:solidFill>
                </a:rPr>
                <a:t>2</a:t>
              </a:r>
              <a:endParaRPr altLang="en-US" b="1" dirty="0" sz="2000" lang="zh-CN">
                <a:solidFill>
                  <a:schemeClr val="accent3"/>
                </a:solidFill>
              </a:endParaRPr>
            </a:p>
          </p:txBody>
        </p:sp>
      </p:grpSp>
      <p:sp>
        <p:nvSpPr>
          <p:cNvPr id="1048995" name="TextBox 34"/>
          <p:cNvSpPr txBox="1"/>
          <p:nvPr/>
        </p:nvSpPr>
        <p:spPr>
          <a:xfrm>
            <a:off x="2555776" y="2466434"/>
            <a:ext cx="4263324" cy="215444"/>
          </a:xfrm>
          <a:prstGeom prst="rect"/>
          <a:noFill/>
        </p:spPr>
        <p:txBody>
          <a:bodyPr bIns="0" lIns="0" rIns="0" rtlCol="0" tIns="0" wrap="square">
            <a:spAutoFit/>
          </a:bodyPr>
          <a:p>
            <a:r>
              <a:rPr altLang="en-US" dirty="0" sz="1400" lang="zh-CN"/>
              <a:t>价值必须是由诚实节点产生</a:t>
            </a:r>
            <a:endParaRPr dirty="0" sz="1400" lang="en-US"/>
          </a:p>
        </p:txBody>
      </p:sp>
      <p:sp>
        <p:nvSpPr>
          <p:cNvPr id="1048996" name="TextBox 35"/>
          <p:cNvSpPr txBox="1"/>
          <p:nvPr/>
        </p:nvSpPr>
        <p:spPr>
          <a:xfrm>
            <a:off x="1259632" y="2967901"/>
            <a:ext cx="7056784" cy="646331"/>
          </a:xfrm>
          <a:prstGeom prst="rect"/>
          <a:noFill/>
        </p:spPr>
        <p:txBody>
          <a:bodyPr bIns="0" lIns="0" rIns="0" rtlCol="0" tIns="0" wrap="square">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b="1" dirty="0" sz="1400" i="1" lang="zh-CN"/>
              <a:t>交易记录广播：</a:t>
            </a:r>
            <a:r>
              <a:rPr b="1" dirty="0" sz="1400" i="1" lang="en-US"/>
              <a:t> </a:t>
            </a:r>
            <a:r>
              <a:rPr altLang="en-US" dirty="0" sz="1400" lang="zh-CN"/>
              <a:t>如果</a:t>
            </a:r>
            <a:r>
              <a:rPr altLang="zh-CN" dirty="0" sz="1400" lang="en-US"/>
              <a:t>Alice</a:t>
            </a:r>
            <a:r>
              <a:rPr altLang="en-US" dirty="0" sz="1400" lang="zh-CN"/>
              <a:t>要支付数字货币给</a:t>
            </a:r>
            <a:r>
              <a:rPr dirty="0" sz="1400" lang="en-US"/>
              <a:t>Bob</a:t>
            </a:r>
            <a:r>
              <a:rPr altLang="en-US" dirty="0" sz="1400" lang="zh-CN"/>
              <a:t>，</a:t>
            </a:r>
            <a:r>
              <a:rPr dirty="0" sz="1400" lang="en-US"/>
              <a:t>Alice</a:t>
            </a:r>
            <a:r>
              <a:rPr altLang="en-US" dirty="0" sz="1400" lang="zh-CN"/>
              <a:t>必须把交易记录向整个点对点分布的比特币网络广播这笔交易</a:t>
            </a:r>
            <a:r>
              <a:rPr dirty="0" sz="1400" lang="en-US"/>
              <a:t>.  </a:t>
            </a:r>
            <a:r>
              <a:rPr altLang="zh-CN" dirty="0" sz="1400" lang="en-US">
                <a:solidFill>
                  <a:srgbClr val="FF0000"/>
                </a:solidFill>
              </a:rPr>
              <a:t>1</a:t>
            </a:r>
            <a:r>
              <a:rPr dirty="0" sz="1400" lang="en-US">
                <a:solidFill>
                  <a:srgbClr val="FF0000"/>
                </a:solidFill>
              </a:rPr>
              <a:t>. </a:t>
            </a:r>
            <a:r>
              <a:rPr altLang="en-US" dirty="0" sz="1400" lang="zh-CN">
                <a:solidFill>
                  <a:srgbClr val="FF0000"/>
                </a:solidFill>
              </a:rPr>
              <a:t>激励机制</a:t>
            </a:r>
            <a:r>
              <a:rPr dirty="0" sz="1400" lang="en-US">
                <a:solidFill>
                  <a:srgbClr val="FF0000"/>
                </a:solidFill>
              </a:rPr>
              <a:t> 2. </a:t>
            </a:r>
            <a:r>
              <a:rPr altLang="en-US" dirty="0" sz="1400" lang="zh-CN">
                <a:solidFill>
                  <a:srgbClr val="FF0000"/>
                </a:solidFill>
              </a:rPr>
              <a:t>合理的延迟保证随机性</a:t>
            </a:r>
            <a:endParaRPr dirty="0" sz="1400" lang="en-US">
              <a:solidFill>
                <a:srgbClr val="FF0000"/>
              </a:solidFill>
            </a:endParaRPr>
          </a:p>
        </p:txBody>
      </p:sp>
      <p:pic>
        <p:nvPicPr>
          <p:cNvPr id="2097266" name="Picture 23"/>
          <p:cNvPicPr>
            <a:picLocks noChangeAspect="1"/>
          </p:cNvPicPr>
          <p:nvPr/>
        </p:nvPicPr>
        <p:blipFill rotWithShape="1">
          <a:blip xmlns:r="http://schemas.openxmlformats.org/officeDocument/2006/relationships" r:embed="rId1"/>
          <a:srcRect l="2218" t="40597" r="14656" b="14269"/>
          <a:stretch>
            <a:fillRect/>
          </a:stretch>
        </p:blipFill>
        <p:spPr>
          <a:xfrm>
            <a:off x="1580100" y="3729649"/>
            <a:ext cx="6127814" cy="1158012"/>
          </a:xfrm>
          <a:prstGeom prst="rect"/>
        </p:spPr>
      </p:pic>
    </p:spTree>
  </p:cSld>
  <p:clrMapOvr>
    <a:masterClrMapping/>
  </p:clrMapOvr>
  <p:transition spd="slow" advClick="0" advTm="0">
    <p:blinds dir="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8">
                                  <p:stCondLst>
                                    <p:cond delay="0"/>
                                  </p:stCondLst>
                                  <p:childTnLst>
                                    <p:set>
                                      <p:cBhvr>
                                        <p:cTn dur="1" fill="hold" id="6">
                                          <p:stCondLst>
                                            <p:cond delay="0"/>
                                          </p:stCondLst>
                                        </p:cTn>
                                        <p:tgtEl>
                                          <p:spTgt spid="1048987"/>
                                        </p:tgtEl>
                                        <p:attrNameLst>
                                          <p:attrName>style.visibility</p:attrName>
                                        </p:attrNameLst>
                                      </p:cBhvr>
                                      <p:to>
                                        <p:strVal val="visible"/>
                                      </p:to>
                                    </p:set>
                                    <p:animEffect transition="in" filter="wipe(left)">
                                      <p:cBhvr>
                                        <p:cTn dur="500" id="7"/>
                                        <p:tgtEl>
                                          <p:spTgt spid="1048987"/>
                                        </p:tgtEl>
                                      </p:cBhvr>
                                    </p:animEffect>
                                  </p:childTnLst>
                                </p:cTn>
                              </p:par>
                              <p:par>
                                <p:cTn fill="hold" id="8" nodeType="withEffect" presetClass="entr" presetID="53" presetSubtype="528">
                                  <p:stCondLst>
                                    <p:cond delay="0"/>
                                  </p:stCondLst>
                                  <p:childTnLst>
                                    <p:set>
                                      <p:cBhvr>
                                        <p:cTn dur="1" fill="hold" id="9">
                                          <p:stCondLst>
                                            <p:cond delay="0"/>
                                          </p:stCondLst>
                                        </p:cTn>
                                        <p:tgtEl>
                                          <p:spTgt spid="183"/>
                                        </p:tgtEl>
                                        <p:attrNameLst>
                                          <p:attrName>style.visibility</p:attrName>
                                        </p:attrNameLst>
                                      </p:cBhvr>
                                      <p:to>
                                        <p:strVal val="visible"/>
                                      </p:to>
                                    </p:set>
                                    <p:anim calcmode="lin" valueType="num">
                                      <p:cBhvr>
                                        <p:cTn dur="500" fill="hold" id="10"/>
                                        <p:tgtEl>
                                          <p:spTgt spid="183"/>
                                        </p:tgtEl>
                                        <p:attrNameLst>
                                          <p:attrName>ppt_w</p:attrName>
                                        </p:attrNameLst>
                                      </p:cBhvr>
                                      <p:tavLst>
                                        <p:tav tm="0">
                                          <p:val>
                                            <p:fltVal val="0.0"/>
                                          </p:val>
                                        </p:tav>
                                        <p:tav tm="100000">
                                          <p:val>
                                            <p:strVal val="#ppt_w"/>
                                          </p:val>
                                        </p:tav>
                                      </p:tavLst>
                                    </p:anim>
                                    <p:anim calcmode="lin" valueType="num">
                                      <p:cBhvr>
                                        <p:cTn dur="500" fill="hold" id="11"/>
                                        <p:tgtEl>
                                          <p:spTgt spid="183"/>
                                        </p:tgtEl>
                                        <p:attrNameLst>
                                          <p:attrName>ppt_h</p:attrName>
                                        </p:attrNameLst>
                                      </p:cBhvr>
                                      <p:tavLst>
                                        <p:tav tm="0">
                                          <p:val>
                                            <p:fltVal val="0.0"/>
                                          </p:val>
                                        </p:tav>
                                        <p:tav tm="100000">
                                          <p:val>
                                            <p:strVal val="#ppt_h"/>
                                          </p:val>
                                        </p:tav>
                                      </p:tavLst>
                                    </p:anim>
                                    <p:animEffect transition="in" filter="fade">
                                      <p:cBhvr>
                                        <p:cTn dur="500" id="12"/>
                                        <p:tgtEl>
                                          <p:spTgt spid="183"/>
                                        </p:tgtEl>
                                      </p:cBhvr>
                                    </p:animEffect>
                                    <p:anim calcmode="lin" valueType="num">
                                      <p:cBhvr>
                                        <p:cTn dur="500" fill="hold" id="13"/>
                                        <p:tgtEl>
                                          <p:spTgt spid="183"/>
                                        </p:tgtEl>
                                        <p:attrNameLst>
                                          <p:attrName>ppt_x</p:attrName>
                                        </p:attrNameLst>
                                      </p:cBhvr>
                                      <p:tavLst>
                                        <p:tav tm="0">
                                          <p:val>
                                            <p:fltVal val="0.5"/>
                                          </p:val>
                                        </p:tav>
                                        <p:tav tm="100000">
                                          <p:val>
                                            <p:strVal val="#ppt_x"/>
                                          </p:val>
                                        </p:tav>
                                      </p:tavLst>
                                    </p:anim>
                                    <p:anim calcmode="lin" valueType="num">
                                      <p:cBhvr>
                                        <p:cTn dur="500" fill="hold" id="14"/>
                                        <p:tgtEl>
                                          <p:spTgt spid="183"/>
                                        </p:tgtEl>
                                        <p:attrNameLst>
                                          <p:attrName>ppt_y</p:attrName>
                                        </p:attrNameLst>
                                      </p:cBhvr>
                                      <p:tavLst>
                                        <p:tav tm="0">
                                          <p:val>
                                            <p:fltVal val="0.5"/>
                                          </p:val>
                                        </p:tav>
                                        <p:tav tm="100000">
                                          <p:val>
                                            <p:strVal val="#ppt_y"/>
                                          </p:val>
                                        </p:tav>
                                      </p:tavLst>
                                    </p:anim>
                                  </p:childTnLst>
                                </p:cTn>
                              </p:par>
                            </p:childTnLst>
                          </p:cTn>
                        </p:par>
                        <p:par>
                          <p:cTn fill="hold" id="15">
                            <p:stCondLst>
                              <p:cond delay="500"/>
                            </p:stCondLst>
                            <p:childTnLst>
                              <p:par>
                                <p:cTn fill="hold" grpId="0" id="16" nodeType="afterEffect" presetClass="entr" presetID="55" presetSubtype="0">
                                  <p:stCondLst>
                                    <p:cond delay="0"/>
                                  </p:stCondLst>
                                  <p:childTnLst>
                                    <p:set>
                                      <p:cBhvr>
                                        <p:cTn dur="1" fill="hold" id="17">
                                          <p:stCondLst>
                                            <p:cond delay="0"/>
                                          </p:stCondLst>
                                        </p:cTn>
                                        <p:tgtEl>
                                          <p:spTgt spid="1048991"/>
                                        </p:tgtEl>
                                        <p:attrNameLst>
                                          <p:attrName>style.visibility</p:attrName>
                                        </p:attrNameLst>
                                      </p:cBhvr>
                                      <p:to>
                                        <p:strVal val="visible"/>
                                      </p:to>
                                    </p:set>
                                    <p:anim calcmode="lin" valueType="num">
                                      <p:cBhvr>
                                        <p:cTn dur="1000" fill="hold" id="18"/>
                                        <p:tgtEl>
                                          <p:spTgt spid="1048991"/>
                                        </p:tgtEl>
                                        <p:attrNameLst>
                                          <p:attrName>ppt_w</p:attrName>
                                        </p:attrNameLst>
                                      </p:cBhvr>
                                      <p:tavLst>
                                        <p:tav tm="0">
                                          <p:val>
                                            <p:strVal val="#ppt_w*0.70"/>
                                          </p:val>
                                        </p:tav>
                                        <p:tav tm="100000">
                                          <p:val>
                                            <p:strVal val="#ppt_w"/>
                                          </p:val>
                                        </p:tav>
                                      </p:tavLst>
                                    </p:anim>
                                    <p:anim calcmode="lin" valueType="num">
                                      <p:cBhvr>
                                        <p:cTn dur="1000" fill="hold" id="19"/>
                                        <p:tgtEl>
                                          <p:spTgt spid="1048991"/>
                                        </p:tgtEl>
                                        <p:attrNameLst>
                                          <p:attrName>ppt_h</p:attrName>
                                        </p:attrNameLst>
                                      </p:cBhvr>
                                      <p:tavLst>
                                        <p:tav tm="0">
                                          <p:val>
                                            <p:strVal val="#ppt_h"/>
                                          </p:val>
                                        </p:tav>
                                        <p:tav tm="100000">
                                          <p:val>
                                            <p:strVal val="#ppt_h"/>
                                          </p:val>
                                        </p:tav>
                                      </p:tavLst>
                                    </p:anim>
                                    <p:animEffect transition="in" filter="fade">
                                      <p:cBhvr>
                                        <p:cTn dur="1000" id="20"/>
                                        <p:tgtEl>
                                          <p:spTgt spid="1048991"/>
                                        </p:tgtEl>
                                      </p:cBhvr>
                                    </p:animEffect>
                                  </p:childTnLst>
                                </p:cTn>
                              </p:par>
                              <p:par>
                                <p:cTn fill="hold" grpId="0" id="21" nodeType="withEffect" presetClass="entr" presetID="55" presetSubtype="0">
                                  <p:stCondLst>
                                    <p:cond delay="0"/>
                                  </p:stCondLst>
                                  <p:childTnLst>
                                    <p:set>
                                      <p:cBhvr>
                                        <p:cTn dur="1" fill="hold" id="22">
                                          <p:stCondLst>
                                            <p:cond delay="0"/>
                                          </p:stCondLst>
                                        </p:cTn>
                                        <p:tgtEl>
                                          <p:spTgt spid="1048988"/>
                                        </p:tgtEl>
                                        <p:attrNameLst>
                                          <p:attrName>style.visibility</p:attrName>
                                        </p:attrNameLst>
                                      </p:cBhvr>
                                      <p:to>
                                        <p:strVal val="visible"/>
                                      </p:to>
                                    </p:set>
                                    <p:anim calcmode="lin" valueType="num">
                                      <p:cBhvr>
                                        <p:cTn dur="1000" fill="hold" id="23"/>
                                        <p:tgtEl>
                                          <p:spTgt spid="1048988"/>
                                        </p:tgtEl>
                                        <p:attrNameLst>
                                          <p:attrName>ppt_w</p:attrName>
                                        </p:attrNameLst>
                                      </p:cBhvr>
                                      <p:tavLst>
                                        <p:tav tm="0">
                                          <p:val>
                                            <p:strVal val="#ppt_w*0.70"/>
                                          </p:val>
                                        </p:tav>
                                        <p:tav tm="100000">
                                          <p:val>
                                            <p:strVal val="#ppt_w"/>
                                          </p:val>
                                        </p:tav>
                                      </p:tavLst>
                                    </p:anim>
                                    <p:anim calcmode="lin" valueType="num">
                                      <p:cBhvr>
                                        <p:cTn dur="1000" fill="hold" id="24"/>
                                        <p:tgtEl>
                                          <p:spTgt spid="1048988"/>
                                        </p:tgtEl>
                                        <p:attrNameLst>
                                          <p:attrName>ppt_h</p:attrName>
                                        </p:attrNameLst>
                                      </p:cBhvr>
                                      <p:tavLst>
                                        <p:tav tm="0">
                                          <p:val>
                                            <p:strVal val="#ppt_h"/>
                                          </p:val>
                                        </p:tav>
                                        <p:tav tm="100000">
                                          <p:val>
                                            <p:strVal val="#ppt_h"/>
                                          </p:val>
                                        </p:tav>
                                      </p:tavLst>
                                    </p:anim>
                                    <p:animEffect transition="in" filter="fade">
                                      <p:cBhvr>
                                        <p:cTn dur="1000" id="25"/>
                                        <p:tgtEl>
                                          <p:spTgt spid="1048988"/>
                                        </p:tgtEl>
                                      </p:cBhvr>
                                    </p:animEffect>
                                  </p:childTnLst>
                                </p:cTn>
                              </p:par>
                              <p:par>
                                <p:cTn fill="hold" id="26" nodeType="withEffect" presetClass="entr" presetID="53" presetSubtype="528">
                                  <p:stCondLst>
                                    <p:cond delay="200"/>
                                  </p:stCondLst>
                                  <p:childTnLst>
                                    <p:set>
                                      <p:cBhvr>
                                        <p:cTn dur="1" fill="hold" id="27">
                                          <p:stCondLst>
                                            <p:cond delay="0"/>
                                          </p:stCondLst>
                                        </p:cTn>
                                        <p:tgtEl>
                                          <p:spTgt spid="184"/>
                                        </p:tgtEl>
                                        <p:attrNameLst>
                                          <p:attrName>style.visibility</p:attrName>
                                        </p:attrNameLst>
                                      </p:cBhvr>
                                      <p:to>
                                        <p:strVal val="visible"/>
                                      </p:to>
                                    </p:set>
                                    <p:anim calcmode="lin" valueType="num">
                                      <p:cBhvr>
                                        <p:cTn dur="500" fill="hold" id="28"/>
                                        <p:tgtEl>
                                          <p:spTgt spid="184"/>
                                        </p:tgtEl>
                                        <p:attrNameLst>
                                          <p:attrName>ppt_w</p:attrName>
                                        </p:attrNameLst>
                                      </p:cBhvr>
                                      <p:tavLst>
                                        <p:tav tm="0">
                                          <p:val>
                                            <p:fltVal val="0.0"/>
                                          </p:val>
                                        </p:tav>
                                        <p:tav tm="100000">
                                          <p:val>
                                            <p:strVal val="#ppt_w"/>
                                          </p:val>
                                        </p:tav>
                                      </p:tavLst>
                                    </p:anim>
                                    <p:anim calcmode="lin" valueType="num">
                                      <p:cBhvr>
                                        <p:cTn dur="500" fill="hold" id="29"/>
                                        <p:tgtEl>
                                          <p:spTgt spid="184"/>
                                        </p:tgtEl>
                                        <p:attrNameLst>
                                          <p:attrName>ppt_h</p:attrName>
                                        </p:attrNameLst>
                                      </p:cBhvr>
                                      <p:tavLst>
                                        <p:tav tm="0">
                                          <p:val>
                                            <p:fltVal val="0.0"/>
                                          </p:val>
                                        </p:tav>
                                        <p:tav tm="100000">
                                          <p:val>
                                            <p:strVal val="#ppt_h"/>
                                          </p:val>
                                        </p:tav>
                                      </p:tavLst>
                                    </p:anim>
                                    <p:animEffect transition="in" filter="fade">
                                      <p:cBhvr>
                                        <p:cTn dur="500" id="30"/>
                                        <p:tgtEl>
                                          <p:spTgt spid="184"/>
                                        </p:tgtEl>
                                      </p:cBhvr>
                                    </p:animEffect>
                                    <p:anim calcmode="lin" valueType="num">
                                      <p:cBhvr>
                                        <p:cTn dur="500" fill="hold" id="31"/>
                                        <p:tgtEl>
                                          <p:spTgt spid="184"/>
                                        </p:tgtEl>
                                        <p:attrNameLst>
                                          <p:attrName>ppt_x</p:attrName>
                                        </p:attrNameLst>
                                      </p:cBhvr>
                                      <p:tavLst>
                                        <p:tav tm="0">
                                          <p:val>
                                            <p:fltVal val="0.5"/>
                                          </p:val>
                                        </p:tav>
                                        <p:tav tm="100000">
                                          <p:val>
                                            <p:strVal val="#ppt_x"/>
                                          </p:val>
                                        </p:tav>
                                      </p:tavLst>
                                    </p:anim>
                                    <p:anim calcmode="lin" valueType="num">
                                      <p:cBhvr>
                                        <p:cTn dur="500" fill="hold" id="32"/>
                                        <p:tgtEl>
                                          <p:spTgt spid="184"/>
                                        </p:tgtEl>
                                        <p:attrNameLst>
                                          <p:attrName>ppt_y</p:attrName>
                                        </p:attrNameLst>
                                      </p:cBhvr>
                                      <p:tavLst>
                                        <p:tav tm="0">
                                          <p:val>
                                            <p:fltVal val="0.5"/>
                                          </p:val>
                                        </p:tav>
                                        <p:tav tm="100000">
                                          <p:val>
                                            <p:strVal val="#ppt_y"/>
                                          </p:val>
                                        </p:tav>
                                      </p:tavLst>
                                    </p:anim>
                                  </p:childTnLst>
                                </p:cTn>
                              </p:par>
                              <p:par>
                                <p:cTn fill="hold" grpId="0" id="33" nodeType="withEffect" presetClass="entr" presetID="55" presetSubtype="0">
                                  <p:stCondLst>
                                    <p:cond delay="800"/>
                                  </p:stCondLst>
                                  <p:childTnLst>
                                    <p:set>
                                      <p:cBhvr>
                                        <p:cTn dur="1" fill="hold" id="34">
                                          <p:stCondLst>
                                            <p:cond delay="0"/>
                                          </p:stCondLst>
                                        </p:cTn>
                                        <p:tgtEl>
                                          <p:spTgt spid="1048995"/>
                                        </p:tgtEl>
                                        <p:attrNameLst>
                                          <p:attrName>style.visibility</p:attrName>
                                        </p:attrNameLst>
                                      </p:cBhvr>
                                      <p:to>
                                        <p:strVal val="visible"/>
                                      </p:to>
                                    </p:set>
                                    <p:anim calcmode="lin" valueType="num">
                                      <p:cBhvr>
                                        <p:cTn dur="1000" fill="hold" id="35"/>
                                        <p:tgtEl>
                                          <p:spTgt spid="1048995"/>
                                        </p:tgtEl>
                                        <p:attrNameLst>
                                          <p:attrName>ppt_w</p:attrName>
                                        </p:attrNameLst>
                                      </p:cBhvr>
                                      <p:tavLst>
                                        <p:tav tm="0">
                                          <p:val>
                                            <p:strVal val="#ppt_w*0.70"/>
                                          </p:val>
                                        </p:tav>
                                        <p:tav tm="100000">
                                          <p:val>
                                            <p:strVal val="#ppt_w"/>
                                          </p:val>
                                        </p:tav>
                                      </p:tavLst>
                                    </p:anim>
                                    <p:anim calcmode="lin" valueType="num">
                                      <p:cBhvr>
                                        <p:cTn dur="1000" fill="hold" id="36"/>
                                        <p:tgtEl>
                                          <p:spTgt spid="1048995"/>
                                        </p:tgtEl>
                                        <p:attrNameLst>
                                          <p:attrName>ppt_h</p:attrName>
                                        </p:attrNameLst>
                                      </p:cBhvr>
                                      <p:tavLst>
                                        <p:tav tm="0">
                                          <p:val>
                                            <p:strVal val="#ppt_h"/>
                                          </p:val>
                                        </p:tav>
                                        <p:tav tm="100000">
                                          <p:val>
                                            <p:strVal val="#ppt_h"/>
                                          </p:val>
                                        </p:tav>
                                      </p:tavLst>
                                    </p:anim>
                                    <p:animEffect transition="in" filter="fade">
                                      <p:cBhvr>
                                        <p:cTn dur="1000" id="37"/>
                                        <p:tgtEl>
                                          <p:spTgt spid="1048995"/>
                                        </p:tgtEl>
                                      </p:cBhvr>
                                    </p:animEffect>
                                  </p:childTnLst>
                                </p:cTn>
                              </p:par>
                              <p:par>
                                <p:cTn fill="hold" grpId="0" id="38" nodeType="withEffect" presetClass="entr" presetID="55" presetSubtype="0">
                                  <p:stCondLst>
                                    <p:cond delay="800"/>
                                  </p:stCondLst>
                                  <p:childTnLst>
                                    <p:set>
                                      <p:cBhvr>
                                        <p:cTn dur="1" fill="hold" id="39">
                                          <p:stCondLst>
                                            <p:cond delay="0"/>
                                          </p:stCondLst>
                                        </p:cTn>
                                        <p:tgtEl>
                                          <p:spTgt spid="1048992"/>
                                        </p:tgtEl>
                                        <p:attrNameLst>
                                          <p:attrName>style.visibility</p:attrName>
                                        </p:attrNameLst>
                                      </p:cBhvr>
                                      <p:to>
                                        <p:strVal val="visible"/>
                                      </p:to>
                                    </p:set>
                                    <p:anim calcmode="lin" valueType="num">
                                      <p:cBhvr>
                                        <p:cTn dur="1000" fill="hold" id="40"/>
                                        <p:tgtEl>
                                          <p:spTgt spid="1048992"/>
                                        </p:tgtEl>
                                        <p:attrNameLst>
                                          <p:attrName>ppt_w</p:attrName>
                                        </p:attrNameLst>
                                      </p:cBhvr>
                                      <p:tavLst>
                                        <p:tav tm="0">
                                          <p:val>
                                            <p:strVal val="#ppt_w*0.70"/>
                                          </p:val>
                                        </p:tav>
                                        <p:tav tm="100000">
                                          <p:val>
                                            <p:strVal val="#ppt_w"/>
                                          </p:val>
                                        </p:tav>
                                      </p:tavLst>
                                    </p:anim>
                                    <p:anim calcmode="lin" valueType="num">
                                      <p:cBhvr>
                                        <p:cTn dur="1000" fill="hold" id="41"/>
                                        <p:tgtEl>
                                          <p:spTgt spid="1048992"/>
                                        </p:tgtEl>
                                        <p:attrNameLst>
                                          <p:attrName>ppt_h</p:attrName>
                                        </p:attrNameLst>
                                      </p:cBhvr>
                                      <p:tavLst>
                                        <p:tav tm="0">
                                          <p:val>
                                            <p:strVal val="#ppt_h"/>
                                          </p:val>
                                        </p:tav>
                                        <p:tav tm="100000">
                                          <p:val>
                                            <p:strVal val="#ppt_h"/>
                                          </p:val>
                                        </p:tav>
                                      </p:tavLst>
                                    </p:anim>
                                    <p:animEffect transition="in" filter="fade">
                                      <p:cBhvr>
                                        <p:cTn dur="1000" id="42"/>
                                        <p:tgtEl>
                                          <p:spTgt spid="1048992"/>
                                        </p:tgtEl>
                                      </p:cBhvr>
                                    </p:animEffect>
                                  </p:childTnLst>
                                </p:cTn>
                              </p:par>
                              <p:par>
                                <p:cTn fill="hold" grpId="0" id="43" nodeType="withEffect" presetClass="entr" presetID="22" presetSubtype="8">
                                  <p:stCondLst>
                                    <p:cond delay="1900"/>
                                  </p:stCondLst>
                                  <p:childTnLst>
                                    <p:set>
                                      <p:cBhvr>
                                        <p:cTn dur="1" fill="hold" id="44">
                                          <p:stCondLst>
                                            <p:cond delay="0"/>
                                          </p:stCondLst>
                                        </p:cTn>
                                        <p:tgtEl>
                                          <p:spTgt spid="1048996"/>
                                        </p:tgtEl>
                                        <p:attrNameLst>
                                          <p:attrName>style.visibility</p:attrName>
                                        </p:attrNameLst>
                                      </p:cBhvr>
                                      <p:to>
                                        <p:strVal val="visible"/>
                                      </p:to>
                                    </p:set>
                                    <p:animEffect transition="in" filter="wipe(left)">
                                      <p:cBhvr>
                                        <p:cTn dur="500" id="45"/>
                                        <p:tgtEl>
                                          <p:spTgt spid="1048996"/>
                                        </p:tgtEl>
                                      </p:cBhvr>
                                    </p:animEffect>
                                  </p:childTnLst>
                                </p:cTn>
                              </p:par>
                              <p:par>
                                <p:cTn fill="hold" id="46" nodeType="withEffect" presetClass="entr" presetID="1" presetSubtype="0">
                                  <p:stCondLst>
                                    <p:cond delay="1900"/>
                                  </p:stCondLst>
                                  <p:childTnLst>
                                    <p:set>
                                      <p:cBhvr>
                                        <p:cTn dur="1" fill="hold" id="47">
                                          <p:stCondLst>
                                            <p:cond delay="0"/>
                                          </p:stCondLst>
                                        </p:cTn>
                                        <p:tgtEl>
                                          <p:spTgt spid="2097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7" grpId="0"/>
      <p:bldP spid="1048988" grpId="0" animBg="1"/>
      <p:bldP spid="1048991" grpId="0"/>
      <p:bldP spid="1048992" grpId="0" animBg="1"/>
      <p:bldP spid="1048995" grpId="0"/>
      <p:bldP spid="104899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87" name=""/>
        <p:cNvGrpSpPr/>
        <p:nvPr/>
      </p:nvGrpSpPr>
      <p:grpSpPr>
        <a:xfrm>
          <a:off x="0" y="0"/>
          <a:ext cx="0" cy="0"/>
          <a:chOff x="0" y="0"/>
          <a:chExt cx="0" cy="0"/>
        </a:xfrm>
      </p:grpSpPr>
      <p:sp>
        <p:nvSpPr>
          <p:cNvPr id="1049000" name="标题 1"/>
          <p:cNvSpPr>
            <a:spLocks noGrp="1"/>
          </p:cNvSpPr>
          <p:nvPr>
            <p:ph type="title"/>
          </p:nvPr>
        </p:nvSpPr>
        <p:spPr>
          <a:xfrm>
            <a:off x="606008" y="123478"/>
            <a:ext cx="6990328" cy="277143"/>
          </a:xfrm>
        </p:spPr>
        <p:txBody>
          <a:bodyPr/>
          <a:p>
            <a:r>
              <a:rPr altLang="en-US" dirty="0" lang="zh-CN"/>
              <a:t>区块链 </a:t>
            </a:r>
            <a:r>
              <a:rPr altLang="zh-CN" dirty="0" lang="en-US"/>
              <a:t>– </a:t>
            </a:r>
            <a:r>
              <a:rPr altLang="en-US" dirty="0" lang="zh-CN"/>
              <a:t>去中心化和分布式共识机制</a:t>
            </a:r>
          </a:p>
        </p:txBody>
      </p:sp>
      <p:sp>
        <p:nvSpPr>
          <p:cNvPr id="1049001" name="TextBox 49"/>
          <p:cNvSpPr txBox="1"/>
          <p:nvPr/>
        </p:nvSpPr>
        <p:spPr>
          <a:xfrm>
            <a:off x="905115" y="1065153"/>
            <a:ext cx="7282970" cy="307777"/>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altLang="en-US" dirty="0" lang="zh-CN">
                <a:solidFill>
                  <a:schemeClr val="tx1"/>
                </a:solidFill>
              </a:rPr>
              <a:t>比特币共识算法</a:t>
            </a:r>
            <a:r>
              <a:rPr dirty="0" lang="en-US">
                <a:solidFill>
                  <a:schemeClr val="tx1"/>
                </a:solidFill>
              </a:rPr>
              <a:t>(</a:t>
            </a:r>
            <a:r>
              <a:rPr altLang="en-US" dirty="0" lang="zh-CN">
                <a:solidFill>
                  <a:schemeClr val="tx1"/>
                </a:solidFill>
              </a:rPr>
              <a:t>简化版</a:t>
            </a:r>
            <a:r>
              <a:rPr dirty="0" lang="en-US">
                <a:solidFill>
                  <a:schemeClr val="tx1"/>
                </a:solidFill>
              </a:rPr>
              <a:t>)</a:t>
            </a:r>
          </a:p>
        </p:txBody>
      </p:sp>
      <p:sp>
        <p:nvSpPr>
          <p:cNvPr id="1049002" name="TextBox 50"/>
          <p:cNvSpPr txBox="1"/>
          <p:nvPr/>
        </p:nvSpPr>
        <p:spPr>
          <a:xfrm>
            <a:off x="1403648" y="1466256"/>
            <a:ext cx="3626513" cy="215444"/>
          </a:xfrm>
          <a:prstGeom prst="rect"/>
          <a:noFill/>
        </p:spPr>
        <p:txBody>
          <a:bodyPr bIns="0" lIns="0" rIns="0" rtlCol="0" tIns="0" wrap="square">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r>
              <a:rPr altLang="en-US" dirty="0" sz="1400" i="1" lang="zh-CN"/>
              <a:t>假设随机选取的节点不是被攻击的假身份节点。</a:t>
            </a:r>
            <a:endParaRPr dirty="0" sz="1400" i="1" lang="en-US"/>
          </a:p>
        </p:txBody>
      </p:sp>
      <p:grpSp>
        <p:nvGrpSpPr>
          <p:cNvPr id="188" name="组合 51"/>
          <p:cNvGrpSpPr/>
          <p:nvPr/>
        </p:nvGrpSpPr>
        <p:grpSpPr>
          <a:xfrm>
            <a:off x="1042988" y="2363439"/>
            <a:ext cx="3503612" cy="1309688"/>
            <a:chOff x="1042988" y="2273002"/>
            <a:chExt cx="3503612" cy="1309688"/>
          </a:xfrm>
        </p:grpSpPr>
        <p:sp>
          <p:nvSpPr>
            <p:cNvPr id="1049003" name="Freeform 7"/>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solidFill>
              <a:schemeClr val="accent1"/>
            </a:solidFill>
            <a:ln>
              <a:noFill/>
            </a:ln>
          </p:spPr>
          <p:txBody>
            <a:bodyPr anchor="t" anchorCtr="0" bIns="45720" compatLnSpc="1" lIns="91440" numCol="1" rIns="91440" tIns="45720" vert="horz" wrap="square">
              <a:prstTxWarp prst="textNoShape"/>
            </a:bodyPr>
            <a:p>
              <a:endParaRPr altLang="en-US" lang="zh-CN"/>
            </a:p>
          </p:txBody>
        </p:sp>
        <p:sp>
          <p:nvSpPr>
            <p:cNvPr id="1049004" name="TextBox 53"/>
            <p:cNvSpPr txBox="1"/>
            <p:nvPr/>
          </p:nvSpPr>
          <p:spPr>
            <a:xfrm>
              <a:off x="1749987" y="2356347"/>
              <a:ext cx="2088231" cy="523220"/>
            </a:xfrm>
            <a:prstGeom prst="rect"/>
            <a:noFill/>
          </p:spPr>
          <p:txBody>
            <a:bodyPr rtlCol="0" wrap="square">
              <a:spAutoFit/>
            </a:bodyPr>
            <a:p>
              <a:r>
                <a:rPr altLang="en-US" dirty="0" sz="1400" lang="zh-CN">
                  <a:solidFill>
                    <a:schemeClr val="bg1"/>
                  </a:solidFill>
                  <a:latin typeface="Microsoft YaHei" panose="020B0503020204020204" pitchFamily="34" charset="-122"/>
                  <a:ea typeface="Microsoft YaHei" panose="020B0503020204020204" pitchFamily="34" charset="-122"/>
                </a:rPr>
                <a:t>新交易记录向所有节点全网广播</a:t>
              </a:r>
              <a:endParaRPr dirty="0" sz="1400" lang="en-US">
                <a:solidFill>
                  <a:schemeClr val="bg1"/>
                </a:solidFill>
                <a:latin typeface="Microsoft YaHei" panose="020B0503020204020204" pitchFamily="34" charset="-122"/>
                <a:ea typeface="Microsoft YaHei" panose="020B0503020204020204" pitchFamily="34" charset="-122"/>
              </a:endParaRPr>
            </a:p>
          </p:txBody>
        </p:sp>
        <p:sp>
          <p:nvSpPr>
            <p:cNvPr id="1049005" name="矩形 54"/>
            <p:cNvSpPr/>
            <p:nvPr/>
          </p:nvSpPr>
          <p:spPr>
            <a:xfrm>
              <a:off x="1151814" y="2393960"/>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01</a:t>
              </a:r>
              <a:endParaRPr altLang="en-US" b="1" dirty="0" sz="2800" lang="zh-CN">
                <a:solidFill>
                  <a:schemeClr val="bg1"/>
                </a:solidFill>
                <a:latin typeface="微软雅黑" pitchFamily="34" charset="-122"/>
                <a:ea typeface="微软雅黑" pitchFamily="34" charset="-122"/>
              </a:endParaRPr>
            </a:p>
          </p:txBody>
        </p:sp>
      </p:grpSp>
      <p:grpSp>
        <p:nvGrpSpPr>
          <p:cNvPr id="189" name="组合 55"/>
          <p:cNvGrpSpPr/>
          <p:nvPr/>
        </p:nvGrpSpPr>
        <p:grpSpPr>
          <a:xfrm>
            <a:off x="1042988" y="3422302"/>
            <a:ext cx="3503612" cy="1309688"/>
            <a:chOff x="1042988" y="3331865"/>
            <a:chExt cx="3503612" cy="1309688"/>
          </a:xfrm>
        </p:grpSpPr>
        <p:sp>
          <p:nvSpPr>
            <p:cNvPr id="1049006" name="Freeform 8"/>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anchor="t" anchorCtr="0" bIns="45720" compatLnSpc="1" lIns="91440" numCol="1" rIns="91440" tIns="45720" vert="horz" wrap="square">
              <a:prstTxWarp prst="textNoShape"/>
            </a:bodyPr>
            <a:p>
              <a:endParaRPr altLang="en-US" lang="zh-CN"/>
            </a:p>
          </p:txBody>
        </p:sp>
        <p:sp>
          <p:nvSpPr>
            <p:cNvPr id="1049007" name="TextBox 57"/>
            <p:cNvSpPr txBox="1"/>
            <p:nvPr/>
          </p:nvSpPr>
          <p:spPr>
            <a:xfrm>
              <a:off x="1791977" y="3408328"/>
              <a:ext cx="2419983" cy="523220"/>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每个节点都将接收到的交易数据写到区块链数据块中</a:t>
              </a:r>
              <a:endParaRPr dirty="0" sz="1400" lang="en-US"/>
            </a:p>
          </p:txBody>
        </p:sp>
        <p:sp>
          <p:nvSpPr>
            <p:cNvPr id="1049008" name="矩形 58"/>
            <p:cNvSpPr/>
            <p:nvPr/>
          </p:nvSpPr>
          <p:spPr>
            <a:xfrm>
              <a:off x="1151814" y="3445916"/>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02</a:t>
              </a:r>
              <a:endParaRPr altLang="en-US" b="1" dirty="0" sz="2800" lang="zh-CN">
                <a:solidFill>
                  <a:schemeClr val="bg1"/>
                </a:solidFill>
                <a:latin typeface="微软雅黑" pitchFamily="34" charset="-122"/>
                <a:ea typeface="微软雅黑" pitchFamily="34" charset="-122"/>
              </a:endParaRPr>
            </a:p>
          </p:txBody>
        </p:sp>
      </p:grpSp>
      <p:grpSp>
        <p:nvGrpSpPr>
          <p:cNvPr id="190" name="组合 59"/>
          <p:cNvGrpSpPr/>
          <p:nvPr/>
        </p:nvGrpSpPr>
        <p:grpSpPr>
          <a:xfrm>
            <a:off x="4635500" y="1719931"/>
            <a:ext cx="3503612" cy="1309688"/>
            <a:chOff x="4635500" y="1720552"/>
            <a:chExt cx="3503612" cy="1309688"/>
          </a:xfrm>
        </p:grpSpPr>
        <p:sp>
          <p:nvSpPr>
            <p:cNvPr id="1049009" name="Freeform 5"/>
            <p:cNvSpPr/>
            <p:nvPr/>
          </p:nvSpPr>
          <p:spPr bwMode="auto">
            <a:xfrm>
              <a:off x="4635500" y="1720552"/>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solidFill>
              <a:schemeClr val="accent6"/>
            </a:solidFill>
            <a:ln>
              <a:noFill/>
            </a:ln>
          </p:spPr>
          <p:txBody>
            <a:bodyPr anchor="t" anchorCtr="0" bIns="45720" compatLnSpc="1" lIns="91440" numCol="1" rIns="91440" tIns="45720" vert="horz" wrap="square">
              <a:prstTxWarp prst="textNoShape"/>
            </a:bodyPr>
            <a:p>
              <a:endParaRPr altLang="en-US" lang="zh-CN"/>
            </a:p>
          </p:txBody>
        </p:sp>
        <p:sp>
          <p:nvSpPr>
            <p:cNvPr id="1049010" name="TextBox 61"/>
            <p:cNvSpPr txBox="1"/>
            <p:nvPr/>
          </p:nvSpPr>
          <p:spPr>
            <a:xfrm>
              <a:off x="5780228" y="1852291"/>
              <a:ext cx="2304162" cy="523220"/>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写节点是随机的并马上把结果数据块全网广播</a:t>
              </a:r>
              <a:endParaRPr dirty="0" sz="1400" lang="en-US"/>
            </a:p>
          </p:txBody>
        </p:sp>
        <p:sp>
          <p:nvSpPr>
            <p:cNvPr id="1049011" name="矩形 62"/>
            <p:cNvSpPr/>
            <p:nvPr/>
          </p:nvSpPr>
          <p:spPr>
            <a:xfrm>
              <a:off x="5159007" y="182856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03</a:t>
              </a:r>
              <a:endParaRPr altLang="en-US" b="1" dirty="0" sz="2800" lang="zh-CN">
                <a:solidFill>
                  <a:schemeClr val="bg1"/>
                </a:solidFill>
                <a:latin typeface="微软雅黑" pitchFamily="34" charset="-122"/>
                <a:ea typeface="微软雅黑" pitchFamily="34" charset="-122"/>
              </a:endParaRPr>
            </a:p>
          </p:txBody>
        </p:sp>
      </p:grpSp>
      <p:grpSp>
        <p:nvGrpSpPr>
          <p:cNvPr id="191" name="组合 63"/>
          <p:cNvGrpSpPr/>
          <p:nvPr/>
        </p:nvGrpSpPr>
        <p:grpSpPr>
          <a:xfrm>
            <a:off x="4635500" y="2780381"/>
            <a:ext cx="3503612" cy="1309688"/>
            <a:chOff x="4635500" y="2781002"/>
            <a:chExt cx="3503612" cy="1309688"/>
          </a:xfrm>
        </p:grpSpPr>
        <p:sp>
          <p:nvSpPr>
            <p:cNvPr id="1049012" name="Freeform 6"/>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3"/>
            </a:solidFill>
            <a:ln>
              <a:noFill/>
            </a:ln>
          </p:spPr>
          <p:txBody>
            <a:bodyPr anchor="t" anchorCtr="0" bIns="45720" compatLnSpc="1" lIns="91440" numCol="1" rIns="91440" tIns="45720" vert="horz" wrap="square">
              <a:prstTxWarp prst="textNoShape"/>
            </a:bodyPr>
            <a:p>
              <a:endParaRPr altLang="en-US" lang="zh-CN"/>
            </a:p>
          </p:txBody>
        </p:sp>
        <p:sp>
          <p:nvSpPr>
            <p:cNvPr id="1049013" name="TextBox 65"/>
            <p:cNvSpPr txBox="1"/>
            <p:nvPr/>
          </p:nvSpPr>
          <p:spPr>
            <a:xfrm>
              <a:off x="5712916" y="2781002"/>
              <a:ext cx="2330301" cy="738664"/>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r>
                <a:rPr altLang="en-US" dirty="0" sz="1400" lang="zh-CN"/>
                <a:t>任一节点接受新的数据块前必须对所有的交易记录校验通过</a:t>
              </a:r>
              <a:r>
                <a:rPr dirty="0" sz="1400" lang="en-US"/>
                <a:t>(</a:t>
              </a:r>
              <a:r>
                <a:rPr altLang="en-US" dirty="0" sz="1400" lang="zh-CN"/>
                <a:t>未支付，签名合法）</a:t>
              </a:r>
              <a:endParaRPr dirty="0" sz="1400" lang="en-US"/>
            </a:p>
          </p:txBody>
        </p:sp>
        <p:sp>
          <p:nvSpPr>
            <p:cNvPr id="1049014" name="矩形 66"/>
            <p:cNvSpPr/>
            <p:nvPr/>
          </p:nvSpPr>
          <p:spPr>
            <a:xfrm>
              <a:off x="5159007" y="289908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04</a:t>
              </a:r>
              <a:endParaRPr altLang="en-US" b="1" dirty="0" sz="2800" lang="zh-CN">
                <a:solidFill>
                  <a:schemeClr val="bg1"/>
                </a:solidFill>
                <a:latin typeface="微软雅黑" pitchFamily="34" charset="-122"/>
                <a:ea typeface="微软雅黑" pitchFamily="34" charset="-122"/>
              </a:endParaRPr>
            </a:p>
          </p:txBody>
        </p:sp>
      </p:grpSp>
      <p:sp>
        <p:nvSpPr>
          <p:cNvPr id="1049015"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192" name="组合 63"/>
          <p:cNvGrpSpPr/>
          <p:nvPr/>
        </p:nvGrpSpPr>
        <p:grpSpPr>
          <a:xfrm>
            <a:off x="4622432" y="3833812"/>
            <a:ext cx="3525201" cy="1309688"/>
            <a:chOff x="4635500" y="2781002"/>
            <a:chExt cx="3525201" cy="1309688"/>
          </a:xfrm>
        </p:grpSpPr>
        <p:sp>
          <p:nvSpPr>
            <p:cNvPr id="1049016" name="Freeform 6"/>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4"/>
            </a:solidFill>
            <a:ln>
              <a:noFill/>
            </a:ln>
          </p:spPr>
          <p:txBody>
            <a:bodyPr anchor="t" anchorCtr="0" bIns="45720" compatLnSpc="1" lIns="91440" numCol="1" rIns="91440" tIns="45720" vert="horz" wrap="square">
              <a:prstTxWarp prst="textNoShape"/>
            </a:bodyPr>
            <a:p>
              <a:endParaRPr altLang="en-US" lang="zh-CN"/>
            </a:p>
          </p:txBody>
        </p:sp>
        <p:sp>
          <p:nvSpPr>
            <p:cNvPr id="1049017" name="TextBox 23"/>
            <p:cNvSpPr txBox="1"/>
            <p:nvPr/>
          </p:nvSpPr>
          <p:spPr>
            <a:xfrm>
              <a:off x="5725984" y="2866315"/>
              <a:ext cx="2434717" cy="523220"/>
            </a:xfrm>
            <a:prstGeom prst="rect"/>
            <a:noFill/>
          </p:spPr>
          <p:txBody>
            <a:bodyPr rtlCol="0" wrap="square">
              <a:spAutoFit/>
            </a:bodyPr>
            <a:lstStyle>
              <a:defPPr>
                <a:defRPr lang="zh-CN"/>
              </a:defPPr>
              <a:lvl1pPr algn="just">
                <a:defRPr sz="900">
                  <a:solidFill>
                    <a:schemeClr val="bg1"/>
                  </a:solidFill>
                  <a:latin typeface="微软雅黑" pitchFamily="34" charset="-122"/>
                  <a:ea typeface="微软雅黑" pitchFamily="34" charset="-122"/>
                </a:defRPr>
              </a:lvl1pPr>
            </a:lstStyle>
            <a:p>
              <a:pPr algn="l"/>
              <a:r>
                <a:rPr altLang="en-US" dirty="0" sz="1400" lang="zh-CN"/>
                <a:t>接受节点将自己的哈希加到所认可的数据块中做背书</a:t>
              </a:r>
              <a:endParaRPr dirty="0" sz="1400" lang="en-US"/>
            </a:p>
          </p:txBody>
        </p:sp>
        <p:sp>
          <p:nvSpPr>
            <p:cNvPr id="1049018" name="矩形 66"/>
            <p:cNvSpPr/>
            <p:nvPr/>
          </p:nvSpPr>
          <p:spPr>
            <a:xfrm>
              <a:off x="5159007" y="2899082"/>
              <a:ext cx="627095" cy="523220"/>
            </a:xfrm>
            <a:prstGeom prst="rect"/>
          </p:spPr>
          <p:txBody>
            <a:bodyPr wrap="none">
              <a:spAutoFit/>
            </a:bodyPr>
            <a:p>
              <a:r>
                <a:rPr altLang="zh-CN" b="1" dirty="0" sz="2800" lang="en-US">
                  <a:solidFill>
                    <a:schemeClr val="bg1"/>
                  </a:solidFill>
                  <a:latin typeface="微软雅黑" pitchFamily="34" charset="-122"/>
                  <a:ea typeface="微软雅黑" pitchFamily="34" charset="-122"/>
                </a:rPr>
                <a:t>05</a:t>
              </a:r>
              <a:endParaRPr altLang="en-US" b="1" dirty="0" sz="2800" lang="zh-CN">
                <a:solidFill>
                  <a:schemeClr val="bg1"/>
                </a:solidFill>
                <a:latin typeface="微软雅黑" pitchFamily="34" charset="-122"/>
                <a:ea typeface="微软雅黑" pitchFamily="34" charset="-122"/>
              </a:endParaRPr>
            </a:p>
          </p:txBody>
        </p:sp>
      </p:gr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001"/>
                                        </p:tgtEl>
                                        <p:attrNameLst>
                                          <p:attrName>style.visibility</p:attrName>
                                        </p:attrNameLst>
                                      </p:cBhvr>
                                      <p:to>
                                        <p:strVal val="visible"/>
                                      </p:to>
                                    </p:set>
                                    <p:animEffect transition="in" filter="wipe(right)">
                                      <p:cBhvr>
                                        <p:cTn dur="500" id="7"/>
                                        <p:tgtEl>
                                          <p:spTgt spid="1049001"/>
                                        </p:tgtEl>
                                      </p:cBhvr>
                                    </p:animEffect>
                                  </p:childTnLst>
                                </p:cTn>
                              </p:par>
                            </p:childTnLst>
                          </p:cTn>
                        </p:par>
                        <p:par>
                          <p:cTn fill="hold" id="8">
                            <p:stCondLst>
                              <p:cond delay="500"/>
                            </p:stCondLst>
                            <p:childTnLst>
                              <p:par>
                                <p:cTn fill="hold" grpId="0" id="9" nodeType="afterEffect" presetClass="entr" presetID="2" presetSubtype="2">
                                  <p:stCondLst>
                                    <p:cond delay="0"/>
                                  </p:stCondLst>
                                  <p:childTnLst>
                                    <p:set>
                                      <p:cBhvr>
                                        <p:cTn dur="1" fill="hold" id="10">
                                          <p:stCondLst>
                                            <p:cond delay="0"/>
                                          </p:stCondLst>
                                        </p:cTn>
                                        <p:tgtEl>
                                          <p:spTgt spid="1049002"/>
                                        </p:tgtEl>
                                        <p:attrNameLst>
                                          <p:attrName>style.visibility</p:attrName>
                                        </p:attrNameLst>
                                      </p:cBhvr>
                                      <p:to>
                                        <p:strVal val="visible"/>
                                      </p:to>
                                    </p:set>
                                    <p:anim calcmode="lin" valueType="num">
                                      <p:cBhvr additive="base">
                                        <p:cTn dur="500" fill="hold" id="11"/>
                                        <p:tgtEl>
                                          <p:spTgt spid="1049002"/>
                                        </p:tgtEl>
                                        <p:attrNameLst>
                                          <p:attrName>ppt_x</p:attrName>
                                        </p:attrNameLst>
                                      </p:cBhvr>
                                      <p:tavLst>
                                        <p:tav tm="0">
                                          <p:val>
                                            <p:strVal val="1+#ppt_w/2"/>
                                          </p:val>
                                        </p:tav>
                                        <p:tav tm="100000">
                                          <p:val>
                                            <p:strVal val="#ppt_x"/>
                                          </p:val>
                                        </p:tav>
                                      </p:tavLst>
                                    </p:anim>
                                    <p:anim calcmode="lin" valueType="num">
                                      <p:cBhvr additive="base">
                                        <p:cTn dur="500" fill="hold" id="12"/>
                                        <p:tgtEl>
                                          <p:spTgt spid="1049002"/>
                                        </p:tgtEl>
                                        <p:attrNameLst>
                                          <p:attrName>ppt_y</p:attrName>
                                        </p:attrNameLst>
                                      </p:cBhvr>
                                      <p:tavLst>
                                        <p:tav tm="0">
                                          <p:val>
                                            <p:strVal val="#ppt_y"/>
                                          </p:val>
                                        </p:tav>
                                        <p:tav tm="100000">
                                          <p:val>
                                            <p:strVal val="#ppt_y"/>
                                          </p:val>
                                        </p:tav>
                                      </p:tavLst>
                                    </p:anim>
                                  </p:childTnLst>
                                </p:cTn>
                              </p:par>
                            </p:childTnLst>
                          </p:cTn>
                        </p:par>
                        <p:par>
                          <p:cTn fill="hold" id="13">
                            <p:stCondLst>
                              <p:cond delay="1000"/>
                            </p:stCondLst>
                            <p:childTnLst>
                              <p:par>
                                <p:cTn fill="hold" id="14" nodeType="afterEffect" presetClass="entr" presetID="22" presetSubtype="2">
                                  <p:stCondLst>
                                    <p:cond delay="0"/>
                                  </p:stCondLst>
                                  <p:childTnLst>
                                    <p:set>
                                      <p:cBhvr>
                                        <p:cTn dur="1" fill="hold" id="15">
                                          <p:stCondLst>
                                            <p:cond delay="0"/>
                                          </p:stCondLst>
                                        </p:cTn>
                                        <p:tgtEl>
                                          <p:spTgt spid="188"/>
                                        </p:tgtEl>
                                        <p:attrNameLst>
                                          <p:attrName>style.visibility</p:attrName>
                                        </p:attrNameLst>
                                      </p:cBhvr>
                                      <p:to>
                                        <p:strVal val="visible"/>
                                      </p:to>
                                    </p:set>
                                    <p:animEffect transition="in" filter="wipe(right)">
                                      <p:cBhvr>
                                        <p:cTn dur="500" id="16"/>
                                        <p:tgtEl>
                                          <p:spTgt spid="188"/>
                                        </p:tgtEl>
                                      </p:cBhvr>
                                    </p:animEffect>
                                  </p:childTnLst>
                                </p:cTn>
                              </p:par>
                            </p:childTnLst>
                          </p:cTn>
                        </p:par>
                        <p:par>
                          <p:cTn fill="hold" id="17">
                            <p:stCondLst>
                              <p:cond delay="1500"/>
                            </p:stCondLst>
                            <p:childTnLst>
                              <p:par>
                                <p:cTn fill="hold" id="18" nodeType="afterEffect" presetClass="entr" presetID="22" presetSubtype="2">
                                  <p:stCondLst>
                                    <p:cond delay="0"/>
                                  </p:stCondLst>
                                  <p:childTnLst>
                                    <p:set>
                                      <p:cBhvr>
                                        <p:cTn dur="1" fill="hold" id="19">
                                          <p:stCondLst>
                                            <p:cond delay="0"/>
                                          </p:stCondLst>
                                        </p:cTn>
                                        <p:tgtEl>
                                          <p:spTgt spid="189"/>
                                        </p:tgtEl>
                                        <p:attrNameLst>
                                          <p:attrName>style.visibility</p:attrName>
                                        </p:attrNameLst>
                                      </p:cBhvr>
                                      <p:to>
                                        <p:strVal val="visible"/>
                                      </p:to>
                                    </p:set>
                                    <p:animEffect transition="in" filter="wipe(right)">
                                      <p:cBhvr>
                                        <p:cTn dur="500" id="20"/>
                                        <p:tgtEl>
                                          <p:spTgt spid="189"/>
                                        </p:tgtEl>
                                      </p:cBhvr>
                                    </p:animEffect>
                                  </p:childTnLst>
                                </p:cTn>
                              </p:par>
                            </p:childTnLst>
                          </p:cTn>
                        </p:par>
                        <p:par>
                          <p:cTn fill="hold" id="21">
                            <p:stCondLst>
                              <p:cond delay="2000"/>
                            </p:stCondLst>
                            <p:childTnLst>
                              <p:par>
                                <p:cTn fill="hold" id="22" nodeType="afterEffect" presetClass="entr" presetID="22" presetSubtype="8">
                                  <p:stCondLst>
                                    <p:cond delay="0"/>
                                  </p:stCondLst>
                                  <p:childTnLst>
                                    <p:set>
                                      <p:cBhvr>
                                        <p:cTn dur="1" fill="hold" id="23">
                                          <p:stCondLst>
                                            <p:cond delay="0"/>
                                          </p:stCondLst>
                                        </p:cTn>
                                        <p:tgtEl>
                                          <p:spTgt spid="190"/>
                                        </p:tgtEl>
                                        <p:attrNameLst>
                                          <p:attrName>style.visibility</p:attrName>
                                        </p:attrNameLst>
                                      </p:cBhvr>
                                      <p:to>
                                        <p:strVal val="visible"/>
                                      </p:to>
                                    </p:set>
                                    <p:animEffect transition="in" filter="wipe(left)">
                                      <p:cBhvr>
                                        <p:cTn dur="500" id="24"/>
                                        <p:tgtEl>
                                          <p:spTgt spid="190"/>
                                        </p:tgtEl>
                                      </p:cBhvr>
                                    </p:animEffect>
                                  </p:childTnLst>
                                </p:cTn>
                              </p:par>
                            </p:childTnLst>
                          </p:cTn>
                        </p:par>
                        <p:par>
                          <p:cTn fill="hold" id="25">
                            <p:stCondLst>
                              <p:cond delay="2500"/>
                            </p:stCondLst>
                            <p:childTnLst>
                              <p:par>
                                <p:cTn fill="hold" id="26" nodeType="afterEffect" presetClass="entr" presetID="22" presetSubtype="8">
                                  <p:stCondLst>
                                    <p:cond delay="0"/>
                                  </p:stCondLst>
                                  <p:childTnLst>
                                    <p:set>
                                      <p:cBhvr>
                                        <p:cTn dur="1" fill="hold" id="27">
                                          <p:stCondLst>
                                            <p:cond delay="0"/>
                                          </p:stCondLst>
                                        </p:cTn>
                                        <p:tgtEl>
                                          <p:spTgt spid="191"/>
                                        </p:tgtEl>
                                        <p:attrNameLst>
                                          <p:attrName>style.visibility</p:attrName>
                                        </p:attrNameLst>
                                      </p:cBhvr>
                                      <p:to>
                                        <p:strVal val="visible"/>
                                      </p:to>
                                    </p:set>
                                    <p:animEffect transition="in" filter="wipe(left)">
                                      <p:cBhvr>
                                        <p:cTn dur="500" id="28"/>
                                        <p:tgtEl>
                                          <p:spTgt spid="191"/>
                                        </p:tgtEl>
                                      </p:cBhvr>
                                    </p:animEffect>
                                  </p:childTnLst>
                                </p:cTn>
                              </p:par>
                            </p:childTnLst>
                          </p:cTn>
                        </p:par>
                        <p:par>
                          <p:cTn fill="hold" id="29">
                            <p:stCondLst>
                              <p:cond delay="3000"/>
                            </p:stCondLst>
                            <p:childTnLst>
                              <p:par>
                                <p:cTn fill="hold" id="30" nodeType="afterEffect" presetClass="entr" presetID="22" presetSubtype="8">
                                  <p:stCondLst>
                                    <p:cond delay="0"/>
                                  </p:stCondLst>
                                  <p:childTnLst>
                                    <p:set>
                                      <p:cBhvr>
                                        <p:cTn dur="1" fill="hold" id="31">
                                          <p:stCondLst>
                                            <p:cond delay="0"/>
                                          </p:stCondLst>
                                        </p:cTn>
                                        <p:tgtEl>
                                          <p:spTgt spid="192"/>
                                        </p:tgtEl>
                                        <p:attrNameLst>
                                          <p:attrName>style.visibility</p:attrName>
                                        </p:attrNameLst>
                                      </p:cBhvr>
                                      <p:to>
                                        <p:strVal val="visible"/>
                                      </p:to>
                                    </p:set>
                                    <p:animEffect transition="in" filter="wipe(left)">
                                      <p:cBhvr>
                                        <p:cTn dur="500" id="32"/>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1" grpId="0"/>
      <p:bldP spid="104900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95" name=""/>
        <p:cNvGrpSpPr/>
        <p:nvPr/>
      </p:nvGrpSpPr>
      <p:grpSpPr>
        <a:xfrm>
          <a:off x="0" y="0"/>
          <a:ext cx="0" cy="0"/>
          <a:chOff x="0" y="0"/>
          <a:chExt cx="0" cy="0"/>
        </a:xfrm>
      </p:grpSpPr>
      <p:sp>
        <p:nvSpPr>
          <p:cNvPr id="1049022" name="等腰三角形 45"/>
          <p:cNvSpPr/>
          <p:nvPr/>
        </p:nvSpPr>
        <p:spPr>
          <a:xfrm>
            <a:off x="323528" y="2494256"/>
            <a:ext cx="2801284" cy="2237734"/>
          </a:xfrm>
          <a:custGeom>
            <a:avLst/>
            <a:ah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23" name="标题 1"/>
          <p:cNvSpPr>
            <a:spLocks noGrp="1"/>
          </p:cNvSpPr>
          <p:nvPr>
            <p:ph type="title"/>
          </p:nvPr>
        </p:nvSpPr>
        <p:spPr>
          <a:xfrm>
            <a:off x="606007" y="123478"/>
            <a:ext cx="7113839" cy="277143"/>
          </a:xfrm>
        </p:spPr>
        <p:txBody>
          <a:bodyPr/>
          <a:p>
            <a:r>
              <a:rPr altLang="en-US" dirty="0" lang="zh-CN"/>
              <a:t>区块链 </a:t>
            </a:r>
            <a:r>
              <a:rPr altLang="zh-CN" dirty="0" lang="en-US"/>
              <a:t>– </a:t>
            </a:r>
            <a:r>
              <a:rPr altLang="en-US" dirty="0" lang="zh-CN"/>
              <a:t>去中心化和分布式共识机制</a:t>
            </a:r>
          </a:p>
        </p:txBody>
      </p:sp>
      <p:sp>
        <p:nvSpPr>
          <p:cNvPr id="1049024" name="TextBox 10"/>
          <p:cNvSpPr txBox="1"/>
          <p:nvPr/>
        </p:nvSpPr>
        <p:spPr>
          <a:xfrm>
            <a:off x="499607" y="2787774"/>
            <a:ext cx="2409181" cy="1384995"/>
          </a:xfrm>
          <a:prstGeom prst="rect"/>
          <a:noFill/>
        </p:spPr>
        <p:txBody>
          <a:bodyPr bIns="0" lIns="0" rIns="0" rtlCol="0" tIns="0" wrap="square">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t>要花掉币必须有所有权产生合法的交易记录。需要篡改持币人的数字签名。只要数字签名模式足够安全，外人无法通过篡改数字签名来盗窃数字资产（比特币）</a:t>
            </a:r>
            <a:endParaRPr altLang="zh-CN" dirty="0" sz="1200" lang="en-US"/>
          </a:p>
        </p:txBody>
      </p:sp>
      <p:sp>
        <p:nvSpPr>
          <p:cNvPr id="1049025" name="TextBox 16"/>
          <p:cNvSpPr txBox="1"/>
          <p:nvPr/>
        </p:nvSpPr>
        <p:spPr>
          <a:xfrm>
            <a:off x="3484852" y="2787774"/>
            <a:ext cx="2494466" cy="1938992"/>
          </a:xfrm>
          <a:prstGeom prst="rect"/>
          <a:noFill/>
        </p:spPr>
        <p:txBody>
          <a:bodyPr bIns="0" lIns="0" rIns="0" rtlCol="0" tIns="0" wrap="square">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t>如果</a:t>
            </a:r>
            <a:r>
              <a:rPr dirty="0" sz="1200" lang="en-US"/>
              <a:t>Alice</a:t>
            </a:r>
            <a:r>
              <a:rPr altLang="en-US" dirty="0" sz="1200" lang="zh-CN"/>
              <a:t>收到</a:t>
            </a:r>
            <a:r>
              <a:rPr altLang="zh-CN" dirty="0" sz="1200" lang="en-US"/>
              <a:t>Bob</a:t>
            </a:r>
            <a:r>
              <a:rPr altLang="en-US" dirty="0" sz="1200" lang="zh-CN"/>
              <a:t>签名并支付的数字货币而拒绝接受并将认可的数据块写入自己广播出去的区块链中，那</a:t>
            </a:r>
            <a:r>
              <a:rPr altLang="zh-CN" dirty="0" sz="1200" lang="en-US"/>
              <a:t>Bob</a:t>
            </a:r>
            <a:r>
              <a:rPr altLang="en-US" dirty="0" sz="1200" lang="zh-CN"/>
              <a:t>只需要稍微等一下，所有诚实的校验过</a:t>
            </a:r>
            <a:r>
              <a:rPr dirty="0" sz="1200" lang="en-US"/>
              <a:t>Bob</a:t>
            </a:r>
            <a:r>
              <a:rPr altLang="en-US" dirty="0" sz="1200" lang="zh-CN"/>
              <a:t>合法签名和支付的节点广播过来接受的数据块就可以确保支付被记录，广播和接受传递。</a:t>
            </a:r>
            <a:endParaRPr altLang="zh-CN" dirty="0" sz="1200" lang="en-US"/>
          </a:p>
        </p:txBody>
      </p:sp>
      <p:sp>
        <p:nvSpPr>
          <p:cNvPr id="1049026" name="TextBox 22"/>
          <p:cNvSpPr txBox="1"/>
          <p:nvPr/>
        </p:nvSpPr>
        <p:spPr>
          <a:xfrm>
            <a:off x="6365172" y="2787774"/>
            <a:ext cx="2376264" cy="1846659"/>
          </a:xfrm>
          <a:prstGeom prst="rect"/>
          <a:noFill/>
        </p:spPr>
        <p:txBody>
          <a:bodyPr bIns="0" lIns="0" rIns="0" rtlCol="0" tIns="0" wrap="square">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t>同一个币被同时花在两笔不同的交易中的时候只有一个交易记录会被合法写入区块链中。</a:t>
            </a:r>
            <a:r>
              <a:rPr altLang="en-US" dirty="0" sz="1100" lang="zh-CN"/>
              <a:t>比如如果</a:t>
            </a:r>
            <a:r>
              <a:rPr dirty="0" sz="1100" lang="en-US"/>
              <a:t>Alice</a:t>
            </a:r>
            <a:r>
              <a:rPr altLang="en-US" dirty="0" sz="1100" lang="zh-CN"/>
              <a:t>成功的将已经支付给</a:t>
            </a:r>
            <a:r>
              <a:rPr altLang="zh-CN" dirty="0" sz="1100" lang="en-US"/>
              <a:t>Bob</a:t>
            </a:r>
            <a:r>
              <a:rPr altLang="en-US" dirty="0" sz="1100" lang="zh-CN"/>
              <a:t>的货币在支付给自己，那她支付给</a:t>
            </a:r>
            <a:r>
              <a:rPr altLang="zh-CN" dirty="0" sz="1100" lang="en-US"/>
              <a:t>Bob</a:t>
            </a:r>
            <a:r>
              <a:rPr altLang="en-US" dirty="0" sz="1100" lang="zh-CN"/>
              <a:t>的交易记录就会通不过校验而添加不到再新一轮追加的数据块中，原支付成为孤链而被摒弃。</a:t>
            </a:r>
            <a:endParaRPr altLang="zh-CN" dirty="0" sz="1100" lang="en-US"/>
          </a:p>
        </p:txBody>
      </p:sp>
      <p:grpSp>
        <p:nvGrpSpPr>
          <p:cNvPr id="196" name="组合 5"/>
          <p:cNvGrpSpPr/>
          <p:nvPr/>
        </p:nvGrpSpPr>
        <p:grpSpPr>
          <a:xfrm>
            <a:off x="1036580" y="1323368"/>
            <a:ext cx="1399236" cy="1116864"/>
            <a:chOff x="1280133" y="1276560"/>
            <a:chExt cx="1728000" cy="1838115"/>
          </a:xfrm>
        </p:grpSpPr>
        <p:sp>
          <p:nvSpPr>
            <p:cNvPr id="1049027" name="椭圆 27"/>
            <p:cNvSpPr/>
            <p:nvPr/>
          </p:nvSpPr>
          <p:spPr>
            <a:xfrm>
              <a:off x="1280133" y="1276560"/>
              <a:ext cx="1728000" cy="1728001"/>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28" name="TextBox 30"/>
            <p:cNvSpPr txBox="1"/>
            <p:nvPr/>
          </p:nvSpPr>
          <p:spPr>
            <a:xfrm>
              <a:off x="1386825" y="1730426"/>
              <a:ext cx="1555101" cy="246221"/>
            </a:xfrm>
            <a:prstGeom prst="rect"/>
            <a:noFill/>
          </p:spPr>
          <p:txBody>
            <a:bodyPr bIns="0" lIns="0" rIns="0" rtlCol="0" tIns="0" wrap="square">
              <a:spAutoFit/>
            </a:bodyPr>
            <a:lstStyle>
              <a:defPPr>
                <a:defRPr lang="zh-CN"/>
              </a:defPPr>
              <a:lvl1pPr algn="ctr">
                <a:defRPr b="1" sz="1400">
                  <a:solidFill>
                    <a:schemeClr val="bg1"/>
                  </a:solidFill>
                  <a:latin typeface="微软雅黑" pitchFamily="34" charset="-122"/>
                  <a:ea typeface="微软雅黑" pitchFamily="34" charset="-122"/>
                </a:defRPr>
              </a:lvl1pPr>
            </a:lstStyle>
            <a:p>
              <a:r>
                <a:rPr altLang="zh-CN" dirty="0" sz="1600" lang="en-US"/>
                <a:t>Stealing Asset</a:t>
              </a:r>
              <a:endParaRPr altLang="en-US" dirty="0" sz="3200" lang="zh-CN"/>
            </a:p>
          </p:txBody>
        </p:sp>
        <p:sp>
          <p:nvSpPr>
            <p:cNvPr id="1049029" name="等腰三角形 3"/>
            <p:cNvSpPr/>
            <p:nvPr/>
          </p:nvSpPr>
          <p:spPr>
            <a:xfrm flipV="1">
              <a:off x="2034816" y="2975421"/>
              <a:ext cx="218634" cy="139254"/>
            </a:xfrm>
            <a:prstGeom prst="triangl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97" name="组合 6"/>
          <p:cNvGrpSpPr/>
          <p:nvPr/>
        </p:nvGrpSpPr>
        <p:grpSpPr>
          <a:xfrm>
            <a:off x="3957824" y="1317088"/>
            <a:ext cx="1399236" cy="1120680"/>
            <a:chOff x="3616599" y="1270281"/>
            <a:chExt cx="1728000" cy="1844394"/>
          </a:xfrm>
        </p:grpSpPr>
        <p:sp>
          <p:nvSpPr>
            <p:cNvPr id="1049030" name="椭圆 28"/>
            <p:cNvSpPr/>
            <p:nvPr/>
          </p:nvSpPr>
          <p:spPr>
            <a:xfrm>
              <a:off x="3616599" y="1270281"/>
              <a:ext cx="1728000" cy="1728000"/>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31" name="TextBox 31"/>
            <p:cNvSpPr txBox="1"/>
            <p:nvPr/>
          </p:nvSpPr>
          <p:spPr>
            <a:xfrm>
              <a:off x="3658452" y="1611042"/>
              <a:ext cx="1686147" cy="492442"/>
            </a:xfrm>
            <a:prstGeom prst="rect"/>
            <a:noFill/>
          </p:spPr>
          <p:txBody>
            <a:bodyPr bIns="0" lIns="0" rIns="0" rtlCol="0" tIns="0" wrap="square">
              <a:spAutoFit/>
            </a:bodyPr>
            <a:lstStyle>
              <a:defPPr>
                <a:defRPr lang="zh-CN"/>
              </a:defPPr>
              <a:lvl1pPr algn="ctr">
                <a:defRPr b="1" sz="1400">
                  <a:solidFill>
                    <a:schemeClr val="bg1"/>
                  </a:solidFill>
                  <a:latin typeface="微软雅黑" pitchFamily="34" charset="-122"/>
                  <a:ea typeface="微软雅黑" pitchFamily="34" charset="-122"/>
                </a:defRPr>
              </a:lvl1pPr>
            </a:lstStyle>
            <a:p>
              <a:r>
                <a:rPr altLang="zh-CN" dirty="0" sz="1600" lang="en-US"/>
                <a:t>Denial of Service Attack</a:t>
              </a:r>
            </a:p>
          </p:txBody>
        </p:sp>
        <p:sp>
          <p:nvSpPr>
            <p:cNvPr id="1049032" name="等腰三角形 41"/>
            <p:cNvSpPr/>
            <p:nvPr/>
          </p:nvSpPr>
          <p:spPr>
            <a:xfrm flipV="1">
              <a:off x="4379998" y="2975421"/>
              <a:ext cx="218634" cy="139254"/>
            </a:xfrm>
            <a:prstGeom prst="triangl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98" name="组合 7"/>
          <p:cNvGrpSpPr/>
          <p:nvPr/>
        </p:nvGrpSpPr>
        <p:grpSpPr>
          <a:xfrm>
            <a:off x="6851873" y="1324044"/>
            <a:ext cx="1510632" cy="1116454"/>
            <a:chOff x="5967625" y="1277236"/>
            <a:chExt cx="1865570" cy="1837439"/>
          </a:xfrm>
        </p:grpSpPr>
        <p:sp>
          <p:nvSpPr>
            <p:cNvPr id="1049033" name="椭圆 29"/>
            <p:cNvSpPr/>
            <p:nvPr/>
          </p:nvSpPr>
          <p:spPr>
            <a:xfrm>
              <a:off x="5990153" y="1277236"/>
              <a:ext cx="1728000" cy="1728000"/>
            </a:xfrm>
            <a:prstGeom prst="ellips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34" name="TextBox 32"/>
            <p:cNvSpPr txBox="1"/>
            <p:nvPr/>
          </p:nvSpPr>
          <p:spPr>
            <a:xfrm>
              <a:off x="5967625" y="1598576"/>
              <a:ext cx="1865570" cy="492442"/>
            </a:xfrm>
            <a:prstGeom prst="rect"/>
            <a:noFill/>
          </p:spPr>
          <p:txBody>
            <a:bodyPr bIns="0" lIns="0" rIns="0" rtlCol="0" tIns="0" wrap="square">
              <a:spAutoFit/>
            </a:bodyPr>
            <a:lstStyle>
              <a:defPPr>
                <a:defRPr lang="zh-CN"/>
              </a:defPPr>
              <a:lvl1pPr algn="ctr">
                <a:defRPr b="1" sz="1400">
                  <a:solidFill>
                    <a:schemeClr val="bg1"/>
                  </a:solidFill>
                  <a:latin typeface="微软雅黑" pitchFamily="34" charset="-122"/>
                  <a:ea typeface="微软雅黑" pitchFamily="34" charset="-122"/>
                </a:defRPr>
              </a:lvl1pPr>
            </a:lstStyle>
            <a:p>
              <a:r>
                <a:rPr altLang="zh-CN" dirty="0" sz="1600" lang="en-US"/>
                <a:t>Double Spending Attack</a:t>
              </a:r>
              <a:endParaRPr altLang="en-US" dirty="0" sz="3200" lang="zh-CN"/>
            </a:p>
          </p:txBody>
        </p:sp>
        <p:sp>
          <p:nvSpPr>
            <p:cNvPr id="1049035" name="等腰三角形 42"/>
            <p:cNvSpPr/>
            <p:nvPr/>
          </p:nvSpPr>
          <p:spPr>
            <a:xfrm flipV="1">
              <a:off x="6744504" y="2975421"/>
              <a:ext cx="218634" cy="139254"/>
            </a:xfrm>
            <a:prstGeom prst="triangl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036" name="等腰三角形 45"/>
          <p:cNvSpPr/>
          <p:nvPr/>
        </p:nvSpPr>
        <p:spPr>
          <a:xfrm>
            <a:off x="3300890" y="2494256"/>
            <a:ext cx="2731385" cy="2237734"/>
          </a:xfrm>
          <a:custGeom>
            <a:avLst/>
            <a:ah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37" name="等腰三角形 45"/>
          <p:cNvSpPr/>
          <p:nvPr/>
        </p:nvSpPr>
        <p:spPr>
          <a:xfrm>
            <a:off x="6248299" y="2494256"/>
            <a:ext cx="2637153" cy="2237734"/>
          </a:xfrm>
          <a:custGeom>
            <a:avLst/>
            <a:ah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38"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039" name="TextBox 23"/>
          <p:cNvSpPr txBox="1"/>
          <p:nvPr/>
        </p:nvSpPr>
        <p:spPr>
          <a:xfrm>
            <a:off x="827317" y="770727"/>
            <a:ext cx="7466417" cy="246221"/>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altLang="en-US" dirty="0" sz="1600" lang="zh-CN">
                <a:solidFill>
                  <a:schemeClr val="tx1"/>
                </a:solidFill>
              </a:rPr>
              <a:t>为什么比特币共识机制有效？因为它成功的防止了如下几种攻击</a:t>
            </a:r>
            <a:r>
              <a:rPr altLang="zh-CN" dirty="0" sz="1600" lang="en-US">
                <a:solidFill>
                  <a:schemeClr val="tx1"/>
                </a:solidFill>
              </a:rPr>
              <a:t> : </a:t>
            </a:r>
            <a:endParaRPr altLang="en-US" dirty="0" sz="1600" lang="zh-CN">
              <a:solidFill>
                <a:schemeClr val="tx1"/>
              </a:solidFill>
            </a:endParaRPr>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039"/>
                                        </p:tgtEl>
                                        <p:attrNameLst>
                                          <p:attrName>style.visibility</p:attrName>
                                        </p:attrNameLst>
                                      </p:cBhvr>
                                      <p:to>
                                        <p:strVal val="visible"/>
                                      </p:to>
                                    </p:set>
                                    <p:animEffect transition="in" filter="wipe(right)">
                                      <p:cBhvr>
                                        <p:cTn dur="500" id="7"/>
                                        <p:tgtEl>
                                          <p:spTgt spid="1049039"/>
                                        </p:tgtEl>
                                      </p:cBhvr>
                                    </p:animEffect>
                                  </p:childTnLst>
                                </p:cTn>
                              </p:par>
                              <p:par>
                                <p:cTn fill="hold" id="8" nodeType="withEffect" presetClass="entr" presetID="47" presetSubtype="0">
                                  <p:stCondLst>
                                    <p:cond delay="0"/>
                                  </p:stCondLst>
                                  <p:childTnLst>
                                    <p:set>
                                      <p:cBhvr>
                                        <p:cTn dur="1" fill="hold" id="9">
                                          <p:stCondLst>
                                            <p:cond delay="0"/>
                                          </p:stCondLst>
                                        </p:cTn>
                                        <p:tgtEl>
                                          <p:spTgt spid="196"/>
                                        </p:tgtEl>
                                        <p:attrNameLst>
                                          <p:attrName>style.visibility</p:attrName>
                                        </p:attrNameLst>
                                      </p:cBhvr>
                                      <p:to>
                                        <p:strVal val="visible"/>
                                      </p:to>
                                    </p:set>
                                    <p:animEffect transition="in" filter="fade">
                                      <p:cBhvr>
                                        <p:cTn dur="1000" id="10"/>
                                        <p:tgtEl>
                                          <p:spTgt spid="196"/>
                                        </p:tgtEl>
                                      </p:cBhvr>
                                    </p:animEffect>
                                    <p:anim calcmode="lin" valueType="num">
                                      <p:cBhvr>
                                        <p:cTn dur="1000" fill="hold" id="11"/>
                                        <p:tgtEl>
                                          <p:spTgt spid="196"/>
                                        </p:tgtEl>
                                        <p:attrNameLst>
                                          <p:attrName>ppt_x</p:attrName>
                                        </p:attrNameLst>
                                      </p:cBhvr>
                                      <p:tavLst>
                                        <p:tav tm="0">
                                          <p:val>
                                            <p:strVal val="#ppt_x"/>
                                          </p:val>
                                        </p:tav>
                                        <p:tav tm="100000">
                                          <p:val>
                                            <p:strVal val="#ppt_x"/>
                                          </p:val>
                                        </p:tav>
                                      </p:tavLst>
                                    </p:anim>
                                    <p:anim calcmode="lin" valueType="num">
                                      <p:cBhvr>
                                        <p:cTn dur="1000" fill="hold" id="12"/>
                                        <p:tgtEl>
                                          <p:spTgt spid="196"/>
                                        </p:tgtEl>
                                        <p:attrNameLst>
                                          <p:attrName>ppt_y</p:attrName>
                                        </p:attrNameLst>
                                      </p:cBhvr>
                                      <p:tavLst>
                                        <p:tav tm="0">
                                          <p:val>
                                            <p:strVal val="#ppt_y-.1"/>
                                          </p:val>
                                        </p:tav>
                                        <p:tav tm="100000">
                                          <p:val>
                                            <p:strVal val="#ppt_y"/>
                                          </p:val>
                                        </p:tav>
                                      </p:tavLst>
                                    </p:anim>
                                  </p:childTnLst>
                                </p:cTn>
                              </p:par>
                              <p:par>
                                <p:cTn fill="hold" grpId="0" id="13" nodeType="withEffect" presetClass="entr" presetID="42" presetSubtype="0">
                                  <p:stCondLst>
                                    <p:cond delay="0"/>
                                  </p:stCondLst>
                                  <p:childTnLst>
                                    <p:set>
                                      <p:cBhvr>
                                        <p:cTn dur="1" fill="hold" id="14">
                                          <p:stCondLst>
                                            <p:cond delay="0"/>
                                          </p:stCondLst>
                                        </p:cTn>
                                        <p:tgtEl>
                                          <p:spTgt spid="1049022"/>
                                        </p:tgtEl>
                                        <p:attrNameLst>
                                          <p:attrName>style.visibility</p:attrName>
                                        </p:attrNameLst>
                                      </p:cBhvr>
                                      <p:to>
                                        <p:strVal val="visible"/>
                                      </p:to>
                                    </p:set>
                                    <p:animEffect transition="in" filter="fade">
                                      <p:cBhvr>
                                        <p:cTn dur="1000" id="15"/>
                                        <p:tgtEl>
                                          <p:spTgt spid="1049022"/>
                                        </p:tgtEl>
                                      </p:cBhvr>
                                    </p:animEffect>
                                    <p:anim calcmode="lin" valueType="num">
                                      <p:cBhvr>
                                        <p:cTn dur="1000" fill="hold" id="16"/>
                                        <p:tgtEl>
                                          <p:spTgt spid="1049022"/>
                                        </p:tgtEl>
                                        <p:attrNameLst>
                                          <p:attrName>ppt_x</p:attrName>
                                        </p:attrNameLst>
                                      </p:cBhvr>
                                      <p:tavLst>
                                        <p:tav tm="0">
                                          <p:val>
                                            <p:strVal val="#ppt_x"/>
                                          </p:val>
                                        </p:tav>
                                        <p:tav tm="100000">
                                          <p:val>
                                            <p:strVal val="#ppt_x"/>
                                          </p:val>
                                        </p:tav>
                                      </p:tavLst>
                                    </p:anim>
                                    <p:anim calcmode="lin" valueType="num">
                                      <p:cBhvr>
                                        <p:cTn dur="1000" fill="hold" id="17"/>
                                        <p:tgtEl>
                                          <p:spTgt spid="1049022"/>
                                        </p:tgtEl>
                                        <p:attrNameLst>
                                          <p:attrName>ppt_y</p:attrName>
                                        </p:attrNameLst>
                                      </p:cBhvr>
                                      <p:tavLst>
                                        <p:tav tm="0">
                                          <p:val>
                                            <p:strVal val="#ppt_y+.1"/>
                                          </p:val>
                                        </p:tav>
                                        <p:tav tm="100000">
                                          <p:val>
                                            <p:strVal val="#ppt_y"/>
                                          </p:val>
                                        </p:tav>
                                      </p:tavLst>
                                    </p:anim>
                                  </p:childTnLst>
                                </p:cTn>
                              </p:par>
                              <p:par>
                                <p:cTn fill="hold" grpId="0" id="18" nodeType="withEffect" presetClass="entr" presetID="42" presetSubtype="0">
                                  <p:stCondLst>
                                    <p:cond delay="0"/>
                                  </p:stCondLst>
                                  <p:childTnLst>
                                    <p:set>
                                      <p:cBhvr>
                                        <p:cTn dur="1" fill="hold" id="19">
                                          <p:stCondLst>
                                            <p:cond delay="0"/>
                                          </p:stCondLst>
                                        </p:cTn>
                                        <p:tgtEl>
                                          <p:spTgt spid="1049024"/>
                                        </p:tgtEl>
                                        <p:attrNameLst>
                                          <p:attrName>style.visibility</p:attrName>
                                        </p:attrNameLst>
                                      </p:cBhvr>
                                      <p:to>
                                        <p:strVal val="visible"/>
                                      </p:to>
                                    </p:set>
                                    <p:animEffect transition="in" filter="fade">
                                      <p:cBhvr>
                                        <p:cTn dur="1000" id="20"/>
                                        <p:tgtEl>
                                          <p:spTgt spid="1049024"/>
                                        </p:tgtEl>
                                      </p:cBhvr>
                                    </p:animEffect>
                                    <p:anim calcmode="lin" valueType="num">
                                      <p:cBhvr>
                                        <p:cTn dur="1000" fill="hold" id="21"/>
                                        <p:tgtEl>
                                          <p:spTgt spid="1049024"/>
                                        </p:tgtEl>
                                        <p:attrNameLst>
                                          <p:attrName>ppt_x</p:attrName>
                                        </p:attrNameLst>
                                      </p:cBhvr>
                                      <p:tavLst>
                                        <p:tav tm="0">
                                          <p:val>
                                            <p:strVal val="#ppt_x"/>
                                          </p:val>
                                        </p:tav>
                                        <p:tav tm="100000">
                                          <p:val>
                                            <p:strVal val="#ppt_x"/>
                                          </p:val>
                                        </p:tav>
                                      </p:tavLst>
                                    </p:anim>
                                    <p:anim calcmode="lin" valueType="num">
                                      <p:cBhvr>
                                        <p:cTn dur="1000" fill="hold" id="22"/>
                                        <p:tgtEl>
                                          <p:spTgt spid="1049024"/>
                                        </p:tgtEl>
                                        <p:attrNameLst>
                                          <p:attrName>ppt_y</p:attrName>
                                        </p:attrNameLst>
                                      </p:cBhvr>
                                      <p:tavLst>
                                        <p:tav tm="0">
                                          <p:val>
                                            <p:strVal val="#ppt_y+.1"/>
                                          </p:val>
                                        </p:tav>
                                        <p:tav tm="100000">
                                          <p:val>
                                            <p:strVal val="#ppt_y"/>
                                          </p:val>
                                        </p:tav>
                                      </p:tavLst>
                                    </p:anim>
                                  </p:childTnLst>
                                </p:cTn>
                              </p:par>
                            </p:childTnLst>
                          </p:cTn>
                        </p:par>
                        <p:par>
                          <p:cTn fill="hold" id="23">
                            <p:stCondLst>
                              <p:cond delay="1000"/>
                            </p:stCondLst>
                            <p:childTnLst>
                              <p:par>
                                <p:cTn fill="hold" id="24" nodeType="afterEffect" presetClass="entr" presetID="47" presetSubtype="0">
                                  <p:stCondLst>
                                    <p:cond delay="500"/>
                                  </p:stCondLst>
                                  <p:childTnLst>
                                    <p:set>
                                      <p:cBhvr>
                                        <p:cTn dur="1" fill="hold" id="25">
                                          <p:stCondLst>
                                            <p:cond delay="0"/>
                                          </p:stCondLst>
                                        </p:cTn>
                                        <p:tgtEl>
                                          <p:spTgt spid="197"/>
                                        </p:tgtEl>
                                        <p:attrNameLst>
                                          <p:attrName>style.visibility</p:attrName>
                                        </p:attrNameLst>
                                      </p:cBhvr>
                                      <p:to>
                                        <p:strVal val="visible"/>
                                      </p:to>
                                    </p:set>
                                    <p:animEffect transition="in" filter="fade">
                                      <p:cBhvr>
                                        <p:cTn dur="1000" id="26"/>
                                        <p:tgtEl>
                                          <p:spTgt spid="197"/>
                                        </p:tgtEl>
                                      </p:cBhvr>
                                    </p:animEffect>
                                    <p:anim calcmode="lin" valueType="num">
                                      <p:cBhvr>
                                        <p:cTn dur="1000" fill="hold" id="27"/>
                                        <p:tgtEl>
                                          <p:spTgt spid="197"/>
                                        </p:tgtEl>
                                        <p:attrNameLst>
                                          <p:attrName>ppt_x</p:attrName>
                                        </p:attrNameLst>
                                      </p:cBhvr>
                                      <p:tavLst>
                                        <p:tav tm="0">
                                          <p:val>
                                            <p:strVal val="#ppt_x"/>
                                          </p:val>
                                        </p:tav>
                                        <p:tav tm="100000">
                                          <p:val>
                                            <p:strVal val="#ppt_x"/>
                                          </p:val>
                                        </p:tav>
                                      </p:tavLst>
                                    </p:anim>
                                    <p:anim calcmode="lin" valueType="num">
                                      <p:cBhvr>
                                        <p:cTn dur="1000" fill="hold" id="28"/>
                                        <p:tgtEl>
                                          <p:spTgt spid="197"/>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500"/>
                                  </p:stCondLst>
                                  <p:childTnLst>
                                    <p:set>
                                      <p:cBhvr>
                                        <p:cTn dur="1" fill="hold" id="30">
                                          <p:stCondLst>
                                            <p:cond delay="0"/>
                                          </p:stCondLst>
                                        </p:cTn>
                                        <p:tgtEl>
                                          <p:spTgt spid="1049036"/>
                                        </p:tgtEl>
                                        <p:attrNameLst>
                                          <p:attrName>style.visibility</p:attrName>
                                        </p:attrNameLst>
                                      </p:cBhvr>
                                      <p:to>
                                        <p:strVal val="visible"/>
                                      </p:to>
                                    </p:set>
                                    <p:animEffect transition="in" filter="fade">
                                      <p:cBhvr>
                                        <p:cTn dur="1000" id="31"/>
                                        <p:tgtEl>
                                          <p:spTgt spid="1049036"/>
                                        </p:tgtEl>
                                      </p:cBhvr>
                                    </p:animEffect>
                                    <p:anim calcmode="lin" valueType="num">
                                      <p:cBhvr>
                                        <p:cTn dur="1000" fill="hold" id="32"/>
                                        <p:tgtEl>
                                          <p:spTgt spid="1049036"/>
                                        </p:tgtEl>
                                        <p:attrNameLst>
                                          <p:attrName>ppt_x</p:attrName>
                                        </p:attrNameLst>
                                      </p:cBhvr>
                                      <p:tavLst>
                                        <p:tav tm="0">
                                          <p:val>
                                            <p:strVal val="#ppt_x"/>
                                          </p:val>
                                        </p:tav>
                                        <p:tav tm="100000">
                                          <p:val>
                                            <p:strVal val="#ppt_x"/>
                                          </p:val>
                                        </p:tav>
                                      </p:tavLst>
                                    </p:anim>
                                    <p:anim calcmode="lin" valueType="num">
                                      <p:cBhvr>
                                        <p:cTn dur="1000" fill="hold" id="33"/>
                                        <p:tgtEl>
                                          <p:spTgt spid="1049036"/>
                                        </p:tgtEl>
                                        <p:attrNameLst>
                                          <p:attrName>ppt_y</p:attrName>
                                        </p:attrNameLst>
                                      </p:cBhvr>
                                      <p:tavLst>
                                        <p:tav tm="0">
                                          <p:val>
                                            <p:strVal val="#ppt_y+.1"/>
                                          </p:val>
                                        </p:tav>
                                        <p:tav tm="100000">
                                          <p:val>
                                            <p:strVal val="#ppt_y"/>
                                          </p:val>
                                        </p:tav>
                                      </p:tavLst>
                                    </p:anim>
                                  </p:childTnLst>
                                </p:cTn>
                              </p:par>
                              <p:par>
                                <p:cTn fill="hold" grpId="0" id="34" nodeType="withEffect" presetClass="entr" presetID="42" presetSubtype="0">
                                  <p:stCondLst>
                                    <p:cond delay="500"/>
                                  </p:stCondLst>
                                  <p:childTnLst>
                                    <p:set>
                                      <p:cBhvr>
                                        <p:cTn dur="1" fill="hold" id="35">
                                          <p:stCondLst>
                                            <p:cond delay="0"/>
                                          </p:stCondLst>
                                        </p:cTn>
                                        <p:tgtEl>
                                          <p:spTgt spid="1049025"/>
                                        </p:tgtEl>
                                        <p:attrNameLst>
                                          <p:attrName>style.visibility</p:attrName>
                                        </p:attrNameLst>
                                      </p:cBhvr>
                                      <p:to>
                                        <p:strVal val="visible"/>
                                      </p:to>
                                    </p:set>
                                    <p:animEffect transition="in" filter="fade">
                                      <p:cBhvr>
                                        <p:cTn dur="1000" id="36"/>
                                        <p:tgtEl>
                                          <p:spTgt spid="1049025"/>
                                        </p:tgtEl>
                                      </p:cBhvr>
                                    </p:animEffect>
                                    <p:anim calcmode="lin" valueType="num">
                                      <p:cBhvr>
                                        <p:cTn dur="1000" fill="hold" id="37"/>
                                        <p:tgtEl>
                                          <p:spTgt spid="1049025"/>
                                        </p:tgtEl>
                                        <p:attrNameLst>
                                          <p:attrName>ppt_x</p:attrName>
                                        </p:attrNameLst>
                                      </p:cBhvr>
                                      <p:tavLst>
                                        <p:tav tm="0">
                                          <p:val>
                                            <p:strVal val="#ppt_x"/>
                                          </p:val>
                                        </p:tav>
                                        <p:tav tm="100000">
                                          <p:val>
                                            <p:strVal val="#ppt_x"/>
                                          </p:val>
                                        </p:tav>
                                      </p:tavLst>
                                    </p:anim>
                                    <p:anim calcmode="lin" valueType="num">
                                      <p:cBhvr>
                                        <p:cTn dur="1000" fill="hold" id="38"/>
                                        <p:tgtEl>
                                          <p:spTgt spid="1049025"/>
                                        </p:tgtEl>
                                        <p:attrNameLst>
                                          <p:attrName>ppt_y</p:attrName>
                                        </p:attrNameLst>
                                      </p:cBhvr>
                                      <p:tavLst>
                                        <p:tav tm="0">
                                          <p:val>
                                            <p:strVal val="#ppt_y+.1"/>
                                          </p:val>
                                        </p:tav>
                                        <p:tav tm="100000">
                                          <p:val>
                                            <p:strVal val="#ppt_y"/>
                                          </p:val>
                                        </p:tav>
                                      </p:tavLst>
                                    </p:anim>
                                  </p:childTnLst>
                                </p:cTn>
                              </p:par>
                            </p:childTnLst>
                          </p:cTn>
                        </p:par>
                        <p:par>
                          <p:cTn fill="hold" id="39">
                            <p:stCondLst>
                              <p:cond delay="2500"/>
                            </p:stCondLst>
                            <p:childTnLst>
                              <p:par>
                                <p:cTn fill="hold" id="40" nodeType="afterEffect" presetClass="entr" presetID="47" presetSubtype="0">
                                  <p:stCondLst>
                                    <p:cond delay="500"/>
                                  </p:stCondLst>
                                  <p:childTnLst>
                                    <p:set>
                                      <p:cBhvr>
                                        <p:cTn dur="1" fill="hold" id="41">
                                          <p:stCondLst>
                                            <p:cond delay="0"/>
                                          </p:stCondLst>
                                        </p:cTn>
                                        <p:tgtEl>
                                          <p:spTgt spid="198"/>
                                        </p:tgtEl>
                                        <p:attrNameLst>
                                          <p:attrName>style.visibility</p:attrName>
                                        </p:attrNameLst>
                                      </p:cBhvr>
                                      <p:to>
                                        <p:strVal val="visible"/>
                                      </p:to>
                                    </p:set>
                                    <p:animEffect transition="in" filter="fade">
                                      <p:cBhvr>
                                        <p:cTn dur="1000" id="42"/>
                                        <p:tgtEl>
                                          <p:spTgt spid="198"/>
                                        </p:tgtEl>
                                      </p:cBhvr>
                                    </p:animEffect>
                                    <p:anim calcmode="lin" valueType="num">
                                      <p:cBhvr>
                                        <p:cTn dur="1000" fill="hold" id="43"/>
                                        <p:tgtEl>
                                          <p:spTgt spid="198"/>
                                        </p:tgtEl>
                                        <p:attrNameLst>
                                          <p:attrName>ppt_x</p:attrName>
                                        </p:attrNameLst>
                                      </p:cBhvr>
                                      <p:tavLst>
                                        <p:tav tm="0">
                                          <p:val>
                                            <p:strVal val="#ppt_x"/>
                                          </p:val>
                                        </p:tav>
                                        <p:tav tm="100000">
                                          <p:val>
                                            <p:strVal val="#ppt_x"/>
                                          </p:val>
                                        </p:tav>
                                      </p:tavLst>
                                    </p:anim>
                                    <p:anim calcmode="lin" valueType="num">
                                      <p:cBhvr>
                                        <p:cTn dur="1000" fill="hold" id="44"/>
                                        <p:tgtEl>
                                          <p:spTgt spid="198"/>
                                        </p:tgtEl>
                                        <p:attrNameLst>
                                          <p:attrName>ppt_y</p:attrName>
                                        </p:attrNameLst>
                                      </p:cBhvr>
                                      <p:tavLst>
                                        <p:tav tm="0">
                                          <p:val>
                                            <p:strVal val="#ppt_y-.1"/>
                                          </p:val>
                                        </p:tav>
                                        <p:tav tm="100000">
                                          <p:val>
                                            <p:strVal val="#ppt_y"/>
                                          </p:val>
                                        </p:tav>
                                      </p:tavLst>
                                    </p:anim>
                                  </p:childTnLst>
                                </p:cTn>
                              </p:par>
                              <p:par>
                                <p:cTn fill="hold" grpId="0" id="45" nodeType="withEffect" presetClass="entr" presetID="42" presetSubtype="0">
                                  <p:stCondLst>
                                    <p:cond delay="500"/>
                                  </p:stCondLst>
                                  <p:childTnLst>
                                    <p:set>
                                      <p:cBhvr>
                                        <p:cTn dur="1" fill="hold" id="46">
                                          <p:stCondLst>
                                            <p:cond delay="0"/>
                                          </p:stCondLst>
                                        </p:cTn>
                                        <p:tgtEl>
                                          <p:spTgt spid="1049037"/>
                                        </p:tgtEl>
                                        <p:attrNameLst>
                                          <p:attrName>style.visibility</p:attrName>
                                        </p:attrNameLst>
                                      </p:cBhvr>
                                      <p:to>
                                        <p:strVal val="visible"/>
                                      </p:to>
                                    </p:set>
                                    <p:animEffect transition="in" filter="fade">
                                      <p:cBhvr>
                                        <p:cTn dur="1000" id="47"/>
                                        <p:tgtEl>
                                          <p:spTgt spid="1049037"/>
                                        </p:tgtEl>
                                      </p:cBhvr>
                                    </p:animEffect>
                                    <p:anim calcmode="lin" valueType="num">
                                      <p:cBhvr>
                                        <p:cTn dur="1000" fill="hold" id="48"/>
                                        <p:tgtEl>
                                          <p:spTgt spid="1049037"/>
                                        </p:tgtEl>
                                        <p:attrNameLst>
                                          <p:attrName>ppt_x</p:attrName>
                                        </p:attrNameLst>
                                      </p:cBhvr>
                                      <p:tavLst>
                                        <p:tav tm="0">
                                          <p:val>
                                            <p:strVal val="#ppt_x"/>
                                          </p:val>
                                        </p:tav>
                                        <p:tav tm="100000">
                                          <p:val>
                                            <p:strVal val="#ppt_x"/>
                                          </p:val>
                                        </p:tav>
                                      </p:tavLst>
                                    </p:anim>
                                    <p:anim calcmode="lin" valueType="num">
                                      <p:cBhvr>
                                        <p:cTn dur="1000" fill="hold" id="49"/>
                                        <p:tgtEl>
                                          <p:spTgt spid="1049037"/>
                                        </p:tgtEl>
                                        <p:attrNameLst>
                                          <p:attrName>ppt_y</p:attrName>
                                        </p:attrNameLst>
                                      </p:cBhvr>
                                      <p:tavLst>
                                        <p:tav tm="0">
                                          <p:val>
                                            <p:strVal val="#ppt_y+.1"/>
                                          </p:val>
                                        </p:tav>
                                        <p:tav tm="100000">
                                          <p:val>
                                            <p:strVal val="#ppt_y"/>
                                          </p:val>
                                        </p:tav>
                                      </p:tavLst>
                                    </p:anim>
                                  </p:childTnLst>
                                </p:cTn>
                              </p:par>
                              <p:par>
                                <p:cTn fill="hold" grpId="0" id="50" nodeType="withEffect" presetClass="entr" presetID="42" presetSubtype="0">
                                  <p:stCondLst>
                                    <p:cond delay="500"/>
                                  </p:stCondLst>
                                  <p:childTnLst>
                                    <p:set>
                                      <p:cBhvr>
                                        <p:cTn dur="1" fill="hold" id="51">
                                          <p:stCondLst>
                                            <p:cond delay="0"/>
                                          </p:stCondLst>
                                        </p:cTn>
                                        <p:tgtEl>
                                          <p:spTgt spid="1049026"/>
                                        </p:tgtEl>
                                        <p:attrNameLst>
                                          <p:attrName>style.visibility</p:attrName>
                                        </p:attrNameLst>
                                      </p:cBhvr>
                                      <p:to>
                                        <p:strVal val="visible"/>
                                      </p:to>
                                    </p:set>
                                    <p:animEffect transition="in" filter="fade">
                                      <p:cBhvr>
                                        <p:cTn dur="1000" id="52"/>
                                        <p:tgtEl>
                                          <p:spTgt spid="1049026"/>
                                        </p:tgtEl>
                                      </p:cBhvr>
                                    </p:animEffect>
                                    <p:anim calcmode="lin" valueType="num">
                                      <p:cBhvr>
                                        <p:cTn dur="1000" fill="hold" id="53"/>
                                        <p:tgtEl>
                                          <p:spTgt spid="1049026"/>
                                        </p:tgtEl>
                                        <p:attrNameLst>
                                          <p:attrName>ppt_x</p:attrName>
                                        </p:attrNameLst>
                                      </p:cBhvr>
                                      <p:tavLst>
                                        <p:tav tm="0">
                                          <p:val>
                                            <p:strVal val="#ppt_x"/>
                                          </p:val>
                                        </p:tav>
                                        <p:tav tm="100000">
                                          <p:val>
                                            <p:strVal val="#ppt_x"/>
                                          </p:val>
                                        </p:tav>
                                      </p:tavLst>
                                    </p:anim>
                                    <p:anim calcmode="lin" valueType="num">
                                      <p:cBhvr>
                                        <p:cTn dur="1000" fill="hold" id="54"/>
                                        <p:tgtEl>
                                          <p:spTgt spid="1049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P spid="1049024" grpId="0"/>
      <p:bldP spid="1049025" grpId="0"/>
      <p:bldP spid="1049026" grpId="0"/>
      <p:bldP spid="1049036" grpId="0" animBg="1"/>
      <p:bldP spid="1049037" grpId="0" animBg="1"/>
      <p:bldP spid="104903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201" name=""/>
        <p:cNvGrpSpPr/>
        <p:nvPr/>
      </p:nvGrpSpPr>
      <p:grpSpPr>
        <a:xfrm>
          <a:off x="0" y="0"/>
          <a:ext cx="0" cy="0"/>
          <a:chOff x="0" y="0"/>
          <a:chExt cx="0" cy="0"/>
        </a:xfrm>
      </p:grpSpPr>
      <p:sp>
        <p:nvSpPr>
          <p:cNvPr id="1049043" name="标题 20"/>
          <p:cNvSpPr>
            <a:spLocks noGrp="1"/>
          </p:cNvSpPr>
          <p:nvPr>
            <p:ph type="title"/>
          </p:nvPr>
        </p:nvSpPr>
        <p:spPr>
          <a:xfrm>
            <a:off x="606008" y="123478"/>
            <a:ext cx="7062336" cy="277143"/>
          </a:xfrm>
        </p:spPr>
        <p:txBody>
          <a:bodyPr/>
          <a:p>
            <a:r>
              <a:rPr altLang="en-US" dirty="0" lang="zh-CN"/>
              <a:t>区块链 </a:t>
            </a:r>
            <a:r>
              <a:rPr altLang="zh-CN" dirty="0" lang="en-US"/>
              <a:t>– </a:t>
            </a:r>
            <a:r>
              <a:rPr altLang="en-US" dirty="0" lang="zh-CN"/>
              <a:t>去中心化和分布式共识机制</a:t>
            </a:r>
          </a:p>
        </p:txBody>
      </p:sp>
      <p:sp>
        <p:nvSpPr>
          <p:cNvPr id="1049044"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045" name="TextBox 14"/>
          <p:cNvSpPr txBox="1"/>
          <p:nvPr/>
        </p:nvSpPr>
        <p:spPr>
          <a:xfrm>
            <a:off x="512308" y="768187"/>
            <a:ext cx="6840760" cy="166712"/>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altLang="en-US" b="1" dirty="0" sz="1400" lang="zh-CN">
                <a:solidFill>
                  <a:schemeClr val="tx1"/>
                </a:solidFill>
              </a:rPr>
              <a:t>双花企图 </a:t>
            </a:r>
            <a:r>
              <a:rPr altLang="zh-CN" b="1" dirty="0" sz="1400" lang="en-US">
                <a:solidFill>
                  <a:schemeClr val="tx1"/>
                </a:solidFill>
              </a:rPr>
              <a:t>(Double Spending attempt.)</a:t>
            </a:r>
          </a:p>
        </p:txBody>
      </p:sp>
      <p:sp>
        <p:nvSpPr>
          <p:cNvPr id="1049046" name="Rectangle 3"/>
          <p:cNvSpPr/>
          <p:nvPr/>
        </p:nvSpPr>
        <p:spPr>
          <a:xfrm>
            <a:off x="323528" y="3406784"/>
            <a:ext cx="4483019" cy="1384995"/>
          </a:xfrm>
          <a:prstGeom prst="rect"/>
        </p:spPr>
        <p:txBody>
          <a:bodyPr wrap="square">
            <a:spAutoFit/>
          </a:bodyPr>
          <a:p>
            <a:r>
              <a:rPr dirty="0" sz="1200" lang="en-US"/>
              <a:t>Alice creates two transactions: one in which she sends Bob Bitcoins, and a second in which she double spends those Bitcoins by sending them to a different address that she controls. As they spend the same Bitcoins, only one of these transactions can be included in the block chain. The arrows are pointers from one block to the previous block that it extends including a hash of that previous block within its own contents. CA is used to denote a coin owned by Alice.</a:t>
            </a:r>
            <a:endParaRPr dirty="0" sz="1200" lang="en-US">
              <a:latin typeface="+mn-lt"/>
            </a:endParaRPr>
          </a:p>
        </p:txBody>
      </p:sp>
      <p:sp>
        <p:nvSpPr>
          <p:cNvPr id="1049047" name="Rectangle 88"/>
          <p:cNvSpPr/>
          <p:nvPr/>
        </p:nvSpPr>
        <p:spPr>
          <a:xfrm>
            <a:off x="4883380" y="3406784"/>
            <a:ext cx="4009100" cy="1015663"/>
          </a:xfrm>
          <a:prstGeom prst="rect"/>
        </p:spPr>
        <p:txBody>
          <a:bodyPr wrap="square">
            <a:spAutoFit/>
          </a:bodyPr>
          <a:p>
            <a:r>
              <a:rPr dirty="0" sz="1200" lang="en-US"/>
              <a:t>This is what Alice’s double‐spend attempt looks like from Bob the merchant’s viewpoint. In order to protect himself from this attack, Bob should wait until the transaction with which Alice pays him is included in the block chain and has several confirmations..</a:t>
            </a:r>
          </a:p>
        </p:txBody>
      </p:sp>
      <p:pic>
        <p:nvPicPr>
          <p:cNvPr id="2097267" name="Picture 1"/>
          <p:cNvPicPr>
            <a:picLocks noChangeAspect="1"/>
          </p:cNvPicPr>
          <p:nvPr/>
        </p:nvPicPr>
        <p:blipFill rotWithShape="1">
          <a:blip xmlns:r="http://schemas.openxmlformats.org/officeDocument/2006/relationships" r:embed="rId1"/>
          <a:srcRect l="1745" t="28964" r="28067" b="14501"/>
          <a:stretch>
            <a:fillRect/>
          </a:stretch>
        </p:blipFill>
        <p:spPr>
          <a:xfrm>
            <a:off x="358702" y="1131590"/>
            <a:ext cx="4357314" cy="2129001"/>
          </a:xfrm>
          <a:prstGeom prst="rect"/>
        </p:spPr>
      </p:pic>
      <p:pic>
        <p:nvPicPr>
          <p:cNvPr id="2097268" name="Picture 2"/>
          <p:cNvPicPr>
            <a:picLocks noChangeAspect="1"/>
          </p:cNvPicPr>
          <p:nvPr/>
        </p:nvPicPr>
        <p:blipFill rotWithShape="1">
          <a:blip xmlns:r="http://schemas.openxmlformats.org/officeDocument/2006/relationships" r:embed="rId2"/>
          <a:srcRect l="2944" t="28088" r="36114" b="10283"/>
          <a:stretch>
            <a:fillRect/>
          </a:stretch>
        </p:blipFill>
        <p:spPr>
          <a:xfrm>
            <a:off x="4991720" y="1131590"/>
            <a:ext cx="3792421" cy="2129001"/>
          </a:xfrm>
          <a:prstGeom prst="rect"/>
        </p:spPr>
      </p:pic>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8">
                                  <p:stCondLst>
                                    <p:cond delay="200"/>
                                  </p:stCondLst>
                                  <p:childTnLst>
                                    <p:set>
                                      <p:cBhvr>
                                        <p:cTn dur="1" fill="hold" id="6">
                                          <p:stCondLst>
                                            <p:cond delay="0"/>
                                          </p:stCondLst>
                                        </p:cTn>
                                        <p:tgtEl>
                                          <p:spTgt spid="1049045"/>
                                        </p:tgtEl>
                                        <p:attrNameLst>
                                          <p:attrName>style.visibility</p:attrName>
                                        </p:attrNameLst>
                                      </p:cBhvr>
                                      <p:to>
                                        <p:strVal val="visible"/>
                                      </p:to>
                                    </p:set>
                                    <p:animEffect transition="in" filter="wipe(left)">
                                      <p:cBhvr>
                                        <p:cTn dur="500" id="7"/>
                                        <p:tgtEl>
                                          <p:spTgt spid="1049045"/>
                                        </p:tgtEl>
                                      </p:cBhvr>
                                    </p:animEffect>
                                  </p:childTnLst>
                                </p:cTn>
                              </p:par>
                              <p:par>
                                <p:cTn fill="hold" id="8" nodeType="withEffect" presetClass="entr" presetID="1" presetSubtype="0">
                                  <p:stCondLst>
                                    <p:cond delay="200"/>
                                  </p:stCondLst>
                                  <p:childTnLst>
                                    <p:set>
                                      <p:cBhvr>
                                        <p:cTn dur="1" fill="hold" id="9">
                                          <p:stCondLst>
                                            <p:cond delay="0"/>
                                          </p:stCondLst>
                                        </p:cTn>
                                        <p:tgtEl>
                                          <p:spTgt spid="2097267"/>
                                        </p:tgtEl>
                                        <p:attrNameLst>
                                          <p:attrName>style.visibility</p:attrName>
                                        </p:attrNameLst>
                                      </p:cBhvr>
                                      <p:to>
                                        <p:strVal val="visible"/>
                                      </p:to>
                                    </p:set>
                                  </p:childTnLst>
                                </p:cTn>
                              </p:par>
                              <p:par>
                                <p:cTn fill="hold" id="10" nodeType="withEffect" presetClass="entr" presetID="1" presetSubtype="0">
                                  <p:stCondLst>
                                    <p:cond delay="200"/>
                                  </p:stCondLst>
                                  <p:childTnLst>
                                    <p:set>
                                      <p:cBhvr>
                                        <p:cTn dur="1" fill="hold" id="11">
                                          <p:stCondLst>
                                            <p:cond delay="0"/>
                                          </p:stCondLst>
                                        </p:cTn>
                                        <p:tgtEl>
                                          <p:spTgt spid="2097268"/>
                                        </p:tgtEl>
                                        <p:attrNameLst>
                                          <p:attrName>style.visibility</p:attrName>
                                        </p:attrNameLst>
                                      </p:cBhvr>
                                      <p:to>
                                        <p:strVal val="visible"/>
                                      </p:to>
                                    </p:set>
                                  </p:childTnLst>
                                </p:cTn>
                              </p:par>
                              <p:par>
                                <p:cTn fill="hold" grpId="0" id="12" nodeType="withEffect" presetClass="entr" presetID="2" presetSubtype="8">
                                  <p:stCondLst>
                                    <p:cond delay="1000"/>
                                  </p:stCondLst>
                                  <p:childTnLst>
                                    <p:set>
                                      <p:cBhvr>
                                        <p:cTn dur="1" fill="hold" id="13">
                                          <p:stCondLst>
                                            <p:cond delay="0"/>
                                          </p:stCondLst>
                                        </p:cTn>
                                        <p:tgtEl>
                                          <p:spTgt spid="1049046"/>
                                        </p:tgtEl>
                                        <p:attrNameLst>
                                          <p:attrName>style.visibility</p:attrName>
                                        </p:attrNameLst>
                                      </p:cBhvr>
                                      <p:to>
                                        <p:strVal val="visible"/>
                                      </p:to>
                                    </p:set>
                                    <p:anim calcmode="lin" valueType="num">
                                      <p:cBhvr additive="base">
                                        <p:cTn dur="500" fill="hold" id="14"/>
                                        <p:tgtEl>
                                          <p:spTgt spid="1049046"/>
                                        </p:tgtEl>
                                        <p:attrNameLst>
                                          <p:attrName>ppt_x</p:attrName>
                                        </p:attrNameLst>
                                      </p:cBhvr>
                                      <p:tavLst>
                                        <p:tav tm="0">
                                          <p:val>
                                            <p:strVal val="0-#ppt_w/2"/>
                                          </p:val>
                                        </p:tav>
                                        <p:tav tm="100000">
                                          <p:val>
                                            <p:strVal val="#ppt_x"/>
                                          </p:val>
                                        </p:tav>
                                      </p:tavLst>
                                    </p:anim>
                                    <p:anim calcmode="lin" valueType="num">
                                      <p:cBhvr additive="base">
                                        <p:cTn dur="500" fill="hold" id="15"/>
                                        <p:tgtEl>
                                          <p:spTgt spid="1049046"/>
                                        </p:tgtEl>
                                        <p:attrNameLst>
                                          <p:attrName>ppt_y</p:attrName>
                                        </p:attrNameLst>
                                      </p:cBhvr>
                                      <p:tavLst>
                                        <p:tav tm="0">
                                          <p:val>
                                            <p:strVal val="#ppt_y"/>
                                          </p:val>
                                        </p:tav>
                                        <p:tav tm="100000">
                                          <p:val>
                                            <p:strVal val="#ppt_y"/>
                                          </p:val>
                                        </p:tav>
                                      </p:tavLst>
                                    </p:anim>
                                  </p:childTnLst>
                                </p:cTn>
                              </p:par>
                              <p:par>
                                <p:cTn fill="hold" grpId="0" id="16" nodeType="withEffect" presetClass="entr" presetID="2" presetSubtype="2">
                                  <p:stCondLst>
                                    <p:cond delay="1500"/>
                                  </p:stCondLst>
                                  <p:childTnLst>
                                    <p:set>
                                      <p:cBhvr>
                                        <p:cTn dur="1" fill="hold" id="17">
                                          <p:stCondLst>
                                            <p:cond delay="0"/>
                                          </p:stCondLst>
                                        </p:cTn>
                                        <p:tgtEl>
                                          <p:spTgt spid="1049047"/>
                                        </p:tgtEl>
                                        <p:attrNameLst>
                                          <p:attrName>style.visibility</p:attrName>
                                        </p:attrNameLst>
                                      </p:cBhvr>
                                      <p:to>
                                        <p:strVal val="visible"/>
                                      </p:to>
                                    </p:set>
                                    <p:anim calcmode="lin" valueType="num">
                                      <p:cBhvr additive="base">
                                        <p:cTn dur="500" fill="hold" id="18"/>
                                        <p:tgtEl>
                                          <p:spTgt spid="1049047"/>
                                        </p:tgtEl>
                                        <p:attrNameLst>
                                          <p:attrName>ppt_x</p:attrName>
                                        </p:attrNameLst>
                                      </p:cBhvr>
                                      <p:tavLst>
                                        <p:tav tm="0">
                                          <p:val>
                                            <p:strVal val="1+#ppt_w/2"/>
                                          </p:val>
                                        </p:tav>
                                        <p:tav tm="100000">
                                          <p:val>
                                            <p:strVal val="#ppt_x"/>
                                          </p:val>
                                        </p:tav>
                                      </p:tavLst>
                                    </p:anim>
                                    <p:anim calcmode="lin" valueType="num">
                                      <p:cBhvr additive="base">
                                        <p:cTn dur="500" fill="hold" id="19"/>
                                        <p:tgtEl>
                                          <p:spTgt spid="10490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45" grpId="0"/>
      <p:bldP spid="1049046" grpId="0"/>
      <p:bldP spid="104904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204" name=""/>
        <p:cNvGrpSpPr/>
        <p:nvPr/>
      </p:nvGrpSpPr>
      <p:grpSpPr>
        <a:xfrm>
          <a:off x="0" y="0"/>
          <a:ext cx="0" cy="0"/>
          <a:chOff x="0" y="0"/>
          <a:chExt cx="0" cy="0"/>
        </a:xfrm>
      </p:grpSpPr>
      <p:sp>
        <p:nvSpPr>
          <p:cNvPr id="1049051" name="Rounded Rectangle 2"/>
          <p:cNvSpPr/>
          <p:nvPr/>
        </p:nvSpPr>
        <p:spPr>
          <a:xfrm>
            <a:off x="172484" y="1374590"/>
            <a:ext cx="8712968" cy="3573424"/>
          </a:xfrm>
          <a:prstGeom prst="roundRect">
            <a:avLst>
              <a:gd name="adj" fmla="val 33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052" name="等腰三角形 45"/>
          <p:cNvSpPr/>
          <p:nvPr/>
        </p:nvSpPr>
        <p:spPr>
          <a:xfrm>
            <a:off x="899592" y="2450587"/>
            <a:ext cx="3568338" cy="2237734"/>
          </a:xfrm>
          <a:custGeom>
            <a:avLst/>
            <a:ah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53" name="标题 1"/>
          <p:cNvSpPr>
            <a:spLocks noGrp="1"/>
          </p:cNvSpPr>
          <p:nvPr>
            <p:ph type="title"/>
          </p:nvPr>
        </p:nvSpPr>
        <p:spPr>
          <a:xfrm>
            <a:off x="606007" y="123478"/>
            <a:ext cx="7113839" cy="277143"/>
          </a:xfrm>
        </p:spPr>
        <p:txBody>
          <a:bodyPr/>
          <a:p>
            <a:r>
              <a:rPr altLang="en-US" dirty="0" lang="zh-CN"/>
              <a:t>区块链核心技术 </a:t>
            </a:r>
            <a:r>
              <a:rPr altLang="zh-CN" dirty="0" lang="en-US"/>
              <a:t>– </a:t>
            </a:r>
            <a:r>
              <a:rPr altLang="en-US" dirty="0" lang="zh-CN"/>
              <a:t>以太坊，超级账本与智能合约</a:t>
            </a:r>
          </a:p>
        </p:txBody>
      </p:sp>
      <p:sp>
        <p:nvSpPr>
          <p:cNvPr id="1049054" name="TextBox 10"/>
          <p:cNvSpPr txBox="1"/>
          <p:nvPr/>
        </p:nvSpPr>
        <p:spPr>
          <a:xfrm>
            <a:off x="1187624" y="2744105"/>
            <a:ext cx="3064283" cy="1938992"/>
          </a:xfrm>
          <a:prstGeom prst="rect"/>
          <a:noFill/>
        </p:spPr>
        <p:txBody>
          <a:bodyPr bIns="0" lIns="0" rIns="0" rtlCol="0" tIns="0" wrap="square">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t>以太坊</a:t>
            </a:r>
            <a:r>
              <a:rPr altLang="zh-CN" dirty="0" sz="1200" lang="en-US"/>
              <a:t>Ethereum</a:t>
            </a:r>
            <a:r>
              <a:rPr altLang="en-US" dirty="0" sz="1200" lang="zh-CN"/>
              <a:t>和超级账本</a:t>
            </a:r>
            <a:r>
              <a:rPr altLang="zh-CN" dirty="0" sz="1200" lang="en-US"/>
              <a:t>Hyperledger</a:t>
            </a:r>
            <a:r>
              <a:rPr altLang="en-US" dirty="0" sz="1200" lang="zh-CN"/>
              <a:t>都是是一个开源的区块链底层系统技术构架，就像安卓一样，提供了非常丰富的</a:t>
            </a:r>
            <a:r>
              <a:rPr altLang="zh-CN" dirty="0" sz="1200" lang="en-US"/>
              <a:t>API</a:t>
            </a:r>
            <a:r>
              <a:rPr altLang="en-US" dirty="0" sz="1200" lang="zh-CN"/>
              <a:t>和接口，让许多人在上面能够快速开发出各种区块链应用，而以太坊和超级账本很大的特色就是能够实现智能合约。另外还有银行联盟</a:t>
            </a:r>
            <a:r>
              <a:rPr altLang="zh-CN" dirty="0" sz="1200" lang="en-US"/>
              <a:t>R3(Corda)</a:t>
            </a:r>
            <a:r>
              <a:rPr altLang="en-US" dirty="0" sz="1200" lang="zh-CN"/>
              <a:t>，跨境资产转移</a:t>
            </a:r>
            <a:r>
              <a:rPr altLang="zh-CN" dirty="0" sz="1200" lang="en-US"/>
              <a:t>Ripple</a:t>
            </a:r>
            <a:r>
              <a:rPr altLang="en-US" dirty="0" sz="1200" lang="zh-CN"/>
              <a:t>。</a:t>
            </a:r>
            <a:endParaRPr altLang="zh-CN" dirty="0" sz="1200" lang="en-US"/>
          </a:p>
        </p:txBody>
      </p:sp>
      <p:sp>
        <p:nvSpPr>
          <p:cNvPr id="1049055" name="TextBox 16"/>
          <p:cNvSpPr txBox="1"/>
          <p:nvPr/>
        </p:nvSpPr>
        <p:spPr>
          <a:xfrm>
            <a:off x="4827970" y="2744105"/>
            <a:ext cx="2984390" cy="1661993"/>
          </a:xfrm>
          <a:prstGeom prst="rect"/>
          <a:noFill/>
        </p:spPr>
        <p:txBody>
          <a:bodyPr bIns="0" lIns="0" rIns="0" rtlCol="0" tIns="0" wrap="square">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l"/>
            <a:r>
              <a:rPr altLang="en-US" dirty="0" sz="1200" lang="zh-CN"/>
              <a:t>区块链为智能合约提供可信执行环境，智能合约为区块链扩展应用。智能合约一旦设立指定后，能够无需中介的参与自动执行，并且没有人可以阻止它的运行。而在以太坊和超级账本上的智能合约，能够控制区块链上各种数字资产进行复杂的操作</a:t>
            </a:r>
            <a:endParaRPr altLang="zh-CN" dirty="0" sz="1200" lang="en-US"/>
          </a:p>
        </p:txBody>
      </p:sp>
      <p:grpSp>
        <p:nvGrpSpPr>
          <p:cNvPr id="205" name="组合 6"/>
          <p:cNvGrpSpPr/>
          <p:nvPr/>
        </p:nvGrpSpPr>
        <p:grpSpPr>
          <a:xfrm>
            <a:off x="5744590" y="1452923"/>
            <a:ext cx="1399236" cy="919331"/>
            <a:chOff x="3616599" y="1270281"/>
            <a:chExt cx="1728000" cy="1844394"/>
          </a:xfrm>
        </p:grpSpPr>
        <p:sp>
          <p:nvSpPr>
            <p:cNvPr id="1049056" name="椭圆 28"/>
            <p:cNvSpPr/>
            <p:nvPr/>
          </p:nvSpPr>
          <p:spPr>
            <a:xfrm>
              <a:off x="3616599" y="1270281"/>
              <a:ext cx="1728000" cy="1728000"/>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57" name="TextBox 31"/>
            <p:cNvSpPr txBox="1"/>
            <p:nvPr/>
          </p:nvSpPr>
          <p:spPr>
            <a:xfrm>
              <a:off x="3658452" y="1611042"/>
              <a:ext cx="1686147" cy="405226"/>
            </a:xfrm>
            <a:prstGeom prst="rect"/>
            <a:noFill/>
          </p:spPr>
          <p:txBody>
            <a:bodyPr bIns="0" lIns="0" rIns="0" rtlCol="0" tIns="0" wrap="square">
              <a:spAutoFit/>
            </a:bodyPr>
            <a:lstStyle>
              <a:defPPr>
                <a:defRPr lang="zh-CN"/>
              </a:defPPr>
              <a:lvl1pPr algn="ctr">
                <a:defRPr b="1" sz="1400">
                  <a:solidFill>
                    <a:schemeClr val="bg1"/>
                  </a:solidFill>
                  <a:latin typeface="微软雅黑" pitchFamily="34" charset="-122"/>
                  <a:ea typeface="微软雅黑" pitchFamily="34" charset="-122"/>
                </a:defRPr>
              </a:lvl1pPr>
            </a:lstStyle>
            <a:p>
              <a:r>
                <a:rPr altLang="en-US" b="0" dirty="0" sz="1600" lang="zh-CN"/>
                <a:t>智能合约</a:t>
              </a:r>
              <a:endParaRPr altLang="zh-CN" dirty="0" sz="1600" lang="en-US"/>
            </a:p>
          </p:txBody>
        </p:sp>
        <p:sp>
          <p:nvSpPr>
            <p:cNvPr id="1049058" name="等腰三角形 41"/>
            <p:cNvSpPr/>
            <p:nvPr/>
          </p:nvSpPr>
          <p:spPr>
            <a:xfrm flipV="1">
              <a:off x="4379998" y="2975421"/>
              <a:ext cx="218634" cy="139254"/>
            </a:xfrm>
            <a:prstGeom prst="triangl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059" name="等腰三角形 45"/>
          <p:cNvSpPr/>
          <p:nvPr/>
        </p:nvSpPr>
        <p:spPr>
          <a:xfrm>
            <a:off x="4644008" y="2450587"/>
            <a:ext cx="3600400" cy="2237734"/>
          </a:xfrm>
          <a:custGeom>
            <a:avLst/>
            <a:ah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60"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061" name="TextBox 23"/>
          <p:cNvSpPr txBox="1"/>
          <p:nvPr/>
        </p:nvSpPr>
        <p:spPr>
          <a:xfrm>
            <a:off x="323528" y="770727"/>
            <a:ext cx="8280919" cy="492443"/>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altLang="en-US" dirty="0" sz="1600" lang="zh-CN">
                <a:solidFill>
                  <a:schemeClr val="tx1"/>
                </a:solidFill>
              </a:rPr>
              <a:t>以太坊</a:t>
            </a:r>
            <a:r>
              <a:rPr altLang="zh-CN" dirty="0" sz="1600" lang="en-US">
                <a:solidFill>
                  <a:schemeClr val="tx1"/>
                </a:solidFill>
              </a:rPr>
              <a:t>Ethereum</a:t>
            </a:r>
            <a:r>
              <a:rPr altLang="en-US" dirty="0" sz="1600" lang="zh-CN">
                <a:solidFill>
                  <a:schemeClr val="tx1"/>
                </a:solidFill>
              </a:rPr>
              <a:t>和超级账本</a:t>
            </a:r>
            <a:r>
              <a:rPr altLang="zh-CN" dirty="0" sz="1600" lang="en-US">
                <a:solidFill>
                  <a:schemeClr val="tx1"/>
                </a:solidFill>
              </a:rPr>
              <a:t>Hyperledger</a:t>
            </a:r>
            <a:r>
              <a:rPr altLang="en-US" dirty="0" sz="1600" lang="zh-CN">
                <a:solidFill>
                  <a:schemeClr val="tx1"/>
                </a:solidFill>
              </a:rPr>
              <a:t>是一个开源的区块链底层系统，</a:t>
            </a:r>
            <a:endParaRPr altLang="zh-CN" dirty="0" sz="1600" lang="en-US">
              <a:solidFill>
                <a:schemeClr val="tx1"/>
              </a:solidFill>
            </a:endParaRPr>
          </a:p>
          <a:p>
            <a:pPr algn="l"/>
            <a:r>
              <a:rPr altLang="en-US" dirty="0" sz="1600" lang="zh-CN">
                <a:solidFill>
                  <a:schemeClr val="tx1"/>
                </a:solidFill>
              </a:rPr>
              <a:t>提供各种</a:t>
            </a:r>
            <a:r>
              <a:rPr altLang="zh-CN" dirty="0" sz="1600" lang="en-US">
                <a:solidFill>
                  <a:schemeClr val="tx1"/>
                </a:solidFill>
              </a:rPr>
              <a:t>API</a:t>
            </a:r>
            <a:r>
              <a:rPr altLang="en-US" dirty="0" sz="1600" lang="zh-CN">
                <a:solidFill>
                  <a:schemeClr val="tx1"/>
                </a:solidFill>
              </a:rPr>
              <a:t>和接口快速开发区块链应用，另外还有</a:t>
            </a:r>
            <a:r>
              <a:rPr altLang="zh-CN" dirty="0" sz="1600" lang="en-US">
                <a:solidFill>
                  <a:schemeClr val="tx1"/>
                </a:solidFill>
              </a:rPr>
              <a:t>R3(Corda), Ripple</a:t>
            </a:r>
            <a:r>
              <a:rPr altLang="en-US" dirty="0" sz="1600" lang="zh-CN">
                <a:solidFill>
                  <a:schemeClr val="tx1"/>
                </a:solidFill>
              </a:rPr>
              <a:t>等</a:t>
            </a:r>
          </a:p>
        </p:txBody>
      </p:sp>
      <p:pic>
        <p:nvPicPr>
          <p:cNvPr id="2097269" name="Picture 4" descr="Image result for 以太坊"/>
          <p:cNvPicPr>
            <a:picLocks noChangeAspect="1" noChangeArrowheads="1"/>
          </p:cNvPicPr>
          <p:nvPr/>
        </p:nvPicPr>
        <p:blipFill>
          <a:blip xmlns:r="http://schemas.openxmlformats.org/officeDocument/2006/relationships" r:embed="rId1"/>
          <a:srcRect/>
          <a:stretch>
            <a:fillRect/>
          </a:stretch>
        </p:blipFill>
        <p:spPr bwMode="auto">
          <a:xfrm>
            <a:off x="2024681" y="1261550"/>
            <a:ext cx="1325033" cy="1325033"/>
          </a:xfrm>
          <a:prstGeom prst="rect"/>
          <a:noFill/>
        </p:spPr>
      </p:pic>
      <p:pic>
        <p:nvPicPr>
          <p:cNvPr id="2097270" name="Picture 8" descr="Image result for hyperledger icon"/>
          <p:cNvPicPr>
            <a:picLocks noChangeAspect="1" noChangeArrowheads="1"/>
          </p:cNvPicPr>
          <p:nvPr/>
        </p:nvPicPr>
        <p:blipFill>
          <a:blip xmlns:r="http://schemas.openxmlformats.org/officeDocument/2006/relationships" r:embed="rId2" cstate="print"/>
          <a:srcRect/>
          <a:stretch>
            <a:fillRect/>
          </a:stretch>
        </p:blipFill>
        <p:spPr bwMode="auto">
          <a:xfrm>
            <a:off x="3327055" y="1452623"/>
            <a:ext cx="960715" cy="960715"/>
          </a:xfrm>
          <a:prstGeom prst="rect"/>
          <a:noFill/>
        </p:spPr>
      </p:pic>
      <p:sp>
        <p:nvSpPr>
          <p:cNvPr id="1049062" name="KSO_Shape"/>
          <p:cNvSpPr/>
          <p:nvPr/>
        </p:nvSpPr>
        <p:spPr bwMode="auto">
          <a:xfrm>
            <a:off x="6318075" y="1951871"/>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271" name="Picture 4"/>
          <p:cNvPicPr>
            <a:picLocks noChangeAspect="1"/>
          </p:cNvPicPr>
          <p:nvPr/>
        </p:nvPicPr>
        <p:blipFill>
          <a:blip xmlns:r="http://schemas.openxmlformats.org/officeDocument/2006/relationships" r:embed="rId3"/>
          <a:stretch>
            <a:fillRect/>
          </a:stretch>
        </p:blipFill>
        <p:spPr>
          <a:xfrm>
            <a:off x="1158400" y="2067448"/>
            <a:ext cx="1047750" cy="342900"/>
          </a:xfrm>
          <a:prstGeom prst="rect"/>
        </p:spPr>
      </p:pic>
      <p:pic>
        <p:nvPicPr>
          <p:cNvPr id="2097272" name="Picture 5"/>
          <p:cNvPicPr>
            <a:picLocks noChangeAspect="1"/>
          </p:cNvPicPr>
          <p:nvPr/>
        </p:nvPicPr>
        <p:blipFill>
          <a:blip xmlns:r="http://schemas.openxmlformats.org/officeDocument/2006/relationships" r:embed="rId4" cstate="print"/>
          <a:stretch>
            <a:fillRect/>
          </a:stretch>
        </p:blipFill>
        <p:spPr>
          <a:xfrm>
            <a:off x="1362803" y="1486612"/>
            <a:ext cx="587886" cy="534442"/>
          </a:xfrm>
          <a:prstGeom prst="rect"/>
        </p:spPr>
      </p:pic>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061"/>
                                        </p:tgtEl>
                                        <p:attrNameLst>
                                          <p:attrName>style.visibility</p:attrName>
                                        </p:attrNameLst>
                                      </p:cBhvr>
                                      <p:to>
                                        <p:strVal val="visible"/>
                                      </p:to>
                                    </p:set>
                                    <p:animEffect transition="in" filter="wipe(right)">
                                      <p:cBhvr>
                                        <p:cTn dur="500" id="7"/>
                                        <p:tgtEl>
                                          <p:spTgt spid="1049061"/>
                                        </p:tgtEl>
                                      </p:cBhvr>
                                    </p:animEffect>
                                  </p:childTnLst>
                                </p:cTn>
                              </p:par>
                              <p:par>
                                <p:cTn fill="hold" grpId="0" id="8" nodeType="withEffect" presetClass="entr" presetID="42" presetSubtype="0">
                                  <p:stCondLst>
                                    <p:cond delay="0"/>
                                  </p:stCondLst>
                                  <p:childTnLst>
                                    <p:set>
                                      <p:cBhvr>
                                        <p:cTn dur="1" fill="hold" id="9">
                                          <p:stCondLst>
                                            <p:cond delay="0"/>
                                          </p:stCondLst>
                                        </p:cTn>
                                        <p:tgtEl>
                                          <p:spTgt spid="1049052"/>
                                        </p:tgtEl>
                                        <p:attrNameLst>
                                          <p:attrName>style.visibility</p:attrName>
                                        </p:attrNameLst>
                                      </p:cBhvr>
                                      <p:to>
                                        <p:strVal val="visible"/>
                                      </p:to>
                                    </p:set>
                                    <p:animEffect transition="in" filter="fade">
                                      <p:cBhvr>
                                        <p:cTn dur="1000" id="10"/>
                                        <p:tgtEl>
                                          <p:spTgt spid="1049052"/>
                                        </p:tgtEl>
                                      </p:cBhvr>
                                    </p:animEffect>
                                    <p:anim calcmode="lin" valueType="num">
                                      <p:cBhvr>
                                        <p:cTn dur="1000" fill="hold" id="11"/>
                                        <p:tgtEl>
                                          <p:spTgt spid="1049052"/>
                                        </p:tgtEl>
                                        <p:attrNameLst>
                                          <p:attrName>ppt_x</p:attrName>
                                        </p:attrNameLst>
                                      </p:cBhvr>
                                      <p:tavLst>
                                        <p:tav tm="0">
                                          <p:val>
                                            <p:strVal val="#ppt_x"/>
                                          </p:val>
                                        </p:tav>
                                        <p:tav tm="100000">
                                          <p:val>
                                            <p:strVal val="#ppt_x"/>
                                          </p:val>
                                        </p:tav>
                                      </p:tavLst>
                                    </p:anim>
                                    <p:anim calcmode="lin" valueType="num">
                                      <p:cBhvr>
                                        <p:cTn dur="1000" fill="hold" id="12"/>
                                        <p:tgtEl>
                                          <p:spTgt spid="1049052"/>
                                        </p:tgtEl>
                                        <p:attrNameLst>
                                          <p:attrName>ppt_y</p:attrName>
                                        </p:attrNameLst>
                                      </p:cBhvr>
                                      <p:tavLst>
                                        <p:tav tm="0">
                                          <p:val>
                                            <p:strVal val="#ppt_y+.1"/>
                                          </p:val>
                                        </p:tav>
                                        <p:tav tm="100000">
                                          <p:val>
                                            <p:strVal val="#ppt_y"/>
                                          </p:val>
                                        </p:tav>
                                      </p:tavLst>
                                    </p:anim>
                                  </p:childTnLst>
                                </p:cTn>
                              </p:par>
                              <p:par>
                                <p:cTn fill="hold" grpId="0" id="13" nodeType="withEffect" presetClass="entr" presetID="42" presetSubtype="0">
                                  <p:stCondLst>
                                    <p:cond delay="0"/>
                                  </p:stCondLst>
                                  <p:childTnLst>
                                    <p:set>
                                      <p:cBhvr>
                                        <p:cTn dur="1" fill="hold" id="14">
                                          <p:stCondLst>
                                            <p:cond delay="0"/>
                                          </p:stCondLst>
                                        </p:cTn>
                                        <p:tgtEl>
                                          <p:spTgt spid="1049054"/>
                                        </p:tgtEl>
                                        <p:attrNameLst>
                                          <p:attrName>style.visibility</p:attrName>
                                        </p:attrNameLst>
                                      </p:cBhvr>
                                      <p:to>
                                        <p:strVal val="visible"/>
                                      </p:to>
                                    </p:set>
                                    <p:animEffect transition="in" filter="fade">
                                      <p:cBhvr>
                                        <p:cTn dur="1000" id="15"/>
                                        <p:tgtEl>
                                          <p:spTgt spid="1049054"/>
                                        </p:tgtEl>
                                      </p:cBhvr>
                                    </p:animEffect>
                                    <p:anim calcmode="lin" valueType="num">
                                      <p:cBhvr>
                                        <p:cTn dur="1000" fill="hold" id="16"/>
                                        <p:tgtEl>
                                          <p:spTgt spid="1049054"/>
                                        </p:tgtEl>
                                        <p:attrNameLst>
                                          <p:attrName>ppt_x</p:attrName>
                                        </p:attrNameLst>
                                      </p:cBhvr>
                                      <p:tavLst>
                                        <p:tav tm="0">
                                          <p:val>
                                            <p:strVal val="#ppt_x"/>
                                          </p:val>
                                        </p:tav>
                                        <p:tav tm="100000">
                                          <p:val>
                                            <p:strVal val="#ppt_x"/>
                                          </p:val>
                                        </p:tav>
                                      </p:tavLst>
                                    </p:anim>
                                    <p:anim calcmode="lin" valueType="num">
                                      <p:cBhvr>
                                        <p:cTn dur="1000" fill="hold" id="17"/>
                                        <p:tgtEl>
                                          <p:spTgt spid="1049054"/>
                                        </p:tgtEl>
                                        <p:attrNameLst>
                                          <p:attrName>ppt_y</p:attrName>
                                        </p:attrNameLst>
                                      </p:cBhvr>
                                      <p:tavLst>
                                        <p:tav tm="0">
                                          <p:val>
                                            <p:strVal val="#ppt_y+.1"/>
                                          </p:val>
                                        </p:tav>
                                        <p:tav tm="100000">
                                          <p:val>
                                            <p:strVal val="#ppt_y"/>
                                          </p:val>
                                        </p:tav>
                                      </p:tavLst>
                                    </p:anim>
                                  </p:childTnLst>
                                </p:cTn>
                              </p:par>
                            </p:childTnLst>
                          </p:cTn>
                        </p:par>
                        <p:par>
                          <p:cTn fill="hold" id="18">
                            <p:stCondLst>
                              <p:cond delay="1000"/>
                            </p:stCondLst>
                            <p:childTnLst>
                              <p:par>
                                <p:cTn fill="hold" id="19" nodeType="afterEffect" presetClass="entr" presetID="47" presetSubtype="0">
                                  <p:stCondLst>
                                    <p:cond delay="500"/>
                                  </p:stCondLst>
                                  <p:childTnLst>
                                    <p:set>
                                      <p:cBhvr>
                                        <p:cTn dur="1" fill="hold" id="20">
                                          <p:stCondLst>
                                            <p:cond delay="0"/>
                                          </p:stCondLst>
                                        </p:cTn>
                                        <p:tgtEl>
                                          <p:spTgt spid="205"/>
                                        </p:tgtEl>
                                        <p:attrNameLst>
                                          <p:attrName>style.visibility</p:attrName>
                                        </p:attrNameLst>
                                      </p:cBhvr>
                                      <p:to>
                                        <p:strVal val="visible"/>
                                      </p:to>
                                    </p:set>
                                    <p:animEffect transition="in" filter="fade">
                                      <p:cBhvr>
                                        <p:cTn dur="1000" id="21"/>
                                        <p:tgtEl>
                                          <p:spTgt spid="205"/>
                                        </p:tgtEl>
                                      </p:cBhvr>
                                    </p:animEffect>
                                    <p:anim calcmode="lin" valueType="num">
                                      <p:cBhvr>
                                        <p:cTn dur="1000" fill="hold" id="22"/>
                                        <p:tgtEl>
                                          <p:spTgt spid="205"/>
                                        </p:tgtEl>
                                        <p:attrNameLst>
                                          <p:attrName>ppt_x</p:attrName>
                                        </p:attrNameLst>
                                      </p:cBhvr>
                                      <p:tavLst>
                                        <p:tav tm="0">
                                          <p:val>
                                            <p:strVal val="#ppt_x"/>
                                          </p:val>
                                        </p:tav>
                                        <p:tav tm="100000">
                                          <p:val>
                                            <p:strVal val="#ppt_x"/>
                                          </p:val>
                                        </p:tav>
                                      </p:tavLst>
                                    </p:anim>
                                    <p:anim calcmode="lin" valueType="num">
                                      <p:cBhvr>
                                        <p:cTn dur="1000" fill="hold" id="23"/>
                                        <p:tgtEl>
                                          <p:spTgt spid="205"/>
                                        </p:tgtEl>
                                        <p:attrNameLst>
                                          <p:attrName>ppt_y</p:attrName>
                                        </p:attrNameLst>
                                      </p:cBhvr>
                                      <p:tavLst>
                                        <p:tav tm="0">
                                          <p:val>
                                            <p:strVal val="#ppt_y-.1"/>
                                          </p:val>
                                        </p:tav>
                                        <p:tav tm="100000">
                                          <p:val>
                                            <p:strVal val="#ppt_y"/>
                                          </p:val>
                                        </p:tav>
                                      </p:tavLst>
                                    </p:anim>
                                  </p:childTnLst>
                                </p:cTn>
                              </p:par>
                              <p:par>
                                <p:cTn fill="hold" grpId="0" id="24" nodeType="withEffect" presetClass="entr" presetID="42" presetSubtype="0">
                                  <p:stCondLst>
                                    <p:cond delay="500"/>
                                  </p:stCondLst>
                                  <p:childTnLst>
                                    <p:set>
                                      <p:cBhvr>
                                        <p:cTn dur="1" fill="hold" id="25">
                                          <p:stCondLst>
                                            <p:cond delay="0"/>
                                          </p:stCondLst>
                                        </p:cTn>
                                        <p:tgtEl>
                                          <p:spTgt spid="1049059"/>
                                        </p:tgtEl>
                                        <p:attrNameLst>
                                          <p:attrName>style.visibility</p:attrName>
                                        </p:attrNameLst>
                                      </p:cBhvr>
                                      <p:to>
                                        <p:strVal val="visible"/>
                                      </p:to>
                                    </p:set>
                                    <p:animEffect transition="in" filter="fade">
                                      <p:cBhvr>
                                        <p:cTn dur="1000" id="26"/>
                                        <p:tgtEl>
                                          <p:spTgt spid="1049059"/>
                                        </p:tgtEl>
                                      </p:cBhvr>
                                    </p:animEffect>
                                    <p:anim calcmode="lin" valueType="num">
                                      <p:cBhvr>
                                        <p:cTn dur="1000" fill="hold" id="27"/>
                                        <p:tgtEl>
                                          <p:spTgt spid="1049059"/>
                                        </p:tgtEl>
                                        <p:attrNameLst>
                                          <p:attrName>ppt_x</p:attrName>
                                        </p:attrNameLst>
                                      </p:cBhvr>
                                      <p:tavLst>
                                        <p:tav tm="0">
                                          <p:val>
                                            <p:strVal val="#ppt_x"/>
                                          </p:val>
                                        </p:tav>
                                        <p:tav tm="100000">
                                          <p:val>
                                            <p:strVal val="#ppt_x"/>
                                          </p:val>
                                        </p:tav>
                                      </p:tavLst>
                                    </p:anim>
                                    <p:anim calcmode="lin" valueType="num">
                                      <p:cBhvr>
                                        <p:cTn dur="1000" fill="hold" id="28"/>
                                        <p:tgtEl>
                                          <p:spTgt spid="1049059"/>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500"/>
                                  </p:stCondLst>
                                  <p:childTnLst>
                                    <p:set>
                                      <p:cBhvr>
                                        <p:cTn dur="1" fill="hold" id="30">
                                          <p:stCondLst>
                                            <p:cond delay="0"/>
                                          </p:stCondLst>
                                        </p:cTn>
                                        <p:tgtEl>
                                          <p:spTgt spid="1049055"/>
                                        </p:tgtEl>
                                        <p:attrNameLst>
                                          <p:attrName>style.visibility</p:attrName>
                                        </p:attrNameLst>
                                      </p:cBhvr>
                                      <p:to>
                                        <p:strVal val="visible"/>
                                      </p:to>
                                    </p:set>
                                    <p:animEffect transition="in" filter="fade">
                                      <p:cBhvr>
                                        <p:cTn dur="1000" id="31"/>
                                        <p:tgtEl>
                                          <p:spTgt spid="1049055"/>
                                        </p:tgtEl>
                                      </p:cBhvr>
                                    </p:animEffect>
                                    <p:anim calcmode="lin" valueType="num">
                                      <p:cBhvr>
                                        <p:cTn dur="1000" fill="hold" id="32"/>
                                        <p:tgtEl>
                                          <p:spTgt spid="1049055"/>
                                        </p:tgtEl>
                                        <p:attrNameLst>
                                          <p:attrName>ppt_x</p:attrName>
                                        </p:attrNameLst>
                                      </p:cBhvr>
                                      <p:tavLst>
                                        <p:tav tm="0">
                                          <p:val>
                                            <p:strVal val="#ppt_x"/>
                                          </p:val>
                                        </p:tav>
                                        <p:tav tm="100000">
                                          <p:val>
                                            <p:strVal val="#ppt_x"/>
                                          </p:val>
                                        </p:tav>
                                      </p:tavLst>
                                    </p:anim>
                                    <p:anim calcmode="lin" valueType="num">
                                      <p:cBhvr>
                                        <p:cTn dur="1000" fill="hold" id="33"/>
                                        <p:tgtEl>
                                          <p:spTgt spid="1049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52" grpId="0" animBg="1"/>
      <p:bldP spid="1049054" grpId="0"/>
      <p:bldP spid="1049055" grpId="0"/>
      <p:bldP spid="1049059" grpId="0" animBg="1"/>
      <p:bldP spid="10490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9066" name="Rounded Rectangle 2"/>
          <p:cNvSpPr/>
          <p:nvPr/>
        </p:nvSpPr>
        <p:spPr>
          <a:xfrm>
            <a:off x="172484" y="770728"/>
            <a:ext cx="8712968" cy="4177286"/>
          </a:xfrm>
          <a:prstGeom prst="roundRect">
            <a:avLst>
              <a:gd name="adj" fmla="val 33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067" name="标题 1"/>
          <p:cNvSpPr>
            <a:spLocks noGrp="1"/>
          </p:cNvSpPr>
          <p:nvPr>
            <p:ph type="title"/>
          </p:nvPr>
        </p:nvSpPr>
        <p:spPr>
          <a:xfrm>
            <a:off x="606007" y="123478"/>
            <a:ext cx="7113839" cy="277143"/>
          </a:xfrm>
        </p:spPr>
        <p:txBody>
          <a:bodyPr/>
          <a:p>
            <a:r>
              <a:rPr altLang="en-US" dirty="0" lang="zh-CN"/>
              <a:t>区块链核心技术 </a:t>
            </a:r>
            <a:r>
              <a:rPr altLang="zh-CN" dirty="0" lang="en-US"/>
              <a:t>– </a:t>
            </a:r>
            <a:r>
              <a:rPr altLang="en-US" dirty="0" lang="zh-CN"/>
              <a:t>智能合约</a:t>
            </a:r>
          </a:p>
        </p:txBody>
      </p:sp>
      <p:sp>
        <p:nvSpPr>
          <p:cNvPr id="1049068"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069" name="TextBox 23"/>
          <p:cNvSpPr txBox="1"/>
          <p:nvPr/>
        </p:nvSpPr>
        <p:spPr>
          <a:xfrm>
            <a:off x="388508" y="897539"/>
            <a:ext cx="8431964" cy="1046440"/>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dirty="0" sz="1700" lang="en-US">
                <a:solidFill>
                  <a:schemeClr val="tx1"/>
                </a:solidFill>
              </a:rPr>
              <a:t>Smart contracts</a:t>
            </a:r>
            <a:r>
              <a:rPr b="0" dirty="0" sz="1700" lang="en-US">
                <a:solidFill>
                  <a:schemeClr val="tx1"/>
                </a:solidFill>
              </a:rPr>
              <a:t> are self-executing </a:t>
            </a:r>
            <a:r>
              <a:rPr dirty="0" sz="1700" lang="en-US">
                <a:solidFill>
                  <a:schemeClr val="tx1"/>
                </a:solidFill>
              </a:rPr>
              <a:t>contracts</a:t>
            </a:r>
            <a:r>
              <a:rPr b="0" dirty="0" sz="1700" lang="en-US">
                <a:solidFill>
                  <a:schemeClr val="tx1"/>
                </a:solidFill>
              </a:rPr>
              <a:t> with the terms of the agreement between buyer and seller being directly written into lines of code. The code and the agreements contained therein exist across a distributed, decentralized </a:t>
            </a:r>
            <a:r>
              <a:rPr b="0" dirty="0" sz="1700" lang="en-US" err="1">
                <a:solidFill>
                  <a:schemeClr val="tx1"/>
                </a:solidFill>
              </a:rPr>
              <a:t>blockchain</a:t>
            </a:r>
            <a:r>
              <a:rPr b="0" dirty="0" sz="1700" lang="en-US">
                <a:solidFill>
                  <a:schemeClr val="tx1"/>
                </a:solidFill>
              </a:rPr>
              <a:t> network.</a:t>
            </a:r>
            <a:endParaRPr altLang="en-US" dirty="0" sz="1700" lang="zh-CN">
              <a:solidFill>
                <a:schemeClr val="tx1"/>
              </a:solidFill>
            </a:endParaRPr>
          </a:p>
        </p:txBody>
      </p:sp>
      <p:pic>
        <p:nvPicPr>
          <p:cNvPr id="2097273" name="Picture 3"/>
          <p:cNvPicPr>
            <a:picLocks noChangeAspect="1"/>
          </p:cNvPicPr>
          <p:nvPr/>
        </p:nvPicPr>
        <p:blipFill>
          <a:blip xmlns:r="http://schemas.openxmlformats.org/officeDocument/2006/relationships" r:embed="rId1"/>
          <a:stretch>
            <a:fillRect/>
          </a:stretch>
        </p:blipFill>
        <p:spPr>
          <a:xfrm>
            <a:off x="1403648" y="2139702"/>
            <a:ext cx="6108700" cy="2730500"/>
          </a:xfrm>
          <a:prstGeom prst="rect"/>
        </p:spPr>
      </p:pic>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069"/>
                                        </p:tgtEl>
                                        <p:attrNameLst>
                                          <p:attrName>style.visibility</p:attrName>
                                        </p:attrNameLst>
                                      </p:cBhvr>
                                      <p:to>
                                        <p:strVal val="visible"/>
                                      </p:to>
                                    </p:set>
                                    <p:animEffect transition="in" filter="wipe(right)">
                                      <p:cBhvr>
                                        <p:cTn dur="500" id="7"/>
                                        <p:tgtEl>
                                          <p:spTgt spid="1049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9"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211" name=""/>
        <p:cNvGrpSpPr/>
        <p:nvPr/>
      </p:nvGrpSpPr>
      <p:grpSpPr>
        <a:xfrm>
          <a:off x="0" y="0"/>
          <a:ext cx="0" cy="0"/>
          <a:chOff x="0" y="0"/>
          <a:chExt cx="0" cy="0"/>
        </a:xfrm>
      </p:grpSpPr>
      <p:sp>
        <p:nvSpPr>
          <p:cNvPr id="1049073"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74" name="文本框 9"/>
          <p:cNvSpPr txBox="1"/>
          <p:nvPr/>
        </p:nvSpPr>
        <p:spPr>
          <a:xfrm>
            <a:off x="971601" y="2944120"/>
            <a:ext cx="7399315" cy="623248"/>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区块链银行业务应用</a:t>
            </a:r>
          </a:p>
        </p:txBody>
      </p:sp>
      <p:sp>
        <p:nvSpPr>
          <p:cNvPr id="1049075"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076" name="KSO_Shape"/>
          <p:cNvSpPr/>
          <p:nvPr/>
        </p:nvSpPr>
        <p:spPr bwMode="auto">
          <a:xfrm>
            <a:off x="421018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9073"/>
                                        </p:tgtEl>
                                        <p:attrNameLst>
                                          <p:attrName>style.visibility</p:attrName>
                                        </p:attrNameLst>
                                      </p:cBhvr>
                                      <p:to>
                                        <p:strVal val="visible"/>
                                      </p:to>
                                    </p:set>
                                    <p:animEffect transition="in" filter="wipe(down)">
                                      <p:cBhvr>
                                        <p:cTn dur="500" id="7"/>
                                        <p:tgtEl>
                                          <p:spTgt spid="1049073"/>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9075"/>
                                        </p:tgtEl>
                                        <p:attrNameLst>
                                          <p:attrName>style.visibility</p:attrName>
                                        </p:attrNameLst>
                                      </p:cBhvr>
                                      <p:to>
                                        <p:strVal val="visible"/>
                                      </p:to>
                                    </p:set>
                                    <p:anim calcmode="lin" valueType="num">
                                      <p:cBhvr>
                                        <p:cTn dur="500" fill="hold" id="10"/>
                                        <p:tgtEl>
                                          <p:spTgt spid="1049075"/>
                                        </p:tgtEl>
                                        <p:attrNameLst>
                                          <p:attrName>ppt_w</p:attrName>
                                        </p:attrNameLst>
                                      </p:cBhvr>
                                      <p:tavLst>
                                        <p:tav tm="0">
                                          <p:val>
                                            <p:fltVal val="0.0"/>
                                          </p:val>
                                        </p:tav>
                                        <p:tav tm="100000">
                                          <p:val>
                                            <p:strVal val="#ppt_w"/>
                                          </p:val>
                                        </p:tav>
                                      </p:tavLst>
                                    </p:anim>
                                    <p:anim calcmode="lin" valueType="num">
                                      <p:cBhvr>
                                        <p:cTn dur="500" fill="hold" id="11"/>
                                        <p:tgtEl>
                                          <p:spTgt spid="1049075"/>
                                        </p:tgtEl>
                                        <p:attrNameLst>
                                          <p:attrName>ppt_h</p:attrName>
                                        </p:attrNameLst>
                                      </p:cBhvr>
                                      <p:tavLst>
                                        <p:tav tm="0">
                                          <p:val>
                                            <p:fltVal val="0.0"/>
                                          </p:val>
                                        </p:tav>
                                        <p:tav tm="100000">
                                          <p:val>
                                            <p:strVal val="#ppt_h"/>
                                          </p:val>
                                        </p:tav>
                                      </p:tavLst>
                                    </p:anim>
                                    <p:animEffect transition="in" filter="fade">
                                      <p:cBhvr>
                                        <p:cTn dur="500" id="12"/>
                                        <p:tgtEl>
                                          <p:spTgt spid="1049075"/>
                                        </p:tgtEl>
                                      </p:cBhvr>
                                    </p:animEffect>
                                    <p:anim calcmode="lin" valueType="num">
                                      <p:cBhvr>
                                        <p:cTn dur="500" fill="hold" id="13"/>
                                        <p:tgtEl>
                                          <p:spTgt spid="1049075"/>
                                        </p:tgtEl>
                                        <p:attrNameLst>
                                          <p:attrName>ppt_x</p:attrName>
                                        </p:attrNameLst>
                                      </p:cBhvr>
                                      <p:tavLst>
                                        <p:tav tm="0">
                                          <p:val>
                                            <p:fltVal val="0.5"/>
                                          </p:val>
                                        </p:tav>
                                        <p:tav tm="100000">
                                          <p:val>
                                            <p:strVal val="#ppt_x"/>
                                          </p:val>
                                        </p:tav>
                                      </p:tavLst>
                                    </p:anim>
                                    <p:anim calcmode="lin" valueType="num">
                                      <p:cBhvr>
                                        <p:cTn dur="500" fill="hold" id="14"/>
                                        <p:tgtEl>
                                          <p:spTgt spid="1049075"/>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9076"/>
                                        </p:tgtEl>
                                        <p:attrNameLst>
                                          <p:attrName>style.visibility</p:attrName>
                                        </p:attrNameLst>
                                      </p:cBhvr>
                                      <p:to>
                                        <p:strVal val="visible"/>
                                      </p:to>
                                    </p:set>
                                    <p:anim calcmode="lin" valueType="num">
                                      <p:cBhvr>
                                        <p:cTn dur="500" fill="hold" id="17"/>
                                        <p:tgtEl>
                                          <p:spTgt spid="1049076"/>
                                        </p:tgtEl>
                                        <p:attrNameLst>
                                          <p:attrName>ppt_w</p:attrName>
                                        </p:attrNameLst>
                                      </p:cBhvr>
                                      <p:tavLst>
                                        <p:tav tm="0">
                                          <p:val>
                                            <p:fltVal val="0.0"/>
                                          </p:val>
                                        </p:tav>
                                        <p:tav tm="100000">
                                          <p:val>
                                            <p:strVal val="#ppt_w"/>
                                          </p:val>
                                        </p:tav>
                                      </p:tavLst>
                                    </p:anim>
                                    <p:anim calcmode="lin" valueType="num">
                                      <p:cBhvr>
                                        <p:cTn dur="500" fill="hold" id="18"/>
                                        <p:tgtEl>
                                          <p:spTgt spid="1049076"/>
                                        </p:tgtEl>
                                        <p:attrNameLst>
                                          <p:attrName>ppt_h</p:attrName>
                                        </p:attrNameLst>
                                      </p:cBhvr>
                                      <p:tavLst>
                                        <p:tav tm="0">
                                          <p:val>
                                            <p:fltVal val="0.0"/>
                                          </p:val>
                                        </p:tav>
                                        <p:tav tm="100000">
                                          <p:val>
                                            <p:strVal val="#ppt_h"/>
                                          </p:val>
                                        </p:tav>
                                      </p:tavLst>
                                    </p:anim>
                                    <p:animEffect transition="in" filter="fade">
                                      <p:cBhvr>
                                        <p:cTn dur="500" id="19"/>
                                        <p:tgtEl>
                                          <p:spTgt spid="1049076"/>
                                        </p:tgtEl>
                                      </p:cBhvr>
                                    </p:animEffect>
                                    <p:anim calcmode="lin" valueType="num">
                                      <p:cBhvr>
                                        <p:cTn dur="500" fill="hold" id="20"/>
                                        <p:tgtEl>
                                          <p:spTgt spid="1049076"/>
                                        </p:tgtEl>
                                        <p:attrNameLst>
                                          <p:attrName>ppt_x</p:attrName>
                                        </p:attrNameLst>
                                      </p:cBhvr>
                                      <p:tavLst>
                                        <p:tav tm="0">
                                          <p:val>
                                            <p:fltVal val="0.5"/>
                                          </p:val>
                                        </p:tav>
                                        <p:tav tm="100000">
                                          <p:val>
                                            <p:strVal val="#ppt_x"/>
                                          </p:val>
                                        </p:tav>
                                      </p:tavLst>
                                    </p:anim>
                                    <p:anim calcmode="lin" valueType="num">
                                      <p:cBhvr>
                                        <p:cTn dur="500" fill="hold" id="21"/>
                                        <p:tgtEl>
                                          <p:spTgt spid="1049076"/>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9074"/>
                                        </p:tgtEl>
                                        <p:attrNameLst>
                                          <p:attrName>style.visibility</p:attrName>
                                        </p:attrNameLst>
                                      </p:cBhvr>
                                      <p:to>
                                        <p:strVal val="visible"/>
                                      </p:to>
                                    </p:set>
                                    <p:animEffect transition="in" filter="barn(inVertical)">
                                      <p:cBhvr>
                                        <p:cTn dur="500" id="25"/>
                                        <p:tgtEl>
                                          <p:spTgt spid="1049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3" grpId="0" animBg="1"/>
      <p:bldP spid="1049074" grpId="0"/>
      <p:bldP spid="1049075" grpId="0" animBg="1"/>
      <p:bldP spid="104907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214" name=""/>
        <p:cNvGrpSpPr/>
        <p:nvPr/>
      </p:nvGrpSpPr>
      <p:grpSpPr>
        <a:xfrm>
          <a:off x="0" y="0"/>
          <a:ext cx="0" cy="0"/>
          <a:chOff x="0" y="0"/>
          <a:chExt cx="0" cy="0"/>
        </a:xfrm>
      </p:grpSpPr>
      <p:sp>
        <p:nvSpPr>
          <p:cNvPr id="1049080" name="标题 1"/>
          <p:cNvSpPr>
            <a:spLocks noGrp="1"/>
          </p:cNvSpPr>
          <p:nvPr>
            <p:ph type="title"/>
          </p:nvPr>
        </p:nvSpPr>
        <p:spPr>
          <a:xfrm>
            <a:off x="606008" y="123478"/>
            <a:ext cx="7278360" cy="277143"/>
          </a:xfrm>
        </p:spPr>
        <p:txBody>
          <a:bodyPr/>
          <a:p>
            <a:r>
              <a:rPr altLang="en-US" dirty="0" lang="zh-CN"/>
              <a:t>区块链银行 </a:t>
            </a:r>
            <a:r>
              <a:rPr altLang="zh-CN" dirty="0" lang="en-US"/>
              <a:t>– </a:t>
            </a:r>
            <a:r>
              <a:rPr altLang="en-US" dirty="0" lang="zh-CN"/>
              <a:t>跨境支付和国际汇款</a:t>
            </a:r>
          </a:p>
        </p:txBody>
      </p:sp>
      <p:sp>
        <p:nvSpPr>
          <p:cNvPr id="1049081"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274" name="Picture 3"/>
          <p:cNvPicPr>
            <a:picLocks noChangeAspect="1"/>
          </p:cNvPicPr>
          <p:nvPr/>
        </p:nvPicPr>
        <p:blipFill>
          <a:blip xmlns:r="http://schemas.openxmlformats.org/officeDocument/2006/relationships" r:embed="rId1"/>
          <a:stretch>
            <a:fillRect/>
          </a:stretch>
        </p:blipFill>
        <p:spPr>
          <a:xfrm>
            <a:off x="683568" y="843558"/>
            <a:ext cx="7895238" cy="4038095"/>
          </a:xfrm>
          <a:prstGeom prst="rect"/>
        </p:spPr>
      </p:pic>
      <p:pic>
        <p:nvPicPr>
          <p:cNvPr id="2097275" name="Picture 5"/>
          <p:cNvPicPr>
            <a:picLocks noChangeAspect="1"/>
          </p:cNvPicPr>
          <p:nvPr/>
        </p:nvPicPr>
        <p:blipFill>
          <a:blip xmlns:r="http://schemas.openxmlformats.org/officeDocument/2006/relationships" r:embed="rId2"/>
          <a:stretch>
            <a:fillRect/>
          </a:stretch>
        </p:blipFill>
        <p:spPr>
          <a:xfrm>
            <a:off x="4644008" y="1779662"/>
            <a:ext cx="502689" cy="164516"/>
          </a:xfrm>
          <a:prstGeom prst="rect"/>
        </p:spPr>
      </p:pic>
      <p:sp>
        <p:nvSpPr>
          <p:cNvPr id="1049082" name="Vertical Scroll 6"/>
          <p:cNvSpPr/>
          <p:nvPr/>
        </p:nvSpPr>
        <p:spPr bwMode="auto">
          <a:xfrm>
            <a:off x="2123728" y="3507854"/>
            <a:ext cx="256781" cy="216024"/>
          </a:xfrm>
          <a:prstGeom prst="verticalScroll"/>
        </p:spPr>
        <p:style>
          <a:lnRef idx="2">
            <a:schemeClr val="accent6">
              <a:shade val="50000"/>
            </a:schemeClr>
          </a:lnRef>
          <a:fillRef idx="1">
            <a:schemeClr val="accent6"/>
          </a:fillRef>
          <a:effectRef idx="0">
            <a:schemeClr val="accent6"/>
          </a:effectRef>
          <a:fontRef idx="minor">
            <a:schemeClr val="lt1"/>
          </a:fontRef>
        </p:style>
        <p:txBody>
          <a:bodyPr anchor="ctr"/>
          <a:p>
            <a:pPr algn="ctr"/>
            <a:endParaRPr dirty="0" sz="1600" lang="en-GB">
              <a:solidFill>
                <a:srgbClr val="00B0F0"/>
              </a:solidFill>
            </a:endParaRPr>
          </a:p>
        </p:txBody>
      </p:sp>
      <p:sp>
        <p:nvSpPr>
          <p:cNvPr id="1049083" name="TextBox 4"/>
          <p:cNvSpPr txBox="1"/>
          <p:nvPr/>
        </p:nvSpPr>
        <p:spPr>
          <a:xfrm>
            <a:off x="2051720" y="3753992"/>
            <a:ext cx="494046" cy="184666"/>
          </a:xfrm>
          <a:prstGeom prst="rect"/>
          <a:noFill/>
        </p:spPr>
        <p:txBody>
          <a:bodyPr bIns="0" lIns="0" rIns="0" rtlCol="0" tIns="0" wrap="none">
            <a:spAutoFit/>
          </a:bodyPr>
          <a:p>
            <a:r>
              <a:rPr altLang="zh-CN" b="1" dirty="0" sz="1200" lang="en-US">
                <a:solidFill>
                  <a:schemeClr val="accent6"/>
                </a:solidFill>
                <a:latin typeface="微软雅黑" pitchFamily="34" charset="-122"/>
                <a:ea typeface="微软雅黑" pitchFamily="34" charset="-122"/>
              </a:rPr>
              <a:t>SWIFT</a:t>
            </a:r>
            <a:endParaRPr b="1" dirty="0" sz="1200" lang="en-US">
              <a:solidFill>
                <a:schemeClr val="accent6"/>
              </a:solidFill>
              <a:latin typeface="微软雅黑" pitchFamily="34" charset="-122"/>
              <a:ea typeface="微软雅黑" pitchFamily="34" charset="-122"/>
            </a:endParaRPr>
          </a:p>
        </p:txBody>
      </p:sp>
      <p:cxnSp>
        <p:nvCxnSpPr>
          <p:cNvPr id="3145888" name="Straight Arrow Connector 10"/>
          <p:cNvCxnSpPr>
            <a:cxnSpLocks/>
            <a:stCxn id="1049082" idx="0"/>
          </p:cNvCxnSpPr>
          <p:nvPr/>
        </p:nvCxnSpPr>
        <p:spPr>
          <a:xfrm flipV="1">
            <a:off x="2252119" y="3003798"/>
            <a:ext cx="375665" cy="504056"/>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217" name=""/>
        <p:cNvGrpSpPr/>
        <p:nvPr/>
      </p:nvGrpSpPr>
      <p:grpSpPr>
        <a:xfrm>
          <a:off x="0" y="0"/>
          <a:ext cx="0" cy="0"/>
          <a:chOff x="0" y="0"/>
          <a:chExt cx="0" cy="0"/>
        </a:xfrm>
      </p:grpSpPr>
      <p:sp>
        <p:nvSpPr>
          <p:cNvPr id="1049087" name="标题 1"/>
          <p:cNvSpPr>
            <a:spLocks noGrp="1"/>
          </p:cNvSpPr>
          <p:nvPr>
            <p:ph type="title"/>
          </p:nvPr>
        </p:nvSpPr>
        <p:spPr>
          <a:xfrm>
            <a:off x="723213" y="161355"/>
            <a:ext cx="6414264" cy="277143"/>
          </a:xfrm>
        </p:spPr>
        <p:txBody>
          <a:bodyPr/>
          <a:p>
            <a:r>
              <a:rPr altLang="en-US" dirty="0" lang="zh-CN"/>
              <a:t>区块链银行 </a:t>
            </a:r>
            <a:r>
              <a:rPr altLang="zh-CN" dirty="0" lang="en-US"/>
              <a:t>– </a:t>
            </a:r>
            <a:r>
              <a:rPr altLang="en-US" dirty="0" lang="zh-CN"/>
              <a:t>数字资产（货币）生命周期和转移</a:t>
            </a:r>
          </a:p>
        </p:txBody>
      </p:sp>
      <p:sp>
        <p:nvSpPr>
          <p:cNvPr id="1049088"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18" name="Group 193"/>
          <p:cNvGrpSpPr/>
          <p:nvPr/>
        </p:nvGrpSpPr>
        <p:grpSpPr>
          <a:xfrm>
            <a:off x="2142130" y="840709"/>
            <a:ext cx="4634888" cy="968298"/>
            <a:chOff x="5988388" y="483017"/>
            <a:chExt cx="12359700" cy="1831484"/>
          </a:xfrm>
        </p:grpSpPr>
        <p:sp>
          <p:nvSpPr>
            <p:cNvPr id="1049089" name="TextBox 194"/>
            <p:cNvSpPr txBox="1"/>
            <p:nvPr/>
          </p:nvSpPr>
          <p:spPr>
            <a:xfrm>
              <a:off x="5988388" y="483017"/>
              <a:ext cx="12359700" cy="1323423"/>
            </a:xfrm>
            <a:prstGeom prst="rect"/>
            <a:noFill/>
          </p:spPr>
          <p:txBody>
            <a:bodyPr bIns="17142" lIns="34283" rIns="34283" rtlCol="0" tIns="17142" wrap="square">
              <a:spAutoFit/>
            </a:bodyPr>
            <a:p>
              <a:pPr algn="ctr"/>
              <a:r>
                <a:rPr altLang="en-US" b="1" dirty="0" sz="3000" lang="zh-CN">
                  <a:latin typeface="微软雅黑" panose="020B0503020204020204" pitchFamily="34" charset="-122"/>
                  <a:cs typeface="Aparajita" panose="020B0604020202020204" pitchFamily="34" charset="0"/>
                </a:rPr>
                <a:t>数字资产生命周期</a:t>
              </a:r>
              <a:endParaRPr b="1" dirty="0" sz="3000" lang="id-ID">
                <a:latin typeface="微软雅黑" panose="020B0503020204020204" pitchFamily="34" charset="-122"/>
                <a:cs typeface="Aparajita" panose="020B0604020202020204" pitchFamily="34" charset="0"/>
              </a:endParaRPr>
            </a:p>
          </p:txBody>
        </p:sp>
        <p:sp>
          <p:nvSpPr>
            <p:cNvPr id="1049090" name="Rectangle 195"/>
            <p:cNvSpPr/>
            <p:nvPr/>
          </p:nvSpPr>
          <p:spPr>
            <a:xfrm>
              <a:off x="11064081" y="2119457"/>
              <a:ext cx="2297741" cy="85809"/>
            </a:xfrm>
            <a:prstGeom prst="rect"/>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bIns="17127" lIns="34252" rIns="34252" rtlCol="0" tIns="17127"/>
            <a:p>
              <a:pPr algn="ctr"/>
              <a:endParaRPr dirty="0" lang="en-US">
                <a:solidFill>
                  <a:srgbClr val="FF0000"/>
                </a:solidFill>
                <a:latin typeface="Open Sans Light"/>
              </a:endParaRPr>
            </a:p>
          </p:txBody>
        </p:sp>
        <p:sp>
          <p:nvSpPr>
            <p:cNvPr id="1049091" name="Subtitle 2"/>
            <p:cNvSpPr txBox="1"/>
            <p:nvPr/>
          </p:nvSpPr>
          <p:spPr>
            <a:xfrm>
              <a:off x="6361193" y="1475385"/>
              <a:ext cx="11655185" cy="839116"/>
            </a:xfrm>
            <a:prstGeom prst="rect"/>
          </p:spPr>
          <p:txBody>
            <a:bodyPr bIns="40779" lIns="81559" rIns="81559" rtlCol="0" tIns="40779" vert="horz">
              <a:noAutofit/>
            </a:bodyPr>
            <a:lstStyle>
              <a:lvl1pPr algn="ctr" defTabSz="1087636" eaLnBrk="1" hangingPunct="1" indent="0" latinLnBrk="0" marL="0" rtl="0">
                <a:lnSpc>
                  <a:spcPct val="120000"/>
                </a:lnSpc>
                <a:spcBef>
                  <a:spcPct val="20000"/>
                </a:spcBef>
                <a:buFont typeface="Arial"/>
                <a:buNone/>
                <a:defRPr sz="2400" kern="1200">
                  <a:solidFill>
                    <a:schemeClr val="tx2"/>
                  </a:solidFill>
                  <a:latin typeface="Open Sans Light"/>
                  <a:ea typeface="+mn-ea"/>
                  <a:cs typeface="Open Sans Light"/>
                </a:defRPr>
              </a:lvl1pPr>
              <a:lvl2pPr algn="ctr" defTabSz="1087636" eaLnBrk="1" hangingPunct="1" indent="0" latinLnBrk="0" marL="1087636" rtl="0">
                <a:lnSpc>
                  <a:spcPct val="130000"/>
                </a:lnSpc>
                <a:spcBef>
                  <a:spcPct val="20000"/>
                </a:spcBef>
                <a:buFont typeface="Arial"/>
                <a:buNone/>
                <a:defRPr sz="3200" kern="1200">
                  <a:solidFill>
                    <a:schemeClr val="tx1">
                      <a:tint val="75000"/>
                    </a:schemeClr>
                  </a:solidFill>
                  <a:latin typeface="Open Sans"/>
                  <a:ea typeface="+mn-ea"/>
                  <a:cs typeface="Open Sans"/>
                </a:defRPr>
              </a:lvl2pPr>
              <a:lvl3pPr algn="ctr" defTabSz="1087636" eaLnBrk="1" hangingPunct="1" indent="0" latinLnBrk="0" marL="2175271" rtl="0">
                <a:lnSpc>
                  <a:spcPct val="130000"/>
                </a:lnSpc>
                <a:spcBef>
                  <a:spcPct val="20000"/>
                </a:spcBef>
                <a:buFont typeface="Arial"/>
                <a:buNone/>
                <a:defRPr sz="3200" kern="1200">
                  <a:solidFill>
                    <a:schemeClr val="tx1">
                      <a:tint val="75000"/>
                    </a:schemeClr>
                  </a:solidFill>
                  <a:latin typeface="Open Sans"/>
                  <a:ea typeface="+mn-ea"/>
                  <a:cs typeface="Open Sans"/>
                </a:defRPr>
              </a:lvl3pPr>
              <a:lvl4pPr algn="ctr" defTabSz="1087636" eaLnBrk="1" hangingPunct="1" indent="0" latinLnBrk="0" marL="3262912" rtl="0">
                <a:lnSpc>
                  <a:spcPct val="130000"/>
                </a:lnSpc>
                <a:spcBef>
                  <a:spcPct val="20000"/>
                </a:spcBef>
                <a:buFont typeface="Arial"/>
                <a:buNone/>
                <a:defRPr sz="3200" kern="1200">
                  <a:solidFill>
                    <a:schemeClr val="tx1">
                      <a:tint val="75000"/>
                    </a:schemeClr>
                  </a:solidFill>
                  <a:latin typeface="Open Sans"/>
                  <a:ea typeface="+mn-ea"/>
                  <a:cs typeface="Open Sans"/>
                </a:defRPr>
              </a:lvl4pPr>
              <a:lvl5pPr algn="ctr" defTabSz="1087636" eaLnBrk="1" hangingPunct="1" indent="0" latinLnBrk="0" marL="4350546" rtl="0">
                <a:lnSpc>
                  <a:spcPct val="130000"/>
                </a:lnSpc>
                <a:spcBef>
                  <a:spcPct val="20000"/>
                </a:spcBef>
                <a:buFont typeface="Arial"/>
                <a:buNone/>
                <a:defRPr sz="3200" kern="1200">
                  <a:solidFill>
                    <a:schemeClr val="tx1">
                      <a:tint val="75000"/>
                    </a:schemeClr>
                  </a:solidFill>
                  <a:latin typeface="Open Sans"/>
                  <a:ea typeface="+mn-ea"/>
                  <a:cs typeface="Open Sans"/>
                </a:defRPr>
              </a:lvl5pPr>
              <a:lvl6pPr algn="ctr" defTabSz="1087636" eaLnBrk="1" hangingPunct="1" indent="0" latinLnBrk="0" marL="5438184" rtl="0">
                <a:spcBef>
                  <a:spcPct val="20000"/>
                </a:spcBef>
                <a:buFont typeface="Arial"/>
                <a:buNone/>
                <a:defRPr sz="4800" kern="1200">
                  <a:solidFill>
                    <a:schemeClr val="tx1">
                      <a:tint val="75000"/>
                    </a:schemeClr>
                  </a:solidFill>
                  <a:latin typeface="+mn-lt"/>
                  <a:ea typeface="+mn-ea"/>
                  <a:cs typeface="+mn-cs"/>
                </a:defRPr>
              </a:lvl6pPr>
              <a:lvl7pPr algn="ctr" defTabSz="1087636" eaLnBrk="1" hangingPunct="1" indent="0" latinLnBrk="0" marL="6525820" rtl="0">
                <a:spcBef>
                  <a:spcPct val="20000"/>
                </a:spcBef>
                <a:buFont typeface="Arial"/>
                <a:buNone/>
                <a:defRPr sz="4800" kern="1200">
                  <a:solidFill>
                    <a:schemeClr val="tx1">
                      <a:tint val="75000"/>
                    </a:schemeClr>
                  </a:solidFill>
                  <a:latin typeface="+mn-lt"/>
                  <a:ea typeface="+mn-ea"/>
                  <a:cs typeface="+mn-cs"/>
                </a:defRPr>
              </a:lvl7pPr>
              <a:lvl8pPr algn="ctr" defTabSz="1087636" eaLnBrk="1" hangingPunct="1" indent="0" latinLnBrk="0" marL="7613455" rtl="0">
                <a:spcBef>
                  <a:spcPct val="20000"/>
                </a:spcBef>
                <a:buFont typeface="Arial"/>
                <a:buNone/>
                <a:defRPr sz="4800" kern="1200">
                  <a:solidFill>
                    <a:schemeClr val="tx1">
                      <a:tint val="75000"/>
                    </a:schemeClr>
                  </a:solidFill>
                  <a:latin typeface="+mn-lt"/>
                  <a:ea typeface="+mn-ea"/>
                  <a:cs typeface="+mn-cs"/>
                </a:defRPr>
              </a:lvl8pPr>
              <a:lvl9pPr algn="ctr" defTabSz="1087636" eaLnBrk="1" hangingPunct="1" indent="0" latinLnBrk="0" marL="8701091" rtl="0">
                <a:spcBef>
                  <a:spcPct val="20000"/>
                </a:spcBef>
                <a:buFont typeface="Arial"/>
                <a:buNone/>
                <a:defRPr sz="4800" kern="1200">
                  <a:solidFill>
                    <a:schemeClr val="tx1">
                      <a:tint val="75000"/>
                    </a:schemeClr>
                  </a:solidFill>
                  <a:latin typeface="+mn-lt"/>
                  <a:ea typeface="+mn-ea"/>
                  <a:cs typeface="+mn-cs"/>
                </a:defRPr>
              </a:lvl9pPr>
            </a:lstStyle>
            <a:p>
              <a:r>
                <a:rPr altLang="en-US" dirty="0" sz="1600" lang="zh-CN">
                  <a:solidFill>
                    <a:schemeClr val="tx1"/>
                  </a:solidFill>
                  <a:latin typeface="微软雅黑" panose="020B0503020204020204" pitchFamily="34" charset="-122"/>
                  <a:cs typeface="Aparajita" panose="020B0604020202020204" pitchFamily="34" charset="0"/>
                </a:rPr>
                <a:t>资产转移</a:t>
              </a:r>
              <a:endParaRPr dirty="0" sz="1600" lang="en-US">
                <a:solidFill>
                  <a:schemeClr val="tx1"/>
                </a:solidFill>
                <a:latin typeface="微软雅黑" panose="020B0503020204020204" pitchFamily="34" charset="-122"/>
                <a:cs typeface="Aparajita" panose="020B0604020202020204" pitchFamily="34" charset="0"/>
              </a:endParaRPr>
            </a:p>
          </p:txBody>
        </p:sp>
      </p:grpSp>
      <p:sp>
        <p:nvSpPr>
          <p:cNvPr id="1049092" name="Freeform 42"/>
          <p:cNvSpPr/>
          <p:nvPr/>
        </p:nvSpPr>
        <p:spPr>
          <a:xfrm>
            <a:off x="2281932" y="3332817"/>
            <a:ext cx="1667367" cy="83051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34283" lIns="68566" rIns="68566" rtlCol="0" tIns="34283"/>
          <a:p>
            <a:pPr algn="ctr"/>
            <a:endParaRPr dirty="0" lang="id-ID">
              <a:latin typeface="微软雅黑" panose="020B0503020204020204" pitchFamily="34" charset="-122"/>
            </a:endParaRPr>
          </a:p>
        </p:txBody>
      </p:sp>
      <p:sp>
        <p:nvSpPr>
          <p:cNvPr id="1049093" name="Freeform 43"/>
          <p:cNvSpPr/>
          <p:nvPr/>
        </p:nvSpPr>
        <p:spPr>
          <a:xfrm flipV="1">
            <a:off x="827584" y="2502307"/>
            <a:ext cx="1667367" cy="83051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34283" lIns="68566" rIns="68566" rtlCol="0" tIns="34283"/>
          <a:p>
            <a:pPr algn="ctr"/>
            <a:endParaRPr dirty="0" lang="id-ID">
              <a:latin typeface="微软雅黑" panose="020B0503020204020204" pitchFamily="34" charset="-122"/>
            </a:endParaRPr>
          </a:p>
        </p:txBody>
      </p:sp>
      <p:sp>
        <p:nvSpPr>
          <p:cNvPr id="1049094" name="Freeform 44"/>
          <p:cNvSpPr/>
          <p:nvPr/>
        </p:nvSpPr>
        <p:spPr>
          <a:xfrm>
            <a:off x="5190628" y="3332817"/>
            <a:ext cx="1667367" cy="83051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34283" lIns="68566" rIns="68566" rtlCol="0" tIns="34283"/>
          <a:p>
            <a:pPr algn="ctr"/>
            <a:endParaRPr dirty="0" lang="id-ID">
              <a:latin typeface="微软雅黑" panose="020B0503020204020204" pitchFamily="34" charset="-122"/>
            </a:endParaRPr>
          </a:p>
        </p:txBody>
      </p:sp>
      <p:sp>
        <p:nvSpPr>
          <p:cNvPr id="1049095" name="Freeform 45"/>
          <p:cNvSpPr/>
          <p:nvPr/>
        </p:nvSpPr>
        <p:spPr>
          <a:xfrm flipV="1">
            <a:off x="3736280" y="2502307"/>
            <a:ext cx="1667367" cy="83051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p:spPr>
        <p:style>
          <a:lnRef idx="1">
            <a:schemeClr val="accent6"/>
          </a:lnRef>
          <a:fillRef idx="3">
            <a:schemeClr val="accent6"/>
          </a:fillRef>
          <a:effectRef idx="2">
            <a:schemeClr val="accent6"/>
          </a:effectRef>
          <a:fontRef idx="minor">
            <a:schemeClr val="lt1"/>
          </a:fontRef>
        </p:style>
        <p:txBody>
          <a:bodyPr anchor="ctr" bIns="34283" lIns="68566" rIns="68566" rtlCol="0" tIns="34283"/>
          <a:p>
            <a:pPr algn="ctr"/>
            <a:endParaRPr dirty="0" lang="id-ID">
              <a:latin typeface="微软雅黑" panose="020B0503020204020204" pitchFamily="34" charset="-122"/>
            </a:endParaRPr>
          </a:p>
        </p:txBody>
      </p:sp>
      <p:sp>
        <p:nvSpPr>
          <p:cNvPr id="1049096" name="Freeform 46"/>
          <p:cNvSpPr/>
          <p:nvPr/>
        </p:nvSpPr>
        <p:spPr>
          <a:xfrm flipV="1">
            <a:off x="6644976" y="2502307"/>
            <a:ext cx="1667367" cy="83051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34283" lIns="68566" rIns="68566" rtlCol="0" tIns="34283"/>
          <a:p>
            <a:pPr algn="ctr"/>
            <a:endParaRPr dirty="0" lang="id-ID">
              <a:latin typeface="微软雅黑" panose="020B0503020204020204" pitchFamily="34" charset="-122"/>
            </a:endParaRPr>
          </a:p>
        </p:txBody>
      </p:sp>
      <p:grpSp>
        <p:nvGrpSpPr>
          <p:cNvPr id="219" name="Group 47"/>
          <p:cNvGrpSpPr/>
          <p:nvPr/>
        </p:nvGrpSpPr>
        <p:grpSpPr>
          <a:xfrm>
            <a:off x="851330" y="3888122"/>
            <a:ext cx="1723025" cy="811450"/>
            <a:chOff x="1413150" y="4179496"/>
            <a:chExt cx="1903916" cy="1081933"/>
          </a:xfrm>
        </p:grpSpPr>
        <p:sp>
          <p:nvSpPr>
            <p:cNvPr id="1049097" name="Text Placeholder 32"/>
            <p:cNvSpPr txBox="1"/>
            <p:nvPr/>
          </p:nvSpPr>
          <p:spPr>
            <a:xfrm>
              <a:off x="1413150" y="4455669"/>
              <a:ext cx="1903916" cy="805760"/>
            </a:xfrm>
            <a:prstGeom prst="rect"/>
          </p:spPr>
          <p:txBody>
            <a:bodyPr bIns="0" lIns="0" rIns="0" tIns="0">
              <a:noAutofit/>
            </a:bodyPr>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marL="228600">
                <a:lnSpc>
                  <a:spcPct val="100000"/>
                </a:lnSpc>
                <a:spcBef>
                  <a:spcPts val="0"/>
                </a:spcBef>
                <a:buFont typeface="+mj-lt"/>
                <a:buAutoNum type="arabicPeriod"/>
              </a:pPr>
              <a:r>
                <a:rPr altLang="en-US" dirty="0" sz="1100" lang="zh-CN">
                  <a:latin typeface="微软雅黑" panose="020B0503020204020204" pitchFamily="34" charset="-122"/>
                  <a:cs typeface="Aparajita" panose="020B0604020202020204" pitchFamily="34" charset="0"/>
                </a:rPr>
                <a:t>产生数字资产模板</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监控资产生命周期流程</a:t>
              </a:r>
              <a:endParaRPr altLang="zh-CN"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转移数字资产</a:t>
              </a:r>
              <a:endParaRPr dirty="0" sz="1100" lang="en-US">
                <a:latin typeface="微软雅黑" panose="020B0503020204020204" pitchFamily="34" charset="-122"/>
                <a:cs typeface="Aparajita" panose="020B0604020202020204" pitchFamily="34" charset="0"/>
              </a:endParaRPr>
            </a:p>
          </p:txBody>
        </p:sp>
        <p:sp>
          <p:nvSpPr>
            <p:cNvPr id="1049098" name="Text Placeholder 33"/>
            <p:cNvSpPr txBox="1"/>
            <p:nvPr/>
          </p:nvSpPr>
          <p:spPr>
            <a:xfrm>
              <a:off x="1413151" y="4179496"/>
              <a:ext cx="1903915" cy="318864"/>
            </a:xfrm>
            <a:prstGeom prst="rect"/>
          </p:spPr>
          <p:txBody>
            <a:bodyPr bIns="0" lIns="0" rIns="0" tIns="0"/>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buNone/>
              </a:pPr>
              <a:r>
                <a:rPr altLang="en-US" b="1" dirty="0" sz="1200" lang="zh-CN">
                  <a:latin typeface="微软雅黑" panose="020B0503020204020204" pitchFamily="34" charset="-122"/>
                  <a:cs typeface="Aparajita" panose="020B0604020202020204" pitchFamily="34" charset="0"/>
                </a:rPr>
                <a:t>监管部门（银行）</a:t>
              </a:r>
              <a:endParaRPr b="1" dirty="0" sz="1200" lang="en-AU">
                <a:latin typeface="微软雅黑" panose="020B0503020204020204" pitchFamily="34" charset="-122"/>
                <a:cs typeface="Aparajita" panose="020B0604020202020204" pitchFamily="34" charset="0"/>
              </a:endParaRPr>
            </a:p>
          </p:txBody>
        </p:sp>
      </p:grpSp>
      <p:sp>
        <p:nvSpPr>
          <p:cNvPr id="1049099" name="Oval 48"/>
          <p:cNvSpPr>
            <a:spLocks noChangeAspect="1"/>
          </p:cNvSpPr>
          <p:nvPr/>
        </p:nvSpPr>
        <p:spPr>
          <a:xfrm>
            <a:off x="1228492" y="2897141"/>
            <a:ext cx="861654" cy="861879"/>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34283" compatLnSpc="1" forceAA="0" fromWordArt="0" horzOverflow="overflow" lIns="68566" numCol="1" rIns="68566" rot="0" rtlCol="0" spcCol="0" spcFirstLastPara="0" tIns="34283" vert="horz" vertOverflow="overflow" wrap="square">
            <a:prstTxWarp prst="textNoShape"/>
            <a:noAutofit/>
          </a:bodyPr>
          <a:p>
            <a:pPr algn="ctr"/>
            <a:endParaRPr dirty="0" sz="2400" lang="en-US">
              <a:solidFill>
                <a:schemeClr val="bg1"/>
              </a:solidFill>
              <a:latin typeface="微软雅黑" panose="020B0503020204020204" pitchFamily="34" charset="-122"/>
              <a:cs typeface="Aparajita" panose="020B0604020202020204" pitchFamily="34" charset="0"/>
            </a:endParaRPr>
          </a:p>
        </p:txBody>
      </p:sp>
      <p:sp>
        <p:nvSpPr>
          <p:cNvPr id="1049100" name="Oval 49"/>
          <p:cNvSpPr>
            <a:spLocks noChangeAspect="1"/>
          </p:cNvSpPr>
          <p:nvPr/>
        </p:nvSpPr>
        <p:spPr>
          <a:xfrm>
            <a:off x="2684494" y="2897141"/>
            <a:ext cx="861654" cy="861879"/>
          </a:xfrm>
          <a:prstGeom prst="ellips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34283" compatLnSpc="1" forceAA="0" fromWordArt="0" horzOverflow="overflow" lIns="68566" numCol="1" rIns="68566" rot="0" rtlCol="0" spcCol="0" spcFirstLastPara="0" tIns="34283" vert="horz" vertOverflow="overflow" wrap="square">
            <a:prstTxWarp prst="textNoShape"/>
            <a:noAutofit/>
          </a:bodyPr>
          <a:p>
            <a:pPr algn="ctr"/>
            <a:endParaRPr dirty="0" sz="2400" lang="en-US">
              <a:solidFill>
                <a:schemeClr val="bg1"/>
              </a:solidFill>
              <a:latin typeface="微软雅黑" panose="020B0503020204020204" pitchFamily="34" charset="-122"/>
              <a:cs typeface="Aparajita" panose="020B0604020202020204" pitchFamily="34" charset="0"/>
            </a:endParaRPr>
          </a:p>
        </p:txBody>
      </p:sp>
      <p:sp>
        <p:nvSpPr>
          <p:cNvPr id="1049101" name="Oval 50"/>
          <p:cNvSpPr>
            <a:spLocks noChangeAspect="1"/>
          </p:cNvSpPr>
          <p:nvPr/>
        </p:nvSpPr>
        <p:spPr>
          <a:xfrm>
            <a:off x="4138842" y="2897141"/>
            <a:ext cx="861654" cy="861879"/>
          </a:xfrm>
          <a:prstGeom prst="ellipse"/>
        </p:spPr>
        <p:style>
          <a:lnRef idx="1">
            <a:schemeClr val="accent6"/>
          </a:lnRef>
          <a:fillRef idx="3">
            <a:schemeClr val="accent6"/>
          </a:fillRef>
          <a:effectRef idx="2">
            <a:schemeClr val="accent6"/>
          </a:effectRef>
          <a:fontRef idx="minor">
            <a:schemeClr val="lt1"/>
          </a:fontRef>
        </p:style>
        <p:txBody>
          <a:bodyPr anchor="ctr" anchorCtr="0" bIns="34283" compatLnSpc="1" forceAA="0" fromWordArt="0" horzOverflow="overflow" lIns="68566" numCol="1" rIns="68566" rot="0" rtlCol="0" spcCol="0" spcFirstLastPara="0" tIns="34283" vert="horz" vertOverflow="overflow" wrap="square">
            <a:prstTxWarp prst="textNoShape"/>
            <a:noAutofit/>
          </a:bodyPr>
          <a:p>
            <a:pPr algn="ctr"/>
            <a:endParaRPr dirty="0" sz="2400" lang="en-US">
              <a:solidFill>
                <a:schemeClr val="bg1"/>
              </a:solidFill>
              <a:latin typeface="微软雅黑" panose="020B0503020204020204" pitchFamily="34" charset="-122"/>
              <a:cs typeface="Aparajita" panose="020B0604020202020204" pitchFamily="34" charset="0"/>
            </a:endParaRPr>
          </a:p>
        </p:txBody>
      </p:sp>
      <p:sp>
        <p:nvSpPr>
          <p:cNvPr id="1049102" name="Oval 51"/>
          <p:cNvSpPr>
            <a:spLocks noChangeAspect="1"/>
          </p:cNvSpPr>
          <p:nvPr/>
        </p:nvSpPr>
        <p:spPr>
          <a:xfrm>
            <a:off x="5593190" y="2897141"/>
            <a:ext cx="861654" cy="861879"/>
          </a:xfrm>
          <a:prstGeom prst="ellipse"/>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34283" compatLnSpc="1" forceAA="0" fromWordArt="0" horzOverflow="overflow" lIns="68566" numCol="1" rIns="68566" rot="0" rtlCol="0" spcCol="0" spcFirstLastPara="0" tIns="34283" vert="horz" vertOverflow="overflow" wrap="square">
            <a:prstTxWarp prst="textNoShape"/>
            <a:noAutofit/>
          </a:bodyPr>
          <a:p>
            <a:pPr algn="ctr"/>
            <a:endParaRPr dirty="0" sz="2400" lang="en-US">
              <a:solidFill>
                <a:schemeClr val="bg1"/>
              </a:solidFill>
              <a:latin typeface="微软雅黑" panose="020B0503020204020204" pitchFamily="34" charset="-122"/>
              <a:cs typeface="Aparajita" panose="020B0604020202020204" pitchFamily="34" charset="0"/>
            </a:endParaRPr>
          </a:p>
        </p:txBody>
      </p:sp>
      <p:sp>
        <p:nvSpPr>
          <p:cNvPr id="1049103" name="Oval 52"/>
          <p:cNvSpPr>
            <a:spLocks noChangeAspect="1"/>
          </p:cNvSpPr>
          <p:nvPr/>
        </p:nvSpPr>
        <p:spPr>
          <a:xfrm>
            <a:off x="7047539" y="2897141"/>
            <a:ext cx="861654" cy="861879"/>
          </a:xfrm>
          <a:prstGeom prst="ellipse"/>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34283" compatLnSpc="1" forceAA="0" fromWordArt="0" horzOverflow="overflow" lIns="68566" numCol="1" rIns="68566" rot="0" rtlCol="0" spcCol="0" spcFirstLastPara="0" tIns="34283" vert="horz" vertOverflow="overflow" wrap="square">
            <a:prstTxWarp prst="textNoShape"/>
            <a:noAutofit/>
          </a:bodyPr>
          <a:p>
            <a:pPr algn="ctr"/>
            <a:r>
              <a:rPr dirty="0" sz="2400" lang="en-AU">
                <a:solidFill>
                  <a:schemeClr val="bg1"/>
                </a:solidFill>
                <a:latin typeface="微软雅黑" panose="020B0503020204020204" pitchFamily="34" charset="-122"/>
                <a:cs typeface="Aparajita" panose="020B0604020202020204" pitchFamily="34" charset="0"/>
              </a:rPr>
              <a:t></a:t>
            </a:r>
            <a:endParaRPr dirty="0" sz="2400" lang="en-US">
              <a:solidFill>
                <a:schemeClr val="bg1"/>
              </a:solidFill>
              <a:latin typeface="微软雅黑" panose="020B0503020204020204" pitchFamily="34" charset="-122"/>
              <a:cs typeface="Aparajita" panose="020B0604020202020204" pitchFamily="34" charset="0"/>
            </a:endParaRPr>
          </a:p>
        </p:txBody>
      </p:sp>
      <p:grpSp>
        <p:nvGrpSpPr>
          <p:cNvPr id="220" name="Group 54"/>
          <p:cNvGrpSpPr/>
          <p:nvPr/>
        </p:nvGrpSpPr>
        <p:grpSpPr>
          <a:xfrm>
            <a:off x="2498847" y="2073523"/>
            <a:ext cx="1977495" cy="811450"/>
            <a:chOff x="1413149" y="4179496"/>
            <a:chExt cx="2637348" cy="1081933"/>
          </a:xfrm>
        </p:grpSpPr>
        <p:sp>
          <p:nvSpPr>
            <p:cNvPr id="1049104" name="Text Placeholder 32"/>
            <p:cNvSpPr txBox="1"/>
            <p:nvPr/>
          </p:nvSpPr>
          <p:spPr>
            <a:xfrm>
              <a:off x="1413149" y="4455669"/>
              <a:ext cx="2637348" cy="805760"/>
            </a:xfrm>
            <a:prstGeom prst="rect"/>
          </p:spPr>
          <p:txBody>
            <a:bodyPr bIns="0" lIns="0" rIns="0" tIns="0">
              <a:noAutofit/>
            </a:bodyPr>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lnSpc>
                  <a:spcPct val="100000"/>
                </a:lnSpc>
                <a:spcBef>
                  <a:spcPts val="0"/>
                </a:spcBef>
                <a:buNone/>
              </a:pPr>
              <a:r>
                <a:rPr dirty="0" sz="1100" lang="en-US">
                  <a:latin typeface="微软雅黑" panose="020B0503020204020204" pitchFamily="34" charset="-122"/>
                  <a:cs typeface="Aparajita" panose="020B0604020202020204" pitchFamily="34" charset="0"/>
                </a:rPr>
                <a:t>1. </a:t>
              </a:r>
              <a:r>
                <a:rPr altLang="en-US" dirty="0" sz="1100" lang="zh-CN">
                  <a:latin typeface="微软雅黑" panose="020B0503020204020204" pitchFamily="34" charset="-122"/>
                  <a:cs typeface="Aparajita" panose="020B0604020202020204" pitchFamily="34" charset="0"/>
                </a:rPr>
                <a:t>根据模板产生</a:t>
              </a:r>
              <a:r>
                <a:rPr altLang="zh-CN" dirty="0" sz="1100" lang="en-US">
                  <a:latin typeface="微软雅黑" panose="020B0503020204020204" pitchFamily="34" charset="-122"/>
                  <a:cs typeface="Aparajita" panose="020B0604020202020204" pitchFamily="34" charset="0"/>
                </a:rPr>
                <a:t>/</a:t>
              </a:r>
              <a:r>
                <a:rPr altLang="en-US" dirty="0" sz="1100" lang="zh-CN">
                  <a:latin typeface="微软雅黑" panose="020B0503020204020204" pitchFamily="34" charset="-122"/>
                  <a:cs typeface="Aparajita" panose="020B0604020202020204" pitchFamily="34" charset="0"/>
                </a:rPr>
                <a:t>注销数字资产</a:t>
              </a:r>
              <a:endParaRPr dirty="0" sz="1100" lang="en-US">
                <a:latin typeface="微软雅黑" panose="020B0503020204020204" pitchFamily="34" charset="-122"/>
                <a:cs typeface="Aparajita" panose="020B0604020202020204" pitchFamily="34" charset="0"/>
              </a:endParaRPr>
            </a:p>
            <a:p>
              <a:pPr indent="0" marL="0">
                <a:lnSpc>
                  <a:spcPct val="100000"/>
                </a:lnSpc>
                <a:spcBef>
                  <a:spcPts val="0"/>
                </a:spcBef>
                <a:buNone/>
              </a:pPr>
              <a:r>
                <a:rPr dirty="0" sz="1100" lang="en-US">
                  <a:latin typeface="微软雅黑" panose="020B0503020204020204" pitchFamily="34" charset="-122"/>
                  <a:cs typeface="Aparajita" panose="020B0604020202020204" pitchFamily="34" charset="0"/>
                </a:rPr>
                <a:t>2. </a:t>
              </a:r>
              <a:r>
                <a:rPr altLang="en-US" dirty="0" sz="1100" lang="zh-CN">
                  <a:latin typeface="微软雅黑" panose="020B0503020204020204" pitchFamily="34" charset="-122"/>
                  <a:cs typeface="Aparajita" panose="020B0604020202020204" pitchFamily="34" charset="0"/>
                </a:rPr>
                <a:t>修改资产属性</a:t>
              </a:r>
              <a:endParaRPr dirty="0" sz="1100" lang="en-US">
                <a:latin typeface="微软雅黑" panose="020B0503020204020204" pitchFamily="34" charset="-122"/>
                <a:cs typeface="Aparajita" panose="020B0604020202020204" pitchFamily="34" charset="0"/>
              </a:endParaRPr>
            </a:p>
            <a:p>
              <a:pPr indent="0" marL="0">
                <a:lnSpc>
                  <a:spcPct val="100000"/>
                </a:lnSpc>
                <a:spcBef>
                  <a:spcPts val="0"/>
                </a:spcBef>
                <a:buNone/>
              </a:pPr>
              <a:r>
                <a:rPr dirty="0" sz="1100" lang="en-US">
                  <a:latin typeface="微软雅黑" panose="020B0503020204020204" pitchFamily="34" charset="-122"/>
                  <a:cs typeface="Aparajita" panose="020B0604020202020204" pitchFamily="34" charset="0"/>
                </a:rPr>
                <a:t>3. </a:t>
              </a:r>
              <a:r>
                <a:rPr altLang="en-US" dirty="0" sz="1100" lang="zh-CN">
                  <a:latin typeface="微软雅黑" panose="020B0503020204020204" pitchFamily="34" charset="-122"/>
                  <a:cs typeface="Aparajita" panose="020B0604020202020204" pitchFamily="34" charset="0"/>
                </a:rPr>
                <a:t>转移资产</a:t>
              </a:r>
              <a:endParaRPr dirty="0" sz="1100" lang="en-US">
                <a:latin typeface="微软雅黑" panose="020B0503020204020204" pitchFamily="34" charset="-122"/>
                <a:cs typeface="Aparajita" panose="020B0604020202020204" pitchFamily="34" charset="0"/>
              </a:endParaRPr>
            </a:p>
          </p:txBody>
        </p:sp>
        <p:sp>
          <p:nvSpPr>
            <p:cNvPr id="1049105" name="Text Placeholder 33"/>
            <p:cNvSpPr txBox="1"/>
            <p:nvPr/>
          </p:nvSpPr>
          <p:spPr>
            <a:xfrm>
              <a:off x="1413151" y="4179496"/>
              <a:ext cx="1819738" cy="318864"/>
            </a:xfrm>
            <a:prstGeom prst="rect"/>
          </p:spPr>
          <p:txBody>
            <a:bodyPr bIns="0" lIns="0" rIns="0" tIns="0"/>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buNone/>
              </a:pPr>
              <a:r>
                <a:rPr altLang="en-US" b="1" dirty="0" sz="1200" lang="zh-CN">
                  <a:latin typeface="微软雅黑" panose="020B0503020204020204" pitchFamily="34" charset="-122"/>
                  <a:cs typeface="Aparajita" panose="020B0604020202020204" pitchFamily="34" charset="0"/>
                </a:rPr>
                <a:t>资产生产</a:t>
              </a:r>
              <a:r>
                <a:rPr altLang="zh-CN" b="1" dirty="0" sz="1200" lang="en-US">
                  <a:latin typeface="微软雅黑" panose="020B0503020204020204" pitchFamily="34" charset="-122"/>
                  <a:cs typeface="Aparajita" panose="020B0604020202020204" pitchFamily="34" charset="0"/>
                </a:rPr>
                <a:t>/</a:t>
              </a:r>
              <a:r>
                <a:rPr altLang="en-US" b="1" dirty="0" sz="1200" lang="zh-CN">
                  <a:latin typeface="微软雅黑" panose="020B0503020204020204" pitchFamily="34" charset="-122"/>
                  <a:cs typeface="Aparajita" panose="020B0604020202020204" pitchFamily="34" charset="0"/>
                </a:rPr>
                <a:t>发行银行</a:t>
              </a:r>
              <a:endParaRPr b="1" dirty="0" sz="1200" lang="en-AU">
                <a:latin typeface="微软雅黑" panose="020B0503020204020204" pitchFamily="34" charset="-122"/>
                <a:cs typeface="Aparajita" panose="020B0604020202020204" pitchFamily="34" charset="0"/>
              </a:endParaRPr>
            </a:p>
          </p:txBody>
        </p:sp>
      </p:grpSp>
      <p:grpSp>
        <p:nvGrpSpPr>
          <p:cNvPr id="221" name="Group 57"/>
          <p:cNvGrpSpPr/>
          <p:nvPr/>
        </p:nvGrpSpPr>
        <p:grpSpPr>
          <a:xfrm>
            <a:off x="5407543" y="2070642"/>
            <a:ext cx="1450453" cy="811450"/>
            <a:chOff x="1413149" y="4179496"/>
            <a:chExt cx="1934441" cy="1081933"/>
          </a:xfrm>
        </p:grpSpPr>
        <p:sp>
          <p:nvSpPr>
            <p:cNvPr id="1049106" name="Text Placeholder 32"/>
            <p:cNvSpPr txBox="1"/>
            <p:nvPr/>
          </p:nvSpPr>
          <p:spPr>
            <a:xfrm>
              <a:off x="1413149" y="4455669"/>
              <a:ext cx="1934439" cy="805760"/>
            </a:xfrm>
            <a:prstGeom prst="rect"/>
          </p:spPr>
          <p:txBody>
            <a:bodyPr bIns="0" lIns="0" rIns="0" tIns="0">
              <a:noAutofit/>
            </a:bodyPr>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转移资产</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接受支付</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发起支付</a:t>
              </a:r>
              <a:endParaRPr dirty="0" sz="1100" lang="en-US">
                <a:latin typeface="微软雅黑" panose="020B0503020204020204" pitchFamily="34" charset="-122"/>
                <a:cs typeface="Aparajita" panose="020B0604020202020204" pitchFamily="34" charset="0"/>
              </a:endParaRPr>
            </a:p>
          </p:txBody>
        </p:sp>
        <p:sp>
          <p:nvSpPr>
            <p:cNvPr id="1049107" name="Text Placeholder 33"/>
            <p:cNvSpPr txBox="1"/>
            <p:nvPr/>
          </p:nvSpPr>
          <p:spPr>
            <a:xfrm>
              <a:off x="1413151" y="4179496"/>
              <a:ext cx="1934439" cy="318864"/>
            </a:xfrm>
            <a:prstGeom prst="rect"/>
          </p:spPr>
          <p:txBody>
            <a:bodyPr bIns="0" lIns="0" rIns="0" tIns="0"/>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buNone/>
              </a:pPr>
              <a:r>
                <a:rPr altLang="en-US" b="1" dirty="0" sz="1200" lang="zh-CN">
                  <a:latin typeface="微软雅黑" panose="020B0503020204020204" pitchFamily="34" charset="-122"/>
                  <a:cs typeface="Aparajita" panose="020B0604020202020204" pitchFamily="34" charset="0"/>
                </a:rPr>
                <a:t>商业用户</a:t>
              </a:r>
              <a:endParaRPr b="1" dirty="0" sz="1200" lang="en-AU">
                <a:latin typeface="微软雅黑" panose="020B0503020204020204" pitchFamily="34" charset="-122"/>
                <a:cs typeface="Aparajita" panose="020B0604020202020204" pitchFamily="34" charset="0"/>
              </a:endParaRPr>
            </a:p>
          </p:txBody>
        </p:sp>
      </p:grpSp>
      <p:grpSp>
        <p:nvGrpSpPr>
          <p:cNvPr id="222" name="Group 58"/>
          <p:cNvGrpSpPr/>
          <p:nvPr/>
        </p:nvGrpSpPr>
        <p:grpSpPr>
          <a:xfrm>
            <a:off x="3905012" y="3915027"/>
            <a:ext cx="1451393" cy="811450"/>
            <a:chOff x="1350785" y="4179496"/>
            <a:chExt cx="1935694" cy="1081933"/>
          </a:xfrm>
        </p:grpSpPr>
        <p:sp>
          <p:nvSpPr>
            <p:cNvPr id="1049108" name="Text Placeholder 32"/>
            <p:cNvSpPr txBox="1"/>
            <p:nvPr/>
          </p:nvSpPr>
          <p:spPr>
            <a:xfrm>
              <a:off x="1350785" y="4455669"/>
              <a:ext cx="1935694" cy="805760"/>
            </a:xfrm>
            <a:prstGeom prst="rect"/>
          </p:spPr>
          <p:txBody>
            <a:bodyPr bIns="0" lIns="0" rIns="0" tIns="0">
              <a:noAutofit/>
            </a:bodyPr>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marL="228600">
                <a:lnSpc>
                  <a:spcPct val="100000"/>
                </a:lnSpc>
                <a:spcBef>
                  <a:spcPts val="0"/>
                </a:spcBef>
                <a:buFont typeface="+mj-lt"/>
                <a:buAutoNum type="arabicPeriod"/>
              </a:pPr>
              <a:r>
                <a:rPr altLang="en-US" dirty="0" sz="1100" lang="zh-CN">
                  <a:latin typeface="微软雅黑" panose="020B0503020204020204" pitchFamily="34" charset="-122"/>
                  <a:cs typeface="Aparajita" panose="020B0604020202020204" pitchFamily="34" charset="0"/>
                </a:rPr>
                <a:t>转移资产</a:t>
              </a:r>
              <a:endParaRPr altLang="zh-CN"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Font typeface="+mj-lt"/>
                <a:buAutoNum type="arabicPeriod"/>
              </a:pPr>
              <a:r>
                <a:rPr altLang="en-US" dirty="0" sz="1100" lang="zh-CN">
                  <a:latin typeface="微软雅黑" panose="020B0503020204020204" pitchFamily="34" charset="-122"/>
                  <a:cs typeface="Aparajita" panose="020B0604020202020204" pitchFamily="34" charset="0"/>
                </a:rPr>
                <a:t>代理银行业务</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境内支付</a:t>
              </a:r>
              <a:endParaRPr altLang="zh-CN"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境外支付</a:t>
              </a:r>
              <a:endParaRPr dirty="0" sz="1100" lang="en-US">
                <a:latin typeface="微软雅黑" panose="020B0503020204020204" pitchFamily="34" charset="-122"/>
                <a:cs typeface="Aparajita" panose="020B0604020202020204" pitchFamily="34" charset="0"/>
              </a:endParaRPr>
            </a:p>
          </p:txBody>
        </p:sp>
        <p:sp>
          <p:nvSpPr>
            <p:cNvPr id="1049109" name="Text Placeholder 33"/>
            <p:cNvSpPr txBox="1"/>
            <p:nvPr/>
          </p:nvSpPr>
          <p:spPr>
            <a:xfrm>
              <a:off x="1413151" y="4179496"/>
              <a:ext cx="1804816" cy="318864"/>
            </a:xfrm>
            <a:prstGeom prst="rect"/>
          </p:spPr>
          <p:txBody>
            <a:bodyPr bIns="0" lIns="0" rIns="0" tIns="0"/>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buNone/>
              </a:pPr>
              <a:r>
                <a:rPr altLang="en-US" b="1" dirty="0" sz="1200" lang="zh-CN">
                  <a:latin typeface="微软雅黑" panose="020B0503020204020204" pitchFamily="34" charset="-122"/>
                  <a:cs typeface="Aparajita" panose="020B0604020202020204" pitchFamily="34" charset="0"/>
                </a:rPr>
                <a:t>零售</a:t>
              </a:r>
              <a:r>
                <a:rPr altLang="zh-CN" b="1" dirty="0" sz="1200" lang="en-US">
                  <a:latin typeface="微软雅黑" panose="020B0503020204020204" pitchFamily="34" charset="-122"/>
                  <a:cs typeface="Aparajita" panose="020B0604020202020204" pitchFamily="34" charset="0"/>
                </a:rPr>
                <a:t>/</a:t>
              </a:r>
              <a:r>
                <a:rPr altLang="en-US" b="1" dirty="0" sz="1200" lang="zh-CN">
                  <a:latin typeface="微软雅黑" panose="020B0503020204020204" pitchFamily="34" charset="-122"/>
                  <a:cs typeface="Aparajita" panose="020B0604020202020204" pitchFamily="34" charset="0"/>
                </a:rPr>
                <a:t>商业银行</a:t>
              </a:r>
              <a:endParaRPr b="1" dirty="0" sz="1200" lang="en-AU">
                <a:latin typeface="微软雅黑" panose="020B0503020204020204" pitchFamily="34" charset="-122"/>
                <a:cs typeface="Aparajita" panose="020B0604020202020204" pitchFamily="34" charset="0"/>
              </a:endParaRPr>
            </a:p>
          </p:txBody>
        </p:sp>
      </p:grpSp>
      <p:grpSp>
        <p:nvGrpSpPr>
          <p:cNvPr id="223" name="Group 59"/>
          <p:cNvGrpSpPr/>
          <p:nvPr/>
        </p:nvGrpSpPr>
        <p:grpSpPr>
          <a:xfrm>
            <a:off x="6884297" y="3905956"/>
            <a:ext cx="1428046" cy="811449"/>
            <a:chOff x="1413149" y="4179497"/>
            <a:chExt cx="1904557" cy="1081932"/>
          </a:xfrm>
        </p:grpSpPr>
        <p:sp>
          <p:nvSpPr>
            <p:cNvPr id="1049110" name="Text Placeholder 32"/>
            <p:cNvSpPr txBox="1"/>
            <p:nvPr/>
          </p:nvSpPr>
          <p:spPr>
            <a:xfrm>
              <a:off x="1413149" y="4455669"/>
              <a:ext cx="1904557" cy="805760"/>
            </a:xfrm>
            <a:prstGeom prst="rect"/>
          </p:spPr>
          <p:txBody>
            <a:bodyPr bIns="0" lIns="0" rIns="0" tIns="0">
              <a:noAutofit/>
            </a:bodyPr>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转移资产</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接受支付</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发起支付</a:t>
              </a:r>
              <a:endParaRPr dirty="0" sz="1100" lang="en-US">
                <a:latin typeface="微软雅黑" panose="020B0503020204020204" pitchFamily="34" charset="-122"/>
                <a:cs typeface="Aparajita" panose="020B0604020202020204" pitchFamily="34" charset="0"/>
              </a:endParaRPr>
            </a:p>
            <a:p>
              <a:pPr indent="-228600" marL="228600">
                <a:lnSpc>
                  <a:spcPct val="100000"/>
                </a:lnSpc>
                <a:spcBef>
                  <a:spcPts val="0"/>
                </a:spcBef>
                <a:buAutoNum type="arabicPeriod"/>
              </a:pPr>
              <a:r>
                <a:rPr altLang="en-US" dirty="0" sz="1100" lang="zh-CN">
                  <a:latin typeface="微软雅黑" panose="020B0503020204020204" pitchFamily="34" charset="-122"/>
                  <a:cs typeface="Aparajita" panose="020B0604020202020204" pitchFamily="34" charset="0"/>
                </a:rPr>
                <a:t>接受资产</a:t>
              </a:r>
              <a:endParaRPr dirty="0" sz="1100" lang="en-US">
                <a:latin typeface="微软雅黑" panose="020B0503020204020204" pitchFamily="34" charset="-122"/>
                <a:cs typeface="Aparajita" panose="020B0604020202020204" pitchFamily="34" charset="0"/>
              </a:endParaRPr>
            </a:p>
          </p:txBody>
        </p:sp>
        <p:sp>
          <p:nvSpPr>
            <p:cNvPr id="1049111" name="Text Placeholder 33"/>
            <p:cNvSpPr txBox="1"/>
            <p:nvPr/>
          </p:nvSpPr>
          <p:spPr>
            <a:xfrm>
              <a:off x="1413150" y="4179497"/>
              <a:ext cx="1812159" cy="318864"/>
            </a:xfrm>
            <a:prstGeom prst="rect"/>
          </p:spPr>
          <p:txBody>
            <a:bodyPr bIns="0" lIns="0" rIns="0" tIns="0"/>
            <a:lst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marL="0">
                <a:buNone/>
              </a:pPr>
              <a:r>
                <a:rPr altLang="en-US" b="1" dirty="0" sz="1200" lang="zh-CN">
                  <a:latin typeface="微软雅黑" panose="020B0503020204020204" pitchFamily="34" charset="-122"/>
                  <a:cs typeface="Aparajita" panose="020B0604020202020204" pitchFamily="34" charset="0"/>
                </a:rPr>
                <a:t>大众零售用户</a:t>
              </a:r>
              <a:endParaRPr b="1" dirty="0" sz="1200" lang="en-AU">
                <a:latin typeface="微软雅黑" panose="020B0503020204020204" pitchFamily="34" charset="-122"/>
                <a:cs typeface="Aparajita" panose="020B0604020202020204" pitchFamily="34" charset="0"/>
              </a:endParaRPr>
            </a:p>
          </p:txBody>
        </p:sp>
      </p:grpSp>
      <p:grpSp>
        <p:nvGrpSpPr>
          <p:cNvPr id="224" name="Group 62"/>
          <p:cNvGrpSpPr/>
          <p:nvPr/>
        </p:nvGrpSpPr>
        <p:grpSpPr>
          <a:xfrm>
            <a:off x="7278808" y="3066733"/>
            <a:ext cx="444401" cy="444710"/>
            <a:chOff x="-1587" y="-3175"/>
            <a:chExt cx="3670300" cy="3671888"/>
          </a:xfrm>
          <a:solidFill>
            <a:schemeClr val="bg1"/>
          </a:solidFill>
        </p:grpSpPr>
        <p:sp>
          <p:nvSpPr>
            <p:cNvPr id="1049112"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113"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225" name="Group 64"/>
          <p:cNvGrpSpPr/>
          <p:nvPr/>
        </p:nvGrpSpPr>
        <p:grpSpPr>
          <a:xfrm>
            <a:off x="5880380" y="3080697"/>
            <a:ext cx="304185" cy="444758"/>
            <a:chOff x="527333" y="1217552"/>
            <a:chExt cx="175409" cy="256405"/>
          </a:xfrm>
          <a:solidFill>
            <a:schemeClr val="bg1"/>
          </a:solidFill>
        </p:grpSpPr>
        <p:sp>
          <p:nvSpPr>
            <p:cNvPr id="1049114"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p:spPr>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115" name="Freeform 80"/>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p:spPr>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pic>
        <p:nvPicPr>
          <p:cNvPr id="2097276" name="Picture 91"/>
          <p:cNvPicPr>
            <a:picLocks noChangeAspect="1"/>
          </p:cNvPicPr>
          <p:nvPr/>
        </p:nvPicPr>
        <p:blipFill>
          <a:blip xmlns:r="http://schemas.openxmlformats.org/officeDocument/2006/relationships" r:embed="rId1" cstate="print"/>
          <a:stretch>
            <a:fillRect/>
          </a:stretch>
        </p:blipFill>
        <p:spPr>
          <a:xfrm>
            <a:off x="1361562" y="3054064"/>
            <a:ext cx="588422" cy="470048"/>
          </a:xfrm>
          <a:prstGeom prst="rect"/>
        </p:spPr>
      </p:pic>
      <p:pic>
        <p:nvPicPr>
          <p:cNvPr id="2097277" name="Picture 92"/>
          <p:cNvPicPr>
            <a:picLocks noChangeAspect="1"/>
          </p:cNvPicPr>
          <p:nvPr/>
        </p:nvPicPr>
        <p:blipFill>
          <a:blip xmlns:r="http://schemas.openxmlformats.org/officeDocument/2006/relationships" r:embed="rId2"/>
          <a:stretch>
            <a:fillRect/>
          </a:stretch>
        </p:blipFill>
        <p:spPr>
          <a:xfrm>
            <a:off x="2852151" y="3028539"/>
            <a:ext cx="526929" cy="526929"/>
          </a:xfrm>
          <a:prstGeom prst="rect"/>
        </p:spPr>
      </p:pic>
      <p:pic>
        <p:nvPicPr>
          <p:cNvPr id="2097278" name="Picture 93"/>
          <p:cNvPicPr>
            <a:picLocks noChangeAspect="1"/>
          </p:cNvPicPr>
          <p:nvPr/>
        </p:nvPicPr>
        <p:blipFill>
          <a:blip xmlns:r="http://schemas.openxmlformats.org/officeDocument/2006/relationships" r:embed="rId2"/>
          <a:stretch>
            <a:fillRect/>
          </a:stretch>
        </p:blipFill>
        <p:spPr>
          <a:xfrm>
            <a:off x="4321052" y="3036763"/>
            <a:ext cx="526929" cy="526929"/>
          </a:xfrm>
          <a:prstGeom prst="rect"/>
        </p:spPr>
      </p:pic>
    </p:spTree>
  </p:cSld>
  <p:clrMapOvr>
    <a:masterClrMapping/>
  </p:clrMapOvr>
  <p:transition spd="slow" advClick="0" advTm="0">
    <p:blinds dir="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37" presetSubtype="0">
                                  <p:stCondLst>
                                    <p:cond delay="0"/>
                                  </p:stCondLst>
                                  <p:childTnLst>
                                    <p:set>
                                      <p:cBhvr>
                                        <p:cTn dur="1" fill="hold" id="6">
                                          <p:stCondLst>
                                            <p:cond delay="0"/>
                                          </p:stCondLst>
                                        </p:cTn>
                                        <p:tgtEl>
                                          <p:spTgt spid="218"/>
                                        </p:tgtEl>
                                        <p:attrNameLst>
                                          <p:attrName>style.visibility</p:attrName>
                                        </p:attrNameLst>
                                      </p:cBhvr>
                                      <p:to>
                                        <p:strVal val="visible"/>
                                      </p:to>
                                    </p:set>
                                    <p:animEffect transition="in" filter="fade">
                                      <p:cBhvr>
                                        <p:cTn dur="1000" id="7"/>
                                        <p:tgtEl>
                                          <p:spTgt spid="218"/>
                                        </p:tgtEl>
                                      </p:cBhvr>
                                    </p:animEffect>
                                    <p:anim calcmode="lin" valueType="num">
                                      <p:cBhvr>
                                        <p:cTn dur="1000" fill="hold" id="8"/>
                                        <p:tgtEl>
                                          <p:spTgt spid="218"/>
                                        </p:tgtEl>
                                        <p:attrNameLst>
                                          <p:attrName>ppt_x</p:attrName>
                                        </p:attrNameLst>
                                      </p:cBhvr>
                                      <p:tavLst>
                                        <p:tav tm="0">
                                          <p:val>
                                            <p:strVal val="#ppt_x"/>
                                          </p:val>
                                        </p:tav>
                                        <p:tav tm="100000">
                                          <p:val>
                                            <p:strVal val="#ppt_x"/>
                                          </p:val>
                                        </p:tav>
                                      </p:tavLst>
                                    </p:anim>
                                    <p:anim calcmode="lin" valueType="num">
                                      <p:cBhvr>
                                        <p:cTn decel="100000" dur="900" fill="hold" id="9"/>
                                        <p:tgtEl>
                                          <p:spTgt spid="218"/>
                                        </p:tgtEl>
                                        <p:attrNameLst>
                                          <p:attrName>ppt_y</p:attrName>
                                        </p:attrNameLst>
                                      </p:cBhvr>
                                      <p:tavLst>
                                        <p:tav tm="0">
                                          <p:val>
                                            <p:strVal val="#ppt_y+1"/>
                                          </p:val>
                                        </p:tav>
                                        <p:tav tm="100000">
                                          <p:val>
                                            <p:strVal val="#ppt_y-.03"/>
                                          </p:val>
                                        </p:tav>
                                      </p:tavLst>
                                    </p:anim>
                                    <p:anim calcmode="lin" valueType="num">
                                      <p:cBhvr>
                                        <p:cTn accel="100000" dur="100" fill="hold" id="10">
                                          <p:stCondLst>
                                            <p:cond delay="900"/>
                                          </p:stCondLst>
                                        </p:cTn>
                                        <p:tgtEl>
                                          <p:spTgt spid="2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06" name=""/>
        <p:cNvGrpSpPr/>
        <p:nvPr/>
      </p:nvGrpSpPr>
      <p:grpSpPr>
        <a:xfrm>
          <a:off x="0" y="0"/>
          <a:ext cx="0" cy="0"/>
          <a:chOff x="0" y="0"/>
          <a:chExt cx="0" cy="0"/>
        </a:xfrm>
      </p:grpSpPr>
      <p:sp>
        <p:nvSpPr>
          <p:cNvPr id="1048707" name="标题 1"/>
          <p:cNvSpPr>
            <a:spLocks noGrp="1"/>
          </p:cNvSpPr>
          <p:nvPr>
            <p:ph type="title"/>
          </p:nvPr>
        </p:nvSpPr>
        <p:spPr>
          <a:xfrm>
            <a:off x="606008" y="123478"/>
            <a:ext cx="2741856" cy="277143"/>
          </a:xfrm>
        </p:spPr>
        <p:txBody>
          <a:bodyPr/>
          <a:p>
            <a:r>
              <a:rPr altLang="en-US" dirty="0" lang="zh-CN"/>
              <a:t>自我介绍</a:t>
            </a:r>
          </a:p>
        </p:txBody>
      </p:sp>
      <p:sp>
        <p:nvSpPr>
          <p:cNvPr id="1048708" name="矩形 4"/>
          <p:cNvSpPr>
            <a:spLocks noChangeArrowheads="1"/>
          </p:cNvSpPr>
          <p:nvPr/>
        </p:nvSpPr>
        <p:spPr bwMode="auto">
          <a:xfrm>
            <a:off x="544097" y="761677"/>
            <a:ext cx="1025922" cy="307777"/>
          </a:xfrm>
          <a:prstGeom prst="rect"/>
        </p:spPr>
        <p:txBody>
          <a:bodyPr anchor="t" bIns="0" lIns="0" rIns="0" tIns="0"/>
          <a:p>
            <a:pPr algn="l" defTabSz="914400" eaLnBrk="1" fontAlgn="base" hangingPunct="1" indent="0" latinLnBrk="0" lvl="0" marL="0" marR="0" rtl="0">
              <a:lnSpc>
                <a:spcPct val="100000"/>
              </a:lnSpc>
              <a:spcBef>
                <a:spcPct val="0"/>
              </a:spcBef>
              <a:spcAft>
                <a:spcPct val="0"/>
              </a:spcAft>
              <a:buClrTx/>
              <a:buSzTx/>
              <a:buFontTx/>
              <a:buNone/>
            </a:pPr>
            <a:r>
              <a:rPr altLang="en-US" baseline="0" b="1" cap="all" dirty="0" sz="1800" i="0" kern="1200" kumimoji="0" lang="zh-CN" noProof="0" normalizeH="0" spc="0" strike="noStrike" u="none">
                <a:ln>
                  <a:noFill/>
                </a:ln>
                <a:solidFill>
                  <a:srgbClr val="0E647C"/>
                </a:solidFill>
                <a:effectLst/>
                <a:uLnTx/>
                <a:uFillTx/>
                <a:latin typeface="微软雅黑" pitchFamily="34" charset="-122"/>
                <a:ea typeface="微软雅黑" pitchFamily="34" charset="-122"/>
                <a:cs typeface="+mn-cs"/>
              </a:rPr>
              <a:t>覃文延</a:t>
            </a:r>
            <a:endParaRPr altLang="zh-CN" baseline="0" b="1" cap="all" dirty="0" sz="1800" i="0" kern="1200" kumimoji="0" lang="en-US" noProof="0" normalizeH="0" spc="0" strike="noStrike" u="none">
              <a:ln>
                <a:noFill/>
              </a:ln>
              <a:solidFill>
                <a:srgbClr val="0E647C"/>
              </a:solidFill>
              <a:effectLst/>
              <a:uLnTx/>
              <a:uFillTx/>
              <a:latin typeface="微软雅黑" pitchFamily="34" charset="-122"/>
              <a:ea typeface="微软雅黑" pitchFamily="34" charset="-122"/>
              <a:cs typeface="+mn-cs"/>
            </a:endParaRPr>
          </a:p>
        </p:txBody>
      </p:sp>
      <p:sp>
        <p:nvSpPr>
          <p:cNvPr id="1048709" name="TextBox 18"/>
          <p:cNvSpPr txBox="1"/>
          <p:nvPr/>
        </p:nvSpPr>
        <p:spPr>
          <a:xfrm>
            <a:off x="2555776" y="915566"/>
            <a:ext cx="6480720" cy="3962400"/>
          </a:xfrm>
          <a:prstGeom prst="rect"/>
          <a:noFill/>
        </p:spPr>
        <p:txBody>
          <a:bodyPr bIns="0" lIns="0" rIns="0" rtlCol="0" tIns="0" wrap="square">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indent="-285750" marL="285750">
              <a:buFont typeface="Arial" panose="020B0604020202020204" pitchFamily="34" charset="0"/>
              <a:buChar char="•"/>
            </a:pPr>
            <a:endParaRPr altLang="zh-CN" dirty="0" sz="1600" lang="en-CA">
              <a:solidFill>
                <a:prstClr val="black">
                  <a:lumMod val="75000"/>
                  <a:lumOff val="25000"/>
                </a:prstClr>
              </a:solidFill>
              <a:latin typeface="Arial" charset="0"/>
              <a:ea typeface="Arial" charset="0"/>
              <a:cs typeface="Arial" charset="0"/>
            </a:endParaRPr>
          </a:p>
          <a:p>
            <a:pPr indent="-285750" marL="285750">
              <a:buFont typeface="Arial" panose="020B0604020202020204" pitchFamily="34" charset="0"/>
              <a:buChar char="•"/>
            </a:pPr>
            <a:r>
              <a:rPr altLang="en-US" dirty="0" sz="1600" lang="zh-CN">
                <a:solidFill>
                  <a:prstClr val="black">
                    <a:lumMod val="75000"/>
                    <a:lumOff val="25000"/>
                  </a:prstClr>
                </a:solidFill>
                <a:latin typeface="Arial" charset="0"/>
                <a:ea typeface="Arial" charset="0"/>
                <a:cs typeface="Arial" charset="0"/>
              </a:rPr>
              <a:t>加拿大比特鹅科技有限公司</a:t>
            </a:r>
            <a:r>
              <a:rPr altLang="zh-CN" dirty="0" sz="1600" lang="en-CA" err="1">
                <a:solidFill>
                  <a:prstClr val="black">
                    <a:lumMod val="75000"/>
                    <a:lumOff val="25000"/>
                  </a:prstClr>
                </a:solidFill>
                <a:latin typeface="Arial" charset="0"/>
                <a:ea typeface="Arial" charset="0"/>
                <a:cs typeface="Arial" charset="0"/>
              </a:rPr>
              <a:t>Bitgoose</a:t>
            </a:r>
            <a:r>
              <a:rPr altLang="en-US" dirty="0" sz="1600" lang="zh-CN">
                <a:solidFill>
                  <a:prstClr val="black">
                    <a:lumMod val="75000"/>
                    <a:lumOff val="25000"/>
                  </a:prstClr>
                </a:solidFill>
                <a:latin typeface="Arial" charset="0"/>
                <a:ea typeface="Arial" charset="0"/>
                <a:cs typeface="Arial" charset="0"/>
              </a:rPr>
              <a:t>创始人，广电运通区块链顾问</a:t>
            </a:r>
            <a:endParaRPr altLang="zh-CN" dirty="0" sz="1600" lang="en-US">
              <a:solidFill>
                <a:prstClr val="black">
                  <a:lumMod val="75000"/>
                  <a:lumOff val="25000"/>
                </a:prstClr>
              </a:solidFill>
              <a:latin typeface="Arial" charset="0"/>
              <a:ea typeface="Arial" charset="0"/>
              <a:cs typeface="Arial" charset="0"/>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AIOT</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人工智能物联网区块链 </a:t>
            </a: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 </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核聚链</a:t>
            </a:r>
            <a:r>
              <a:rPr altLang="zh-CN" baseline="0" b="0" cap="none" dirty="0" sz="1500" i="0" kern="1200" kumimoji="0" lang="en-CA"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Nuclear Chain</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创始人</a:t>
            </a:r>
            <a:endParaRPr altLang="zh-CN" baseline="0" b="0" cap="none" dirty="0" sz="1500" i="0" kern="1200" kumimoji="0" lang="en-CA"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高性能比特币， </a:t>
            </a:r>
            <a:r>
              <a:rPr altLang="zh-CN" baseline="0" b="0" cap="none" dirty="0" sz="14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Founder of Bitcoin Payment Performance (BPP) </a:t>
            </a:r>
            <a:r>
              <a:rPr altLang="en-US" dirty="0" sz="1400" lang="zh-CN" noProof="0">
                <a:solidFill>
                  <a:prstClr val="black">
                    <a:lumMod val="75000"/>
                    <a:lumOff val="25000"/>
                  </a:prstClr>
                </a:solidFill>
              </a:rPr>
              <a:t>创始人</a:t>
            </a:r>
            <a:endParaRPr altLang="zh-CN" baseline="0" b="0" cap="none" dirty="0" sz="1400" i="0" kern="1200" kumimoji="0" lang="en-US" noProof="0" normalizeH="0" spc="0" strike="noStrike" u="none">
              <a:ln>
                <a:noFill/>
              </a:ln>
              <a:solidFill>
                <a:prstClr val="black">
                  <a:lumMod val="65000"/>
                  <a:lumOff val="3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北美区块链基金会（非盈利）会长，</a:t>
            </a:r>
            <a:r>
              <a:rPr altLang="zh-CN" baseline="0" b="0" cap="none" dirty="0" sz="1300" i="0" kern="1200" kumimoji="0" lang="en-CA" noProof="0" normalizeH="0" spc="0" strike="noStrike" u="none">
                <a:ln>
                  <a:noFill/>
                </a:ln>
                <a:solidFill>
                  <a:prstClr val="black">
                    <a:lumMod val="75000"/>
                    <a:lumOff val="25000"/>
                  </a:prstClr>
                </a:solidFill>
                <a:effectLst/>
                <a:uLnTx/>
                <a:uFillTx/>
                <a:latin typeface="Arial" charset="0"/>
                <a:ea typeface="Arial" charset="0"/>
                <a:cs typeface="Arial" charset="0"/>
              </a:rPr>
              <a:t>North American Blockchain Foundation</a:t>
            </a:r>
          </a:p>
          <a:p>
            <a:pPr algn="just" defTabSz="914400" eaLnBrk="1" fontAlgn="base" hangingPunct="1" latinLnBrk="0" lvl="0" marR="0" rtl="0">
              <a:lnSpc>
                <a:spcPts val="1300"/>
              </a:lnSpc>
              <a:spcBef>
                <a:spcPct val="0"/>
              </a:spcBef>
              <a:spcAft>
                <a:spcPct val="0"/>
              </a:spcAft>
              <a:buClrTx/>
              <a:buSzTx/>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zh-CN" baseline="0" b="0" cap="none" dirty="0" sz="1500" i="0" kern="1200" kumimoji="0" lang="en-US" noProof="0" normalizeH="0" spc="0" err="1" strike="noStrike" u="none">
                <a:ln>
                  <a:noFill/>
                </a:ln>
                <a:solidFill>
                  <a:prstClr val="black">
                    <a:lumMod val="75000"/>
                    <a:lumOff val="25000"/>
                  </a:prstClr>
                </a:solidFill>
                <a:effectLst/>
                <a:uLnTx/>
                <a:uFillTx/>
                <a:latin typeface="微软雅黑" pitchFamily="34" charset="-122"/>
                <a:ea typeface="微软雅黑" pitchFamily="34" charset="-122"/>
                <a:cs typeface="+mn-cs"/>
              </a:rPr>
              <a:t>EnvestBank</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汇鑫云场金融科技公司区块链事业部总经理</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北京光华隆信资产管理公司</a:t>
            </a: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CTO/</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区块链研究院副院长</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加拿大</a:t>
            </a: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Manulife</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大型保险美国分公司退休基金数据平台解决方案专家。</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加拿大蒙特利尔银行</a:t>
            </a: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Capital Market</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投行部</a:t>
            </a:r>
            <a:r>
              <a:rPr altLang="zh-CN" baseline="0" b="0" cap="none" dirty="0" sz="1500" i="0" kern="1200" kumimoji="0" lang="en-US" noProof="0" normalizeH="0" spc="0" err="1" strike="noStrike" u="none">
                <a:ln>
                  <a:noFill/>
                </a:ln>
                <a:solidFill>
                  <a:prstClr val="black">
                    <a:lumMod val="75000"/>
                    <a:lumOff val="25000"/>
                  </a:prstClr>
                </a:solidFill>
                <a:effectLst/>
                <a:uLnTx/>
                <a:uFillTx/>
                <a:latin typeface="微软雅黑" pitchFamily="34" charset="-122"/>
                <a:ea typeface="微软雅黑" pitchFamily="34" charset="-122"/>
                <a:cs typeface="+mn-cs"/>
              </a:rPr>
              <a:t>VaR</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风控引擎研发。</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7</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年</a:t>
            </a: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IBM Toronto Lab DB2</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核心引擎研发经验，底层数据库通讯协议开发</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IBM/SAP</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联合技术集成中心全球开发技术支持</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IBM DB2</a:t>
            </a: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全球化及国际化大型文件自动处理系统</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a:p>
            <a:pPr algn="just" defTabSz="914400" eaLnBrk="1" fontAlgn="base" hangingPunct="1" indent="-285750" latinLnBrk="0" lvl="0" marL="285750" marR="0" rtl="0">
              <a:lnSpc>
                <a:spcPts val="1300"/>
              </a:lnSpc>
              <a:spcBef>
                <a:spcPct val="0"/>
              </a:spcBef>
              <a:spcAft>
                <a:spcPct val="0"/>
              </a:spcAft>
              <a:buClrTx/>
              <a:buSzTx/>
              <a:buFont typeface="Arial" panose="020B0604020202020204" pitchFamily="34" charset="0"/>
              <a:buChar char="•"/>
            </a:pPr>
            <a:r>
              <a:rPr altLang="en-US" baseline="0" b="0" cap="none" dirty="0" sz="1500" i="0" kern="1200" kumimoji="0" lang="zh-CN"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rPr>
              <a:t>中国出入境检验检疫管理系统全国大联通</a:t>
            </a:r>
            <a:endParaRPr altLang="zh-CN" baseline="0" b="0" cap="none" dirty="0" sz="1500" i="0" kern="1200" kumimoji="0" lang="en-US" noProof="0" normalizeH="0" spc="0" strike="noStrike" u="none">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1048710"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ern="1200" kumimoji="0" lang="zh-CN" noProof="0" normalizeH="0" spc="0" strike="noStrike" u="none">
              <a:ln>
                <a:noFill/>
              </a:ln>
              <a:solidFill>
                <a:srgbClr val="FFFFFF"/>
              </a:solidFill>
              <a:effectLst/>
              <a:uLnTx/>
              <a:uFillTx/>
              <a:latin typeface="Calibri" pitchFamily="34" charset="0"/>
              <a:ea typeface="宋体" panose="02010600030101010101" pitchFamily="2" charset="-122"/>
              <a:cs typeface="+mn-cs"/>
            </a:endParaRPr>
          </a:p>
        </p:txBody>
      </p:sp>
      <p:pic>
        <p:nvPicPr>
          <p:cNvPr id="2097162" name="Picture 2" descr="I:\working\项目管理平台\1027_2.jpg"/>
          <p:cNvPicPr>
            <a:picLocks noChangeAspect="1" noChangeArrowheads="1"/>
          </p:cNvPicPr>
          <p:nvPr/>
        </p:nvPicPr>
        <p:blipFill>
          <a:blip xmlns:r="http://schemas.openxmlformats.org/officeDocument/2006/relationships" r:embed="rId1" cstate="print"/>
          <a:srcRect/>
          <a:stretch>
            <a:fillRect/>
          </a:stretch>
        </p:blipFill>
        <p:spPr bwMode="auto">
          <a:xfrm>
            <a:off x="75416" y="1501748"/>
            <a:ext cx="2310798" cy="3240360"/>
          </a:xfrm>
          <a:prstGeom prst="rect"/>
          <a:noFill/>
          <a:effectLst>
            <a:outerShdw algn="tl" blurRad="50800" dir="2700000" dist="38100" rotWithShape="0">
              <a:prstClr val="black">
                <a:alpha val="40000"/>
              </a:prstClr>
            </a:outerShdw>
          </a:effectLst>
        </p:spPr>
      </p:pic>
      <p:sp>
        <p:nvSpPr>
          <p:cNvPr id="1048711" name="矩形 4"/>
          <p:cNvSpPr>
            <a:spLocks noChangeArrowheads="1"/>
          </p:cNvSpPr>
          <p:nvPr/>
        </p:nvSpPr>
        <p:spPr bwMode="auto">
          <a:xfrm>
            <a:off x="544097" y="1166159"/>
            <a:ext cx="1168388" cy="119442"/>
          </a:xfrm>
          <a:prstGeom prst="rect"/>
        </p:spPr>
        <p:txBody>
          <a:bodyPr anchor="t" bIns="0" lIns="0" rIns="0" tIns="0"/>
          <a:p>
            <a:pPr algn="l" defTabSz="914400" eaLnBrk="1" fontAlgn="base" hangingPunct="1" indent="0" latinLnBrk="0" lvl="0" marL="0" marR="0" rtl="0">
              <a:lnSpc>
                <a:spcPct val="100000"/>
              </a:lnSpc>
              <a:spcBef>
                <a:spcPct val="0"/>
              </a:spcBef>
              <a:spcAft>
                <a:spcPct val="0"/>
              </a:spcAft>
              <a:buClrTx/>
              <a:buSzTx/>
              <a:buFontTx/>
              <a:buNone/>
            </a:pPr>
            <a:r>
              <a:rPr altLang="zh-CN" b="1" cap="all" dirty="0" sz="1200" lang="en-US">
                <a:solidFill>
                  <a:srgbClr val="0E647C"/>
                </a:solidFill>
                <a:latin typeface="微软雅黑" pitchFamily="34" charset="-122"/>
                <a:ea typeface="微软雅黑" pitchFamily="34" charset="-122"/>
              </a:rPr>
              <a:t>W</a:t>
            </a:r>
            <a:r>
              <a:rPr altLang="zh-CN" b="1" cap="all" dirty="0" sz="1200" lang="en-CA" err="1">
                <a:solidFill>
                  <a:srgbClr val="0E647C"/>
                </a:solidFill>
                <a:latin typeface="微软雅黑" pitchFamily="34" charset="-122"/>
                <a:ea typeface="微软雅黑" pitchFamily="34" charset="-122"/>
              </a:rPr>
              <a:t>enyan</a:t>
            </a:r>
            <a:r>
              <a:rPr altLang="zh-CN" b="1" cap="all" dirty="0" sz="1200" lang="en-CA">
                <a:solidFill>
                  <a:srgbClr val="0E647C"/>
                </a:solidFill>
                <a:latin typeface="微软雅黑" pitchFamily="34" charset="-122"/>
                <a:ea typeface="微软雅黑" pitchFamily="34" charset="-122"/>
              </a:rPr>
              <a:t> QIN</a:t>
            </a:r>
            <a:endParaRPr altLang="zh-CN" baseline="0" b="1" cap="all" dirty="0" sz="1200" i="0" kern="1200" kumimoji="0" lang="en-US" noProof="0" normalizeH="0" spc="0" strike="noStrike" u="none">
              <a:ln>
                <a:noFill/>
              </a:ln>
              <a:solidFill>
                <a:srgbClr val="0E647C"/>
              </a:solidFill>
              <a:effectLst/>
              <a:uLnTx/>
              <a:uFillTx/>
              <a:latin typeface="微软雅黑" pitchFamily="34" charset="-122"/>
              <a:ea typeface="微软雅黑" pitchFamily="34" charset="-122"/>
            </a:endParaRPr>
          </a:p>
        </p:txBody>
      </p:sp>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097162"/>
                                        </p:tgtEl>
                                        <p:attrNameLst>
                                          <p:attrName>style.visibility</p:attrName>
                                        </p:attrNameLst>
                                      </p:cBhvr>
                                      <p:to>
                                        <p:strVal val="visible"/>
                                      </p:to>
                                    </p:set>
                                    <p:animEffect transition="in" filter="fade">
                                      <p:cBhvr>
                                        <p:cTn dur="500" id="7"/>
                                        <p:tgtEl>
                                          <p:spTgt spid="2097162"/>
                                        </p:tgtEl>
                                      </p:cBhvr>
                                    </p:animEffect>
                                  </p:childTnLst>
                                </p:cTn>
                              </p:par>
                            </p:childTnLst>
                          </p:cTn>
                        </p:par>
                        <p:par>
                          <p:cTn fill="hold" id="8">
                            <p:stCondLst>
                              <p:cond delay="500"/>
                            </p:stCondLst>
                            <p:childTnLst>
                              <p:par>
                                <p:cTn fill="hold" grpId="0" id="9" nodeType="afterEffect" presetClass="entr" presetID="2" presetSubtype="2">
                                  <p:stCondLst>
                                    <p:cond delay="0"/>
                                  </p:stCondLst>
                                  <p:childTnLst>
                                    <p:set>
                                      <p:cBhvr>
                                        <p:cTn dur="1" fill="hold" id="10">
                                          <p:stCondLst>
                                            <p:cond delay="0"/>
                                          </p:stCondLst>
                                        </p:cTn>
                                        <p:tgtEl>
                                          <p:spTgt spid="1048708">
                                            <p:txEl>
                                              <p:pRg st="0" end="0"/>
                                            </p:txEl>
                                          </p:spTgt>
                                        </p:tgtEl>
                                        <p:attrNameLst>
                                          <p:attrName>style.visibility</p:attrName>
                                        </p:attrNameLst>
                                      </p:cBhvr>
                                      <p:to>
                                        <p:strVal val="visible"/>
                                      </p:to>
                                    </p:set>
                                    <p:anim calcmode="lin" valueType="num">
                                      <p:cBhvr additive="base">
                                        <p:cTn dur="100" fill="hold" id="11"/>
                                        <p:tgtEl>
                                          <p:spTgt spid="1048708">
                                            <p:txEl>
                                              <p:pRg st="0" end="0"/>
                                            </p:txEl>
                                          </p:spTgt>
                                        </p:tgtEl>
                                        <p:attrNameLst>
                                          <p:attrName>ppt_x</p:attrName>
                                        </p:attrNameLst>
                                      </p:cBhvr>
                                      <p:tavLst>
                                        <p:tav tm="0">
                                          <p:val>
                                            <p:strVal val="1+#ppt_w/2"/>
                                          </p:val>
                                        </p:tav>
                                        <p:tav tm="100000">
                                          <p:val>
                                            <p:strVal val="#ppt_x"/>
                                          </p:val>
                                        </p:tav>
                                      </p:tavLst>
                                    </p:anim>
                                    <p:anim calcmode="lin" valueType="num">
                                      <p:cBhvr additive="base">
                                        <p:cTn dur="100" fill="hold" id="12"/>
                                        <p:tgtEl>
                                          <p:spTgt spid="1048708">
                                            <p:txEl>
                                              <p:pRg st="0" end="0"/>
                                            </p:txEl>
                                          </p:spTgt>
                                        </p:tgtEl>
                                        <p:attrNameLst>
                                          <p:attrName>ppt_y</p:attrName>
                                        </p:attrNameLst>
                                      </p:cBhvr>
                                      <p:tavLst>
                                        <p:tav tm="0">
                                          <p:val>
                                            <p:strVal val="#ppt_y"/>
                                          </p:val>
                                        </p:tav>
                                        <p:tav tm="100000">
                                          <p:val>
                                            <p:strVal val="#ppt_y"/>
                                          </p:val>
                                        </p:tav>
                                      </p:tavLst>
                                    </p:anim>
                                  </p:childTnLst>
                                </p:cTn>
                              </p:par>
                            </p:childTnLst>
                          </p:cTn>
                        </p:par>
                        <p:par>
                          <p:cTn fill="hold" id="13">
                            <p:stCondLst>
                              <p:cond delay="600"/>
                            </p:stCondLst>
                            <p:childTnLst>
                              <p:par>
                                <p:cTn fill="hold" grpId="0" id="14" nodeType="afterEffect" presetClass="entr" presetID="2" presetSubtype="2">
                                  <p:stCondLst>
                                    <p:cond delay="0"/>
                                  </p:stCondLst>
                                  <p:childTnLst>
                                    <p:set>
                                      <p:cBhvr>
                                        <p:cTn dur="1" fill="hold" id="15">
                                          <p:stCondLst>
                                            <p:cond delay="0"/>
                                          </p:stCondLst>
                                        </p:cTn>
                                        <p:tgtEl>
                                          <p:spTgt spid="1048709">
                                            <p:txEl>
                                              <p:pRg st="1" end="1"/>
                                            </p:txEl>
                                          </p:spTgt>
                                        </p:tgtEl>
                                        <p:attrNameLst>
                                          <p:attrName>style.visibility</p:attrName>
                                        </p:attrNameLst>
                                      </p:cBhvr>
                                      <p:to>
                                        <p:strVal val="visible"/>
                                      </p:to>
                                    </p:set>
                                    <p:anim calcmode="lin" valueType="num">
                                      <p:cBhvr additive="base">
                                        <p:cTn dur="100" fill="hold" id="16"/>
                                        <p:tgtEl>
                                          <p:spTgt spid="1048709">
                                            <p:txEl>
                                              <p:pRg st="1" end="1"/>
                                            </p:txEl>
                                          </p:spTgt>
                                        </p:tgtEl>
                                        <p:attrNameLst>
                                          <p:attrName>ppt_x</p:attrName>
                                        </p:attrNameLst>
                                      </p:cBhvr>
                                      <p:tavLst>
                                        <p:tav tm="0">
                                          <p:val>
                                            <p:strVal val="1+#ppt_w/2"/>
                                          </p:val>
                                        </p:tav>
                                        <p:tav tm="100000">
                                          <p:val>
                                            <p:strVal val="#ppt_x"/>
                                          </p:val>
                                        </p:tav>
                                      </p:tavLst>
                                    </p:anim>
                                    <p:anim calcmode="lin" valueType="num">
                                      <p:cBhvr additive="base">
                                        <p:cTn dur="100" fill="hold" id="17"/>
                                        <p:tgtEl>
                                          <p:spTgt spid="10487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 presetSubtype="2">
                                  <p:stCondLst>
                                    <p:cond delay="0"/>
                                  </p:stCondLst>
                                  <p:childTnLst>
                                    <p:set>
                                      <p:cBhvr>
                                        <p:cTn dur="1" fill="hold" id="21">
                                          <p:stCondLst>
                                            <p:cond delay="0"/>
                                          </p:stCondLst>
                                        </p:cTn>
                                        <p:tgtEl>
                                          <p:spTgt spid="1048709">
                                            <p:txEl>
                                              <p:pRg st="3" end="3"/>
                                            </p:txEl>
                                          </p:spTgt>
                                        </p:tgtEl>
                                        <p:attrNameLst>
                                          <p:attrName>style.visibility</p:attrName>
                                        </p:attrNameLst>
                                      </p:cBhvr>
                                      <p:to>
                                        <p:strVal val="visible"/>
                                      </p:to>
                                    </p:set>
                                    <p:anim calcmode="lin" valueType="num">
                                      <p:cBhvr additive="base">
                                        <p:cTn dur="100" fill="hold" id="22"/>
                                        <p:tgtEl>
                                          <p:spTgt spid="1048709">
                                            <p:txEl>
                                              <p:pRg st="3" end="3"/>
                                            </p:txEl>
                                          </p:spTgt>
                                        </p:tgtEl>
                                        <p:attrNameLst>
                                          <p:attrName>ppt_x</p:attrName>
                                        </p:attrNameLst>
                                      </p:cBhvr>
                                      <p:tavLst>
                                        <p:tav tm="0">
                                          <p:val>
                                            <p:strVal val="1+#ppt_w/2"/>
                                          </p:val>
                                        </p:tav>
                                        <p:tav tm="100000">
                                          <p:val>
                                            <p:strVal val="#ppt_x"/>
                                          </p:val>
                                        </p:tav>
                                      </p:tavLst>
                                    </p:anim>
                                    <p:anim calcmode="lin" valueType="num">
                                      <p:cBhvr additive="base">
                                        <p:cTn dur="100" fill="hold" id="23"/>
                                        <p:tgtEl>
                                          <p:spTgt spid="10487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 presetSubtype="2">
                                  <p:stCondLst>
                                    <p:cond delay="0"/>
                                  </p:stCondLst>
                                  <p:childTnLst>
                                    <p:set>
                                      <p:cBhvr>
                                        <p:cTn dur="1" fill="hold" id="27">
                                          <p:stCondLst>
                                            <p:cond delay="0"/>
                                          </p:stCondLst>
                                        </p:cTn>
                                        <p:tgtEl>
                                          <p:spTgt spid="1048709">
                                            <p:txEl>
                                              <p:pRg st="5" end="5"/>
                                            </p:txEl>
                                          </p:spTgt>
                                        </p:tgtEl>
                                        <p:attrNameLst>
                                          <p:attrName>style.visibility</p:attrName>
                                        </p:attrNameLst>
                                      </p:cBhvr>
                                      <p:to>
                                        <p:strVal val="visible"/>
                                      </p:to>
                                    </p:set>
                                    <p:anim calcmode="lin" valueType="num">
                                      <p:cBhvr additive="base">
                                        <p:cTn dur="100" fill="hold" id="28"/>
                                        <p:tgtEl>
                                          <p:spTgt spid="1048709">
                                            <p:txEl>
                                              <p:pRg st="5" end="5"/>
                                            </p:txEl>
                                          </p:spTgt>
                                        </p:tgtEl>
                                        <p:attrNameLst>
                                          <p:attrName>ppt_x</p:attrName>
                                        </p:attrNameLst>
                                      </p:cBhvr>
                                      <p:tavLst>
                                        <p:tav tm="0">
                                          <p:val>
                                            <p:strVal val="1+#ppt_w/2"/>
                                          </p:val>
                                        </p:tav>
                                        <p:tav tm="100000">
                                          <p:val>
                                            <p:strVal val="#ppt_x"/>
                                          </p:val>
                                        </p:tav>
                                      </p:tavLst>
                                    </p:anim>
                                    <p:anim calcmode="lin" valueType="num">
                                      <p:cBhvr additive="base">
                                        <p:cTn dur="100" fill="hold" id="29"/>
                                        <p:tgtEl>
                                          <p:spTgt spid="104870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2" presetSubtype="2">
                                  <p:stCondLst>
                                    <p:cond delay="0"/>
                                  </p:stCondLst>
                                  <p:childTnLst>
                                    <p:set>
                                      <p:cBhvr>
                                        <p:cTn dur="1" fill="hold" id="33">
                                          <p:stCondLst>
                                            <p:cond delay="0"/>
                                          </p:stCondLst>
                                        </p:cTn>
                                        <p:tgtEl>
                                          <p:spTgt spid="1048709">
                                            <p:txEl>
                                              <p:pRg st="7" end="7"/>
                                            </p:txEl>
                                          </p:spTgt>
                                        </p:tgtEl>
                                        <p:attrNameLst>
                                          <p:attrName>style.visibility</p:attrName>
                                        </p:attrNameLst>
                                      </p:cBhvr>
                                      <p:to>
                                        <p:strVal val="visible"/>
                                      </p:to>
                                    </p:set>
                                    <p:anim calcmode="lin" valueType="num">
                                      <p:cBhvr additive="base">
                                        <p:cTn dur="100" fill="hold" id="34"/>
                                        <p:tgtEl>
                                          <p:spTgt spid="1048709">
                                            <p:txEl>
                                              <p:pRg st="7" end="7"/>
                                            </p:txEl>
                                          </p:spTgt>
                                        </p:tgtEl>
                                        <p:attrNameLst>
                                          <p:attrName>ppt_x</p:attrName>
                                        </p:attrNameLst>
                                      </p:cBhvr>
                                      <p:tavLst>
                                        <p:tav tm="0">
                                          <p:val>
                                            <p:strVal val="1+#ppt_w/2"/>
                                          </p:val>
                                        </p:tav>
                                        <p:tav tm="100000">
                                          <p:val>
                                            <p:strVal val="#ppt_x"/>
                                          </p:val>
                                        </p:tav>
                                      </p:tavLst>
                                    </p:anim>
                                    <p:anim calcmode="lin" valueType="num">
                                      <p:cBhvr additive="base">
                                        <p:cTn dur="100" fill="hold" id="35"/>
                                        <p:tgtEl>
                                          <p:spTgt spid="104870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 presetSubtype="2">
                                  <p:stCondLst>
                                    <p:cond delay="0"/>
                                  </p:stCondLst>
                                  <p:childTnLst>
                                    <p:set>
                                      <p:cBhvr>
                                        <p:cTn dur="1" fill="hold" id="39">
                                          <p:stCondLst>
                                            <p:cond delay="0"/>
                                          </p:stCondLst>
                                        </p:cTn>
                                        <p:tgtEl>
                                          <p:spTgt spid="1048709">
                                            <p:txEl>
                                              <p:pRg st="9" end="9"/>
                                            </p:txEl>
                                          </p:spTgt>
                                        </p:tgtEl>
                                        <p:attrNameLst>
                                          <p:attrName>style.visibility</p:attrName>
                                        </p:attrNameLst>
                                      </p:cBhvr>
                                      <p:to>
                                        <p:strVal val="visible"/>
                                      </p:to>
                                    </p:set>
                                    <p:anim calcmode="lin" valueType="num">
                                      <p:cBhvr additive="base">
                                        <p:cTn dur="100" fill="hold" id="40"/>
                                        <p:tgtEl>
                                          <p:spTgt spid="1048709">
                                            <p:txEl>
                                              <p:pRg st="9" end="9"/>
                                            </p:txEl>
                                          </p:spTgt>
                                        </p:tgtEl>
                                        <p:attrNameLst>
                                          <p:attrName>ppt_x</p:attrName>
                                        </p:attrNameLst>
                                      </p:cBhvr>
                                      <p:tavLst>
                                        <p:tav tm="0">
                                          <p:val>
                                            <p:strVal val="1+#ppt_w/2"/>
                                          </p:val>
                                        </p:tav>
                                        <p:tav tm="100000">
                                          <p:val>
                                            <p:strVal val="#ppt_x"/>
                                          </p:val>
                                        </p:tav>
                                      </p:tavLst>
                                    </p:anim>
                                    <p:anim calcmode="lin" valueType="num">
                                      <p:cBhvr additive="base">
                                        <p:cTn dur="100" fill="hold" id="41"/>
                                        <p:tgtEl>
                                          <p:spTgt spid="1048709">
                                            <p:txEl>
                                              <p:pRg st="9" end="9"/>
                                            </p:txEl>
                                          </p:spTgt>
                                        </p:tgtEl>
                                        <p:attrNameLst>
                                          <p:attrName>ppt_y</p:attrName>
                                        </p:attrNameLst>
                                      </p:cBhvr>
                                      <p:tavLst>
                                        <p:tav tm="0">
                                          <p:val>
                                            <p:strVal val="#ppt_y"/>
                                          </p:val>
                                        </p:tav>
                                        <p:tav tm="100000">
                                          <p:val>
                                            <p:strVal val="#ppt_y"/>
                                          </p:val>
                                        </p:tav>
                                      </p:tavLst>
                                    </p:anim>
                                  </p:childTnLst>
                                </p:cTn>
                              </p:par>
                            </p:childTnLst>
                          </p:cTn>
                        </p:par>
                        <p:par>
                          <p:cTn fill="hold" id="42">
                            <p:stCondLst>
                              <p:cond delay="100"/>
                            </p:stCondLst>
                            <p:childTnLst>
                              <p:par>
                                <p:cTn fill="hold" grpId="0" id="43" nodeType="afterEffect" presetClass="entr" presetID="2" presetSubtype="2">
                                  <p:stCondLst>
                                    <p:cond delay="0"/>
                                  </p:stCondLst>
                                  <p:childTnLst>
                                    <p:set>
                                      <p:cBhvr>
                                        <p:cTn dur="1" fill="hold" id="44">
                                          <p:stCondLst>
                                            <p:cond delay="0"/>
                                          </p:stCondLst>
                                        </p:cTn>
                                        <p:tgtEl>
                                          <p:spTgt spid="1048709">
                                            <p:txEl>
                                              <p:pRg st="11" end="11"/>
                                            </p:txEl>
                                          </p:spTgt>
                                        </p:tgtEl>
                                        <p:attrNameLst>
                                          <p:attrName>style.visibility</p:attrName>
                                        </p:attrNameLst>
                                      </p:cBhvr>
                                      <p:to>
                                        <p:strVal val="visible"/>
                                      </p:to>
                                    </p:set>
                                    <p:anim calcmode="lin" valueType="num">
                                      <p:cBhvr additive="base">
                                        <p:cTn dur="100" fill="hold" id="45"/>
                                        <p:tgtEl>
                                          <p:spTgt spid="1048709">
                                            <p:txEl>
                                              <p:pRg st="11" end="11"/>
                                            </p:txEl>
                                          </p:spTgt>
                                        </p:tgtEl>
                                        <p:attrNameLst>
                                          <p:attrName>ppt_x</p:attrName>
                                        </p:attrNameLst>
                                      </p:cBhvr>
                                      <p:tavLst>
                                        <p:tav tm="0">
                                          <p:val>
                                            <p:strVal val="1+#ppt_w/2"/>
                                          </p:val>
                                        </p:tav>
                                        <p:tav tm="100000">
                                          <p:val>
                                            <p:strVal val="#ppt_x"/>
                                          </p:val>
                                        </p:tav>
                                      </p:tavLst>
                                    </p:anim>
                                    <p:anim calcmode="lin" valueType="num">
                                      <p:cBhvr additive="base">
                                        <p:cTn dur="100" fill="hold" id="46"/>
                                        <p:tgtEl>
                                          <p:spTgt spid="1048709">
                                            <p:txEl>
                                              <p:pRg st="11" end="11"/>
                                            </p:txEl>
                                          </p:spTgt>
                                        </p:tgtEl>
                                        <p:attrNameLst>
                                          <p:attrName>ppt_y</p:attrName>
                                        </p:attrNameLst>
                                      </p:cBhvr>
                                      <p:tavLst>
                                        <p:tav tm="0">
                                          <p:val>
                                            <p:strVal val="#ppt_y"/>
                                          </p:val>
                                        </p:tav>
                                        <p:tav tm="100000">
                                          <p:val>
                                            <p:strVal val="#ppt_y"/>
                                          </p:val>
                                        </p:tav>
                                      </p:tavLst>
                                    </p:anim>
                                  </p:childTnLst>
                                </p:cTn>
                              </p:par>
                              <p:par>
                                <p:cTn fill="hold" grpId="0" id="47" nodeType="withEffect" presetClass="entr" presetID="2" presetSubtype="2">
                                  <p:stCondLst>
                                    <p:cond delay="250"/>
                                  </p:stCondLst>
                                  <p:childTnLst>
                                    <p:set>
                                      <p:cBhvr>
                                        <p:cTn dur="1" fill="hold" id="48">
                                          <p:stCondLst>
                                            <p:cond delay="0"/>
                                          </p:stCondLst>
                                        </p:cTn>
                                        <p:tgtEl>
                                          <p:spTgt spid="1048709">
                                            <p:txEl>
                                              <p:pRg st="13" end="13"/>
                                            </p:txEl>
                                          </p:spTgt>
                                        </p:tgtEl>
                                        <p:attrNameLst>
                                          <p:attrName>style.visibility</p:attrName>
                                        </p:attrNameLst>
                                      </p:cBhvr>
                                      <p:to>
                                        <p:strVal val="visible"/>
                                      </p:to>
                                    </p:set>
                                    <p:anim calcmode="lin" valueType="num">
                                      <p:cBhvr additive="base">
                                        <p:cTn dur="100" fill="hold" id="49"/>
                                        <p:tgtEl>
                                          <p:spTgt spid="1048709">
                                            <p:txEl>
                                              <p:pRg st="13" end="13"/>
                                            </p:txEl>
                                          </p:spTgt>
                                        </p:tgtEl>
                                        <p:attrNameLst>
                                          <p:attrName>ppt_x</p:attrName>
                                        </p:attrNameLst>
                                      </p:cBhvr>
                                      <p:tavLst>
                                        <p:tav tm="0">
                                          <p:val>
                                            <p:strVal val="1+#ppt_w/2"/>
                                          </p:val>
                                        </p:tav>
                                        <p:tav tm="100000">
                                          <p:val>
                                            <p:strVal val="#ppt_x"/>
                                          </p:val>
                                        </p:tav>
                                      </p:tavLst>
                                    </p:anim>
                                    <p:anim calcmode="lin" valueType="num">
                                      <p:cBhvr additive="base">
                                        <p:cTn dur="100" fill="hold" id="50"/>
                                        <p:tgtEl>
                                          <p:spTgt spid="1048709">
                                            <p:txEl>
                                              <p:pRg st="13" end="13"/>
                                            </p:txEl>
                                          </p:spTgt>
                                        </p:tgtEl>
                                        <p:attrNameLst>
                                          <p:attrName>ppt_y</p:attrName>
                                        </p:attrNameLst>
                                      </p:cBhvr>
                                      <p:tavLst>
                                        <p:tav tm="0">
                                          <p:val>
                                            <p:strVal val="#ppt_y"/>
                                          </p:val>
                                        </p:tav>
                                        <p:tav tm="100000">
                                          <p:val>
                                            <p:strVal val="#ppt_y"/>
                                          </p:val>
                                        </p:tav>
                                      </p:tavLst>
                                    </p:anim>
                                  </p:childTnLst>
                                </p:cTn>
                              </p:par>
                              <p:par>
                                <p:cTn fill="hold" grpId="0" id="51" nodeType="withEffect" presetClass="entr" presetID="2" presetSubtype="2">
                                  <p:stCondLst>
                                    <p:cond delay="250"/>
                                  </p:stCondLst>
                                  <p:childTnLst>
                                    <p:set>
                                      <p:cBhvr>
                                        <p:cTn dur="1" fill="hold" id="52">
                                          <p:stCondLst>
                                            <p:cond delay="0"/>
                                          </p:stCondLst>
                                        </p:cTn>
                                        <p:tgtEl>
                                          <p:spTgt spid="1048709">
                                            <p:txEl>
                                              <p:pRg st="15" end="15"/>
                                            </p:txEl>
                                          </p:spTgt>
                                        </p:tgtEl>
                                        <p:attrNameLst>
                                          <p:attrName>style.visibility</p:attrName>
                                        </p:attrNameLst>
                                      </p:cBhvr>
                                      <p:to>
                                        <p:strVal val="visible"/>
                                      </p:to>
                                    </p:set>
                                    <p:anim calcmode="lin" valueType="num">
                                      <p:cBhvr additive="base">
                                        <p:cTn dur="100" fill="hold" id="53"/>
                                        <p:tgtEl>
                                          <p:spTgt spid="1048709">
                                            <p:txEl>
                                              <p:pRg st="15" end="15"/>
                                            </p:txEl>
                                          </p:spTgt>
                                        </p:tgtEl>
                                        <p:attrNameLst>
                                          <p:attrName>ppt_x</p:attrName>
                                        </p:attrNameLst>
                                      </p:cBhvr>
                                      <p:tavLst>
                                        <p:tav tm="0">
                                          <p:val>
                                            <p:strVal val="1+#ppt_w/2"/>
                                          </p:val>
                                        </p:tav>
                                        <p:tav tm="100000">
                                          <p:val>
                                            <p:strVal val="#ppt_x"/>
                                          </p:val>
                                        </p:tav>
                                      </p:tavLst>
                                    </p:anim>
                                    <p:anim calcmode="lin" valueType="num">
                                      <p:cBhvr additive="base">
                                        <p:cTn dur="100" fill="hold" id="54"/>
                                        <p:tgtEl>
                                          <p:spTgt spid="1048709">
                                            <p:txEl>
                                              <p:pRg st="15" end="15"/>
                                            </p:txEl>
                                          </p:spTgt>
                                        </p:tgtEl>
                                        <p:attrNameLst>
                                          <p:attrName>ppt_y</p:attrName>
                                        </p:attrNameLst>
                                      </p:cBhvr>
                                      <p:tavLst>
                                        <p:tav tm="0">
                                          <p:val>
                                            <p:strVal val="#ppt_y"/>
                                          </p:val>
                                        </p:tav>
                                        <p:tav tm="100000">
                                          <p:val>
                                            <p:strVal val="#ppt_y"/>
                                          </p:val>
                                        </p:tav>
                                      </p:tavLst>
                                    </p:anim>
                                  </p:childTnLst>
                                </p:cTn>
                              </p:par>
                              <p:par>
                                <p:cTn fill="hold" grpId="0" id="55" nodeType="withEffect" presetClass="entr" presetID="2" presetSubtype="2">
                                  <p:stCondLst>
                                    <p:cond delay="500"/>
                                  </p:stCondLst>
                                  <p:childTnLst>
                                    <p:set>
                                      <p:cBhvr>
                                        <p:cTn dur="1" fill="hold" id="56">
                                          <p:stCondLst>
                                            <p:cond delay="0"/>
                                          </p:stCondLst>
                                        </p:cTn>
                                        <p:tgtEl>
                                          <p:spTgt spid="1048709">
                                            <p:txEl>
                                              <p:pRg st="17" end="17"/>
                                            </p:txEl>
                                          </p:spTgt>
                                        </p:tgtEl>
                                        <p:attrNameLst>
                                          <p:attrName>style.visibility</p:attrName>
                                        </p:attrNameLst>
                                      </p:cBhvr>
                                      <p:to>
                                        <p:strVal val="visible"/>
                                      </p:to>
                                    </p:set>
                                    <p:anim calcmode="lin" valueType="num">
                                      <p:cBhvr additive="base">
                                        <p:cTn dur="100" fill="hold" id="57"/>
                                        <p:tgtEl>
                                          <p:spTgt spid="1048709">
                                            <p:txEl>
                                              <p:pRg st="17" end="17"/>
                                            </p:txEl>
                                          </p:spTgt>
                                        </p:tgtEl>
                                        <p:attrNameLst>
                                          <p:attrName>ppt_x</p:attrName>
                                        </p:attrNameLst>
                                      </p:cBhvr>
                                      <p:tavLst>
                                        <p:tav tm="0">
                                          <p:val>
                                            <p:strVal val="1+#ppt_w/2"/>
                                          </p:val>
                                        </p:tav>
                                        <p:tav tm="100000">
                                          <p:val>
                                            <p:strVal val="#ppt_x"/>
                                          </p:val>
                                        </p:tav>
                                      </p:tavLst>
                                    </p:anim>
                                    <p:anim calcmode="lin" valueType="num">
                                      <p:cBhvr additive="base">
                                        <p:cTn dur="100" fill="hold" id="58"/>
                                        <p:tgtEl>
                                          <p:spTgt spid="1048709">
                                            <p:txEl>
                                              <p:pRg st="17" end="17"/>
                                            </p:txEl>
                                          </p:spTgt>
                                        </p:tgtEl>
                                        <p:attrNameLst>
                                          <p:attrName>ppt_y</p:attrName>
                                        </p:attrNameLst>
                                      </p:cBhvr>
                                      <p:tavLst>
                                        <p:tav tm="0">
                                          <p:val>
                                            <p:strVal val="#ppt_y"/>
                                          </p:val>
                                        </p:tav>
                                        <p:tav tm="100000">
                                          <p:val>
                                            <p:strVal val="#ppt_y"/>
                                          </p:val>
                                        </p:tav>
                                      </p:tavLst>
                                    </p:anim>
                                  </p:childTnLst>
                                </p:cTn>
                              </p:par>
                              <p:par>
                                <p:cTn fill="hold" grpId="0" id="59" nodeType="withEffect" presetClass="entr" presetID="2" presetSubtype="2">
                                  <p:stCondLst>
                                    <p:cond delay="500"/>
                                  </p:stCondLst>
                                  <p:childTnLst>
                                    <p:set>
                                      <p:cBhvr>
                                        <p:cTn dur="1" fill="hold" id="60">
                                          <p:stCondLst>
                                            <p:cond delay="0"/>
                                          </p:stCondLst>
                                        </p:cTn>
                                        <p:tgtEl>
                                          <p:spTgt spid="1048709">
                                            <p:txEl>
                                              <p:pRg st="19" end="19"/>
                                            </p:txEl>
                                          </p:spTgt>
                                        </p:tgtEl>
                                        <p:attrNameLst>
                                          <p:attrName>style.visibility</p:attrName>
                                        </p:attrNameLst>
                                      </p:cBhvr>
                                      <p:to>
                                        <p:strVal val="visible"/>
                                      </p:to>
                                    </p:set>
                                    <p:anim calcmode="lin" valueType="num">
                                      <p:cBhvr additive="base">
                                        <p:cTn dur="100" fill="hold" id="61"/>
                                        <p:tgtEl>
                                          <p:spTgt spid="1048709">
                                            <p:txEl>
                                              <p:pRg st="19" end="19"/>
                                            </p:txEl>
                                          </p:spTgt>
                                        </p:tgtEl>
                                        <p:attrNameLst>
                                          <p:attrName>ppt_x</p:attrName>
                                        </p:attrNameLst>
                                      </p:cBhvr>
                                      <p:tavLst>
                                        <p:tav tm="0">
                                          <p:val>
                                            <p:strVal val="1+#ppt_w/2"/>
                                          </p:val>
                                        </p:tav>
                                        <p:tav tm="100000">
                                          <p:val>
                                            <p:strVal val="#ppt_x"/>
                                          </p:val>
                                        </p:tav>
                                      </p:tavLst>
                                    </p:anim>
                                    <p:anim calcmode="lin" valueType="num">
                                      <p:cBhvr additive="base">
                                        <p:cTn dur="100" fill="hold" id="62"/>
                                        <p:tgtEl>
                                          <p:spTgt spid="1048709">
                                            <p:txEl>
                                              <p:pRg st="19" end="19"/>
                                            </p:txEl>
                                          </p:spTgt>
                                        </p:tgtEl>
                                        <p:attrNameLst>
                                          <p:attrName>ppt_y</p:attrName>
                                        </p:attrNameLst>
                                      </p:cBhvr>
                                      <p:tavLst>
                                        <p:tav tm="0">
                                          <p:val>
                                            <p:strVal val="#ppt_y"/>
                                          </p:val>
                                        </p:tav>
                                        <p:tav tm="100000">
                                          <p:val>
                                            <p:strVal val="#ppt_y"/>
                                          </p:val>
                                        </p:tav>
                                      </p:tavLst>
                                    </p:anim>
                                  </p:childTnLst>
                                </p:cTn>
                              </p:par>
                              <p:par>
                                <p:cTn fill="hold" grpId="0" id="63" nodeType="withEffect" presetClass="entr" presetID="2" presetSubtype="2">
                                  <p:stCondLst>
                                    <p:cond delay="500"/>
                                  </p:stCondLst>
                                  <p:childTnLst>
                                    <p:set>
                                      <p:cBhvr>
                                        <p:cTn dur="1" fill="hold" id="64">
                                          <p:stCondLst>
                                            <p:cond delay="0"/>
                                          </p:stCondLst>
                                        </p:cTn>
                                        <p:tgtEl>
                                          <p:spTgt spid="1048709">
                                            <p:txEl>
                                              <p:pRg st="21" end="21"/>
                                            </p:txEl>
                                          </p:spTgt>
                                        </p:tgtEl>
                                        <p:attrNameLst>
                                          <p:attrName>style.visibility</p:attrName>
                                        </p:attrNameLst>
                                      </p:cBhvr>
                                      <p:to>
                                        <p:strVal val="visible"/>
                                      </p:to>
                                    </p:set>
                                    <p:anim calcmode="lin" valueType="num">
                                      <p:cBhvr additive="base">
                                        <p:cTn dur="100" fill="hold" id="65"/>
                                        <p:tgtEl>
                                          <p:spTgt spid="1048709">
                                            <p:txEl>
                                              <p:pRg st="21" end="21"/>
                                            </p:txEl>
                                          </p:spTgt>
                                        </p:tgtEl>
                                        <p:attrNameLst>
                                          <p:attrName>ppt_x</p:attrName>
                                        </p:attrNameLst>
                                      </p:cBhvr>
                                      <p:tavLst>
                                        <p:tav tm="0">
                                          <p:val>
                                            <p:strVal val="1+#ppt_w/2"/>
                                          </p:val>
                                        </p:tav>
                                        <p:tav tm="100000">
                                          <p:val>
                                            <p:strVal val="#ppt_x"/>
                                          </p:val>
                                        </p:tav>
                                      </p:tavLst>
                                    </p:anim>
                                    <p:anim calcmode="lin" valueType="num">
                                      <p:cBhvr additive="base">
                                        <p:cTn dur="100" fill="hold" id="66"/>
                                        <p:tgtEl>
                                          <p:spTgt spid="1048709">
                                            <p:txEl>
                                              <p:pRg st="21" end="21"/>
                                            </p:txEl>
                                          </p:spTgt>
                                        </p:tgtEl>
                                        <p:attrNameLst>
                                          <p:attrName>ppt_y</p:attrName>
                                        </p:attrNameLst>
                                      </p:cBhvr>
                                      <p:tavLst>
                                        <p:tav tm="0">
                                          <p:val>
                                            <p:strVal val="#ppt_y"/>
                                          </p:val>
                                        </p:tav>
                                        <p:tav tm="100000">
                                          <p:val>
                                            <p:strVal val="#ppt_y"/>
                                          </p:val>
                                        </p:tav>
                                      </p:tavLst>
                                    </p:anim>
                                  </p:childTnLst>
                                </p:cTn>
                              </p:par>
                              <p:par>
                                <p:cTn fill="hold" grpId="0" id="67" nodeType="withEffect" presetClass="entr" presetID="2" presetSubtype="2">
                                  <p:stCondLst>
                                    <p:cond delay="500"/>
                                  </p:stCondLst>
                                  <p:childTnLst>
                                    <p:set>
                                      <p:cBhvr>
                                        <p:cTn dur="1" fill="hold" id="68">
                                          <p:stCondLst>
                                            <p:cond delay="0"/>
                                          </p:stCondLst>
                                        </p:cTn>
                                        <p:tgtEl>
                                          <p:spTgt spid="1048709">
                                            <p:txEl>
                                              <p:pRg st="23" end="23"/>
                                            </p:txEl>
                                          </p:spTgt>
                                        </p:tgtEl>
                                        <p:attrNameLst>
                                          <p:attrName>style.visibility</p:attrName>
                                        </p:attrNameLst>
                                      </p:cBhvr>
                                      <p:to>
                                        <p:strVal val="visible"/>
                                      </p:to>
                                    </p:set>
                                    <p:anim calcmode="lin" valueType="num">
                                      <p:cBhvr additive="base">
                                        <p:cTn dur="100" fill="hold" id="69"/>
                                        <p:tgtEl>
                                          <p:spTgt spid="1048709">
                                            <p:txEl>
                                              <p:pRg st="23" end="23"/>
                                            </p:txEl>
                                          </p:spTgt>
                                        </p:tgtEl>
                                        <p:attrNameLst>
                                          <p:attrName>ppt_x</p:attrName>
                                        </p:attrNameLst>
                                      </p:cBhvr>
                                      <p:tavLst>
                                        <p:tav tm="0">
                                          <p:val>
                                            <p:strVal val="1+#ppt_w/2"/>
                                          </p:val>
                                        </p:tav>
                                        <p:tav tm="100000">
                                          <p:val>
                                            <p:strVal val="#ppt_x"/>
                                          </p:val>
                                        </p:tav>
                                      </p:tavLst>
                                    </p:anim>
                                    <p:anim calcmode="lin" valueType="num">
                                      <p:cBhvr additive="base">
                                        <p:cTn dur="100" fill="hold" id="70"/>
                                        <p:tgtEl>
                                          <p:spTgt spid="1048709">
                                            <p:txEl>
                                              <p:pRg st="23" end="23"/>
                                            </p:txEl>
                                          </p:spTgt>
                                        </p:tgtEl>
                                        <p:attrNameLst>
                                          <p:attrName>ppt_y</p:attrName>
                                        </p:attrNameLst>
                                      </p:cBhvr>
                                      <p:tavLst>
                                        <p:tav tm="0">
                                          <p:val>
                                            <p:strVal val="#ppt_y"/>
                                          </p:val>
                                        </p:tav>
                                        <p:tav tm="100000">
                                          <p:val>
                                            <p:strVal val="#ppt_y"/>
                                          </p:val>
                                        </p:tav>
                                      </p:tavLst>
                                    </p:anim>
                                  </p:childTnLst>
                                </p:cTn>
                              </p:par>
                            </p:childTnLst>
                          </p:cTn>
                        </p:par>
                        <p:par>
                          <p:cTn fill="hold" id="71">
                            <p:stCondLst>
                              <p:cond delay="700"/>
                            </p:stCondLst>
                            <p:childTnLst>
                              <p:par>
                                <p:cTn fill="hold" grpId="0" id="72" nodeType="afterEffect" presetClass="entr" presetID="2" presetSubtype="2">
                                  <p:stCondLst>
                                    <p:cond delay="0"/>
                                  </p:stCondLst>
                                  <p:childTnLst>
                                    <p:set>
                                      <p:cBhvr>
                                        <p:cTn dur="1" fill="hold" id="73">
                                          <p:stCondLst>
                                            <p:cond delay="0"/>
                                          </p:stCondLst>
                                        </p:cTn>
                                        <p:tgtEl>
                                          <p:spTgt spid="1048711">
                                            <p:txEl>
                                              <p:pRg st="0" end="0"/>
                                            </p:txEl>
                                          </p:spTgt>
                                        </p:tgtEl>
                                        <p:attrNameLst>
                                          <p:attrName>style.visibility</p:attrName>
                                        </p:attrNameLst>
                                      </p:cBhvr>
                                      <p:to>
                                        <p:strVal val="visible"/>
                                      </p:to>
                                    </p:set>
                                    <p:anim calcmode="lin" valueType="num">
                                      <p:cBhvr additive="base">
                                        <p:cTn dur="100" fill="hold" id="74"/>
                                        <p:tgtEl>
                                          <p:spTgt spid="1048711">
                                            <p:txEl>
                                              <p:pRg st="0" end="0"/>
                                            </p:txEl>
                                          </p:spTgt>
                                        </p:tgtEl>
                                        <p:attrNameLst>
                                          <p:attrName>ppt_x</p:attrName>
                                        </p:attrNameLst>
                                      </p:cBhvr>
                                      <p:tavLst>
                                        <p:tav tm="0">
                                          <p:val>
                                            <p:strVal val="1+#ppt_w/2"/>
                                          </p:val>
                                        </p:tav>
                                        <p:tav tm="100000">
                                          <p:val>
                                            <p:strVal val="#ppt_x"/>
                                          </p:val>
                                        </p:tav>
                                      </p:tavLst>
                                    </p:anim>
                                    <p:anim calcmode="lin" valueType="num">
                                      <p:cBhvr additive="base">
                                        <p:cTn dur="100" fill="hold" id="75"/>
                                        <p:tgtEl>
                                          <p:spTgt spid="10487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8" grpId="0" build="p"/>
      <p:bldP spid="1048709" grpId="0" build="p"/>
      <p:bldP spid="1048711"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228" name=""/>
        <p:cNvGrpSpPr/>
        <p:nvPr/>
      </p:nvGrpSpPr>
      <p:grpSpPr>
        <a:xfrm>
          <a:off x="0" y="0"/>
          <a:ext cx="0" cy="0"/>
          <a:chOff x="0" y="0"/>
          <a:chExt cx="0" cy="0"/>
        </a:xfrm>
      </p:grpSpPr>
      <p:sp>
        <p:nvSpPr>
          <p:cNvPr id="1049119" name="标题 1"/>
          <p:cNvSpPr>
            <a:spLocks noGrp="1"/>
          </p:cNvSpPr>
          <p:nvPr>
            <p:ph type="title"/>
          </p:nvPr>
        </p:nvSpPr>
        <p:spPr>
          <a:xfrm>
            <a:off x="723213" y="161355"/>
            <a:ext cx="6414264" cy="277143"/>
          </a:xfrm>
        </p:spPr>
        <p:txBody>
          <a:bodyPr/>
          <a:p>
            <a:r>
              <a:rPr altLang="en-US" dirty="0" lang="zh-CN"/>
              <a:t>区块链银行 </a:t>
            </a:r>
            <a:r>
              <a:rPr altLang="zh-CN" dirty="0" lang="en-US"/>
              <a:t>– </a:t>
            </a:r>
            <a:r>
              <a:rPr altLang="en-US" dirty="0" lang="zh-CN"/>
              <a:t>数字资产（货币）生命周期和转移</a:t>
            </a:r>
          </a:p>
        </p:txBody>
      </p:sp>
      <p:sp>
        <p:nvSpPr>
          <p:cNvPr id="1049120"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29" name="Group 37"/>
          <p:cNvGrpSpPr/>
          <p:nvPr/>
        </p:nvGrpSpPr>
        <p:grpSpPr bwMode="auto">
          <a:xfrm>
            <a:off x="7495823" y="2305654"/>
            <a:ext cx="1135563" cy="887592"/>
            <a:chOff x="502285" y="2968625"/>
            <a:chExt cx="1649095" cy="1177925"/>
          </a:xfrm>
        </p:grpSpPr>
        <p:pic>
          <p:nvPicPr>
            <p:cNvPr id="2097279"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121" name="TextBox 38"/>
            <p:cNvSpPr txBox="1"/>
            <p:nvPr/>
          </p:nvSpPr>
          <p:spPr bwMode="auto">
            <a:xfrm>
              <a:off x="518259" y="3488557"/>
              <a:ext cx="1617146" cy="557801"/>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“In house”</a:t>
              </a:r>
            </a:p>
            <a:p>
              <a:pPr algn="ctr"/>
              <a:r>
                <a:rPr dirty="0" sz="1400" lang="en-GB">
                  <a:solidFill>
                    <a:schemeClr val="tx1"/>
                  </a:solidFill>
                  <a:ea typeface="+mn-ea"/>
                </a:rPr>
                <a:t>(ledger)</a:t>
              </a:r>
            </a:p>
          </p:txBody>
        </p:sp>
      </p:grpSp>
      <p:grpSp>
        <p:nvGrpSpPr>
          <p:cNvPr id="230" name="Group 37"/>
          <p:cNvGrpSpPr/>
          <p:nvPr/>
        </p:nvGrpSpPr>
        <p:grpSpPr bwMode="auto">
          <a:xfrm>
            <a:off x="5224111" y="2305654"/>
            <a:ext cx="1135563" cy="887592"/>
            <a:chOff x="502285" y="2968625"/>
            <a:chExt cx="1649095" cy="1177925"/>
          </a:xfrm>
        </p:grpSpPr>
        <p:pic>
          <p:nvPicPr>
            <p:cNvPr id="2097280"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122" name="TextBox 41"/>
            <p:cNvSpPr txBox="1"/>
            <p:nvPr/>
          </p:nvSpPr>
          <p:spPr bwMode="auto">
            <a:xfrm>
              <a:off x="518259" y="3488557"/>
              <a:ext cx="1617146" cy="557801"/>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“In house”</a:t>
              </a:r>
            </a:p>
            <a:p>
              <a:pPr algn="ctr"/>
              <a:r>
                <a:rPr dirty="0" sz="1400" lang="en-GB">
                  <a:solidFill>
                    <a:schemeClr val="tx1"/>
                  </a:solidFill>
                  <a:ea typeface="+mn-ea"/>
                </a:rPr>
                <a:t>(ledger)</a:t>
              </a:r>
            </a:p>
          </p:txBody>
        </p:sp>
      </p:grpSp>
      <p:grpSp>
        <p:nvGrpSpPr>
          <p:cNvPr id="231" name="Group 37"/>
          <p:cNvGrpSpPr/>
          <p:nvPr/>
        </p:nvGrpSpPr>
        <p:grpSpPr bwMode="auto">
          <a:xfrm>
            <a:off x="2953986" y="2305654"/>
            <a:ext cx="1135563" cy="887592"/>
            <a:chOff x="502285" y="2968625"/>
            <a:chExt cx="1649095" cy="1177925"/>
          </a:xfrm>
        </p:grpSpPr>
        <p:pic>
          <p:nvPicPr>
            <p:cNvPr id="2097281"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123" name="TextBox 48"/>
            <p:cNvSpPr txBox="1"/>
            <p:nvPr/>
          </p:nvSpPr>
          <p:spPr bwMode="auto">
            <a:xfrm>
              <a:off x="518259" y="3488557"/>
              <a:ext cx="1617146" cy="557801"/>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“In house”</a:t>
              </a:r>
            </a:p>
            <a:p>
              <a:pPr algn="ctr"/>
              <a:r>
                <a:rPr dirty="0" sz="1400" lang="en-GB">
                  <a:solidFill>
                    <a:schemeClr val="tx1"/>
                  </a:solidFill>
                  <a:ea typeface="+mn-ea"/>
                </a:rPr>
                <a:t>(ledger)</a:t>
              </a:r>
            </a:p>
          </p:txBody>
        </p:sp>
      </p:grpSp>
      <p:grpSp>
        <p:nvGrpSpPr>
          <p:cNvPr id="232" name="Group 37"/>
          <p:cNvGrpSpPr/>
          <p:nvPr/>
        </p:nvGrpSpPr>
        <p:grpSpPr bwMode="auto">
          <a:xfrm>
            <a:off x="642616" y="2305654"/>
            <a:ext cx="1002184" cy="875655"/>
            <a:chOff x="502285" y="2968625"/>
            <a:chExt cx="1649095" cy="1223764"/>
          </a:xfrm>
        </p:grpSpPr>
        <p:pic>
          <p:nvPicPr>
            <p:cNvPr id="2097282"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124" name="TextBox 51"/>
            <p:cNvSpPr txBox="1"/>
            <p:nvPr/>
          </p:nvSpPr>
          <p:spPr bwMode="auto">
            <a:xfrm>
              <a:off x="518259" y="3488557"/>
              <a:ext cx="1617146" cy="703832"/>
            </a:xfrm>
            <a:prstGeom prst="rect"/>
            <a:noFill/>
            <a:scene3d>
              <a:camera prst="orthographicFront">
                <a:rot lat="0" lon="0" rev="0"/>
              </a:camera>
              <a:lightRig dir="t" rig="threePt"/>
            </a:scene3d>
          </p:spPr>
          <p:txBody>
            <a:bodyPr>
              <a:spAutoFit/>
            </a:bodyPr>
            <a:p>
              <a:pPr algn="ctr"/>
              <a:r>
                <a:rPr dirty="0" sz="1200" lang="en-GB">
                  <a:solidFill>
                    <a:schemeClr val="tx1"/>
                  </a:solidFill>
                  <a:ea typeface="+mn-ea"/>
                </a:rPr>
                <a:t>“In house”</a:t>
              </a:r>
            </a:p>
            <a:p>
              <a:pPr algn="ctr"/>
              <a:r>
                <a:rPr dirty="0" sz="1200" lang="en-GB">
                  <a:solidFill>
                    <a:schemeClr val="tx1"/>
                  </a:solidFill>
                  <a:ea typeface="+mn-ea"/>
                </a:rPr>
                <a:t>(ledger</a:t>
              </a:r>
              <a:r>
                <a:rPr dirty="0" sz="1600" lang="en-GB">
                  <a:solidFill>
                    <a:schemeClr val="tx1"/>
                  </a:solidFill>
                  <a:ea typeface="+mn-ea"/>
                </a:rPr>
                <a:t>)</a:t>
              </a:r>
            </a:p>
          </p:txBody>
        </p:sp>
      </p:grpSp>
      <p:grpSp>
        <p:nvGrpSpPr>
          <p:cNvPr id="233" name="Group 54"/>
          <p:cNvGrpSpPr/>
          <p:nvPr/>
        </p:nvGrpSpPr>
        <p:grpSpPr bwMode="auto">
          <a:xfrm>
            <a:off x="3789363" y="3507854"/>
            <a:ext cx="1441665" cy="824334"/>
            <a:chOff x="3428644" y="2232025"/>
            <a:chExt cx="1565275" cy="1104900"/>
          </a:xfrm>
        </p:grpSpPr>
        <p:pic>
          <p:nvPicPr>
            <p:cNvPr id="2097283" name="Picture 2" descr="C:\Users\IBM_ADMIN\Pictures\Media Work\Blockchain\DB - Red.png"/>
            <p:cNvPicPr>
              <a:picLocks noChangeAspect="1" noChangeArrowheads="1"/>
            </p:cNvPicPr>
            <p:nvPr/>
          </p:nvPicPr>
          <p:blipFill>
            <a:blip xmlns:r="http://schemas.openxmlformats.org/officeDocument/2006/relationships" r:embed="rId2"/>
            <a:srcRect/>
            <a:stretch>
              <a:fillRect/>
            </a:stretch>
          </p:blipFill>
          <p:spPr bwMode="auto">
            <a:xfrm>
              <a:off x="3428644" y="2232025"/>
              <a:ext cx="1565275" cy="1104900"/>
            </a:xfrm>
            <a:prstGeom prst="rect"/>
            <a:noFill/>
            <a:ln>
              <a:noFill/>
            </a:ln>
          </p:spPr>
        </p:pic>
        <p:sp>
          <p:nvSpPr>
            <p:cNvPr id="1049125" name="TextBox 54"/>
            <p:cNvSpPr txBox="1"/>
            <p:nvPr/>
          </p:nvSpPr>
          <p:spPr bwMode="auto">
            <a:xfrm>
              <a:off x="3443806" y="2705210"/>
              <a:ext cx="1534950" cy="523220"/>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Regulators</a:t>
              </a:r>
            </a:p>
            <a:p>
              <a:pPr algn="ctr"/>
              <a:r>
                <a:rPr dirty="0" sz="1400" lang="en-GB">
                  <a:solidFill>
                    <a:schemeClr val="tx1"/>
                  </a:solidFill>
                  <a:ea typeface="+mn-ea"/>
                </a:rPr>
                <a:t>(ledger)</a:t>
              </a:r>
            </a:p>
          </p:txBody>
        </p:sp>
      </p:grpSp>
      <p:sp>
        <p:nvSpPr>
          <p:cNvPr id="1049126" name="Title 1"/>
          <p:cNvSpPr txBox="1"/>
          <p:nvPr/>
        </p:nvSpPr>
        <p:spPr bwMode="auto">
          <a:xfrm>
            <a:off x="403346" y="659495"/>
            <a:ext cx="8686800" cy="387350"/>
          </a:xfrm>
          <a:prstGeom prst="rect"/>
          <a:noFill/>
          <a:ln>
            <a:noFill/>
          </a:ln>
        </p:spPr>
        <p:txBody>
          <a:bodyPr anchor="ctr" anchorCtr="0" bIns="45720" compatLnSpc="1" lIns="91440" numCol="1" rIns="91440" tIns="45720" vert="horz" wrap="square">
            <a:prstTxWarp prst="textNoShape"/>
          </a:bodyPr>
          <a:lstStyle>
            <a:lvl1pPr algn="l" fontAlgn="base" rtl="0">
              <a:spcBef>
                <a:spcPct val="0"/>
              </a:spcBef>
              <a:spcAft>
                <a:spcPct val="0"/>
              </a:spcAft>
              <a:defRPr b="0" sz="1600" kern="1200">
                <a:solidFill>
                  <a:schemeClr val="bg1"/>
                </a:solidFill>
                <a:latin typeface="微软雅黑" pitchFamily="34" charset="-122"/>
                <a:ea typeface="微软雅黑" pitchFamily="34" charset="-122"/>
                <a:cs typeface="+mj-cs"/>
              </a:defRPr>
            </a:lvl1pPr>
            <a:lvl2pPr algn="ctr" fontAlgn="base" rtl="0">
              <a:spcBef>
                <a:spcPct val="0"/>
              </a:spcBef>
              <a:spcAft>
                <a:spcPct val="0"/>
              </a:spcAft>
              <a:defRPr sz="4400">
                <a:solidFill>
                  <a:schemeClr val="tx1"/>
                </a:solidFill>
                <a:latin typeface="Calibri" pitchFamily="34" charset="0"/>
                <a:ea typeface="宋体" charset="-122"/>
              </a:defRPr>
            </a:lvl2pPr>
            <a:lvl3pPr algn="ctr" fontAlgn="base" rtl="0">
              <a:spcBef>
                <a:spcPct val="0"/>
              </a:spcBef>
              <a:spcAft>
                <a:spcPct val="0"/>
              </a:spcAft>
              <a:defRPr sz="4400">
                <a:solidFill>
                  <a:schemeClr val="tx1"/>
                </a:solidFill>
                <a:latin typeface="Calibri" pitchFamily="34" charset="0"/>
                <a:ea typeface="宋体" charset="-122"/>
              </a:defRPr>
            </a:lvl3pPr>
            <a:lvl4pPr algn="ctr" fontAlgn="base" rtl="0">
              <a:spcBef>
                <a:spcPct val="0"/>
              </a:spcBef>
              <a:spcAft>
                <a:spcPct val="0"/>
              </a:spcAft>
              <a:defRPr sz="4400">
                <a:solidFill>
                  <a:schemeClr val="tx1"/>
                </a:solidFill>
                <a:latin typeface="Calibri" pitchFamily="34" charset="0"/>
                <a:ea typeface="宋体" charset="-122"/>
              </a:defRPr>
            </a:lvl4pPr>
            <a:lvl5pPr algn="ctr" fontAlgn="base" rtl="0">
              <a:spcBef>
                <a:spcPct val="0"/>
              </a:spcBef>
              <a:spcAft>
                <a:spcPct val="0"/>
              </a:spcAft>
              <a:defRPr sz="4400">
                <a:solidFill>
                  <a:schemeClr val="tx1"/>
                </a:solidFill>
                <a:latin typeface="Calibri" pitchFamily="34" charset="0"/>
                <a:ea typeface="宋体" charset="-122"/>
              </a:defRPr>
            </a:lvl5pPr>
            <a:lvl6pPr algn="ctr" fontAlgn="base" marL="457200" rtl="0">
              <a:spcBef>
                <a:spcPct val="0"/>
              </a:spcBef>
              <a:spcAft>
                <a:spcPct val="0"/>
              </a:spcAft>
              <a:defRPr sz="4400">
                <a:solidFill>
                  <a:schemeClr val="tx1"/>
                </a:solidFill>
                <a:latin typeface="Calibri" pitchFamily="34" charset="0"/>
                <a:ea typeface="宋体" charset="-122"/>
              </a:defRPr>
            </a:lvl6pPr>
            <a:lvl7pPr algn="ctr" fontAlgn="base" marL="914400" rtl="0">
              <a:spcBef>
                <a:spcPct val="0"/>
              </a:spcBef>
              <a:spcAft>
                <a:spcPct val="0"/>
              </a:spcAft>
              <a:defRPr sz="4400">
                <a:solidFill>
                  <a:schemeClr val="tx1"/>
                </a:solidFill>
                <a:latin typeface="Calibri" pitchFamily="34" charset="0"/>
                <a:ea typeface="宋体" charset="-122"/>
              </a:defRPr>
            </a:lvl7pPr>
            <a:lvl8pPr algn="ctr" fontAlgn="base" marL="1371600" rtl="0">
              <a:spcBef>
                <a:spcPct val="0"/>
              </a:spcBef>
              <a:spcAft>
                <a:spcPct val="0"/>
              </a:spcAft>
              <a:defRPr sz="4400">
                <a:solidFill>
                  <a:schemeClr val="tx1"/>
                </a:solidFill>
                <a:latin typeface="Calibri" pitchFamily="34" charset="0"/>
                <a:ea typeface="宋体" charset="-122"/>
              </a:defRPr>
            </a:lvl8pPr>
            <a:lvl9pPr algn="ctr" fontAlgn="base" marL="1828800" rtl="0">
              <a:spcBef>
                <a:spcPct val="0"/>
              </a:spcBef>
              <a:spcAft>
                <a:spcPct val="0"/>
              </a:spcAft>
              <a:defRPr sz="4400">
                <a:solidFill>
                  <a:schemeClr val="tx1"/>
                </a:solidFill>
                <a:latin typeface="Calibri" pitchFamily="34" charset="0"/>
                <a:ea typeface="宋体" charset="-122"/>
              </a:defRPr>
            </a:lvl9pPr>
          </a:lstStyle>
          <a:p>
            <a:r>
              <a:rPr altLang="en-US" b="1" dirty="0" lang="en-GB">
                <a:solidFill>
                  <a:schemeClr val="tx1"/>
                </a:solidFill>
              </a:rPr>
              <a:t>How do participants typically work today?</a:t>
            </a:r>
            <a:endParaRPr altLang="en-US" dirty="0" lang="en-GB">
              <a:solidFill>
                <a:schemeClr val="tx1"/>
              </a:solidFill>
            </a:endParaRPr>
          </a:p>
        </p:txBody>
      </p:sp>
      <p:sp>
        <p:nvSpPr>
          <p:cNvPr id="1049127" name="Freeform 56"/>
          <p:cNvSpPr/>
          <p:nvPr/>
        </p:nvSpPr>
        <p:spPr bwMode="auto">
          <a:xfrm>
            <a:off x="612775" y="1773785"/>
            <a:ext cx="1238691" cy="550821"/>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2A584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(1)</a:t>
            </a:r>
          </a:p>
          <a:p>
            <a:pPr algn="ctr" defTabSz="1111250">
              <a:lnSpc>
                <a:spcPct val="90000"/>
              </a:lnSpc>
              <a:spcAft>
                <a:spcPct val="35000"/>
              </a:spcAft>
            </a:pPr>
            <a:r>
              <a:rPr dirty="0" sz="1400" lang="en-GB"/>
              <a:t>Issue Bank</a:t>
            </a:r>
          </a:p>
        </p:txBody>
      </p:sp>
      <p:sp>
        <p:nvSpPr>
          <p:cNvPr id="1049128" name="Freeform 57"/>
          <p:cNvSpPr/>
          <p:nvPr/>
        </p:nvSpPr>
        <p:spPr bwMode="auto">
          <a:xfrm>
            <a:off x="2857852" y="1759496"/>
            <a:ext cx="1218517" cy="570026"/>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D892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(2)</a:t>
            </a:r>
          </a:p>
          <a:p>
            <a:pPr algn="ctr" defTabSz="1111250">
              <a:lnSpc>
                <a:spcPct val="90000"/>
              </a:lnSpc>
              <a:spcAft>
                <a:spcPct val="35000"/>
              </a:spcAft>
            </a:pPr>
            <a:r>
              <a:rPr dirty="0" sz="1400" lang="en-GB"/>
              <a:t>Retail Bank</a:t>
            </a:r>
          </a:p>
        </p:txBody>
      </p:sp>
      <p:sp>
        <p:nvSpPr>
          <p:cNvPr id="1049129" name="Freeform 58"/>
          <p:cNvSpPr/>
          <p:nvPr/>
        </p:nvSpPr>
        <p:spPr bwMode="auto">
          <a:xfrm>
            <a:off x="5138779" y="1757910"/>
            <a:ext cx="1217472" cy="571036"/>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322072"/>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(3) Merchant</a:t>
            </a:r>
          </a:p>
        </p:txBody>
      </p:sp>
      <p:sp>
        <p:nvSpPr>
          <p:cNvPr id="1049130" name="Freeform 59"/>
          <p:cNvSpPr/>
          <p:nvPr/>
        </p:nvSpPr>
        <p:spPr bwMode="auto">
          <a:xfrm>
            <a:off x="7420015" y="1773785"/>
            <a:ext cx="1217473" cy="55082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CB2377"/>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(4)</a:t>
            </a:r>
          </a:p>
          <a:p>
            <a:pPr algn="ctr" defTabSz="1111250">
              <a:lnSpc>
                <a:spcPct val="90000"/>
              </a:lnSpc>
              <a:spcAft>
                <a:spcPct val="35000"/>
              </a:spcAft>
            </a:pPr>
            <a:r>
              <a:rPr dirty="0" sz="1400" lang="en-GB"/>
              <a:t>Customer</a:t>
            </a:r>
          </a:p>
        </p:txBody>
      </p:sp>
      <p:sp>
        <p:nvSpPr>
          <p:cNvPr id="1049131" name="Freeform 60"/>
          <p:cNvSpPr/>
          <p:nvPr/>
        </p:nvSpPr>
        <p:spPr bwMode="auto">
          <a:xfrm>
            <a:off x="3651250" y="4395446"/>
            <a:ext cx="1703388" cy="52250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070C0"/>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(6)</a:t>
            </a:r>
          </a:p>
          <a:p>
            <a:pPr algn="ctr" defTabSz="1111250">
              <a:lnSpc>
                <a:spcPct val="90000"/>
              </a:lnSpc>
              <a:spcAft>
                <a:spcPct val="35000"/>
              </a:spcAft>
            </a:pPr>
            <a:r>
              <a:rPr dirty="0" sz="1400" lang="en-GB"/>
              <a:t>Regulator  </a:t>
            </a:r>
          </a:p>
        </p:txBody>
      </p:sp>
      <p:sp>
        <p:nvSpPr>
          <p:cNvPr id="1049132" name="TextBox 62"/>
          <p:cNvSpPr txBox="1">
            <a:spLocks noChangeArrowheads="1"/>
          </p:cNvSpPr>
          <p:nvPr/>
        </p:nvSpPr>
        <p:spPr bwMode="auto">
          <a:xfrm>
            <a:off x="612775" y="3599929"/>
            <a:ext cx="2797175" cy="738664"/>
          </a:xfrm>
          <a:prstGeom prst="rect"/>
          <a:noFill/>
          <a:ln>
            <a:noFill/>
          </a:ln>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indent="-342900" marL="800100">
              <a:defRPr sz="2200">
                <a:solidFill>
                  <a:schemeClr val="hlink"/>
                </a:solidFill>
                <a:latin typeface="Arial" panose="020B0604020202020204" pitchFamily="34" charset="0"/>
                <a:ea typeface="MS PGothic" panose="020B0600070205080204" pitchFamily="34" charset="-128"/>
              </a:defRPr>
            </a:lvl2pPr>
            <a:lvl3pPr indent="-228600" marL="1143000">
              <a:defRPr sz="2200">
                <a:solidFill>
                  <a:schemeClr val="hlink"/>
                </a:solidFill>
                <a:latin typeface="Arial" panose="020B0604020202020204" pitchFamily="34" charset="0"/>
                <a:ea typeface="MS PGothic" panose="020B0600070205080204" pitchFamily="34" charset="-128"/>
              </a:defRPr>
            </a:lvl3pPr>
            <a:lvl4pPr indent="-228600" marL="1600200">
              <a:defRPr sz="2200">
                <a:solidFill>
                  <a:schemeClr val="hlink"/>
                </a:solidFill>
                <a:latin typeface="Arial" panose="020B0604020202020204" pitchFamily="34" charset="0"/>
                <a:ea typeface="MS PGothic" panose="020B0600070205080204" pitchFamily="34" charset="-128"/>
              </a:defRPr>
            </a:lvl4pPr>
            <a:lvl5pPr indent="-228600" marL="2057400">
              <a:defRPr sz="2200">
                <a:solidFill>
                  <a:schemeClr val="hlink"/>
                </a:solidFill>
                <a:latin typeface="Arial" panose="020B0604020202020204" pitchFamily="34" charset="0"/>
                <a:ea typeface="MS PGothic" panose="020B0600070205080204" pitchFamily="34" charset="-128"/>
              </a:defRPr>
            </a:lvl5pPr>
            <a:lvl6pPr eaLnBrk="0" fontAlgn="base" hangingPunct="0" indent="-228600" marL="251460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eaLnBrk="0" fontAlgn="base" hangingPunct="0" indent="-228600" marL="297180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eaLnBrk="0" fontAlgn="base" hangingPunct="0" indent="-228600" marL="342900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eaLnBrk="0" fontAlgn="base" hangingPunct="0" indent="-228600" marL="388620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r>
              <a:rPr altLang="en-US" dirty="0" sz="1400" lang="en-GB">
                <a:solidFill>
                  <a:srgbClr val="C00000"/>
                </a:solidFill>
              </a:rPr>
              <a:t>        Synchronisation is </a:t>
            </a:r>
          </a:p>
          <a:p>
            <a:pPr lvl="1">
              <a:buFont typeface="Arial" panose="020B0604020202020204" pitchFamily="34" charset="0"/>
              <a:buChar char="×"/>
            </a:pPr>
            <a:r>
              <a:rPr altLang="en-US" dirty="0" sz="1400" lang="en-GB">
                <a:solidFill>
                  <a:srgbClr val="C00000"/>
                </a:solidFill>
              </a:rPr>
              <a:t>Slow</a:t>
            </a:r>
          </a:p>
          <a:p>
            <a:pPr lvl="1">
              <a:buFont typeface="Arial" panose="020B0604020202020204" pitchFamily="34" charset="0"/>
              <a:buChar char="×"/>
            </a:pPr>
            <a:r>
              <a:rPr altLang="en-US" dirty="0" sz="1400" lang="en-GB">
                <a:solidFill>
                  <a:srgbClr val="C00000"/>
                </a:solidFill>
              </a:rPr>
              <a:t>Error prone</a:t>
            </a:r>
          </a:p>
        </p:txBody>
      </p:sp>
      <p:sp>
        <p:nvSpPr>
          <p:cNvPr id="1049133" name="TextBox 120"/>
          <p:cNvSpPr txBox="1">
            <a:spLocks noChangeArrowheads="1"/>
          </p:cNvSpPr>
          <p:nvPr/>
        </p:nvSpPr>
        <p:spPr bwMode="auto">
          <a:xfrm>
            <a:off x="6161349" y="3607463"/>
            <a:ext cx="2393950" cy="954107"/>
          </a:xfrm>
          <a:prstGeom prst="rect"/>
          <a:noFill/>
          <a:ln>
            <a:noFill/>
          </a:ln>
        </p:spPr>
        <p:txBody>
          <a:bodyPr>
            <a:spAutoFit/>
          </a:bodyPr>
          <a:lstStyle>
            <a:lvl1pPr indent="-342900" marL="342900">
              <a:defRPr sz="2200">
                <a:solidFill>
                  <a:schemeClr val="hlink"/>
                </a:solidFill>
                <a:latin typeface="Arial" panose="020B0604020202020204" pitchFamily="34" charset="0"/>
                <a:ea typeface="MS PGothic" panose="020B0600070205080204" pitchFamily="34" charset="-128"/>
              </a:defRPr>
            </a:lvl1pPr>
            <a:lvl2pPr indent="-285750" marL="742950">
              <a:defRPr sz="2200">
                <a:solidFill>
                  <a:schemeClr val="hlink"/>
                </a:solidFill>
                <a:latin typeface="Arial" panose="020B0604020202020204" pitchFamily="34" charset="0"/>
                <a:ea typeface="MS PGothic" panose="020B0600070205080204" pitchFamily="34" charset="-128"/>
              </a:defRPr>
            </a:lvl2pPr>
            <a:lvl3pPr indent="-228600" marL="1143000">
              <a:defRPr sz="2200">
                <a:solidFill>
                  <a:schemeClr val="hlink"/>
                </a:solidFill>
                <a:latin typeface="Arial" panose="020B0604020202020204" pitchFamily="34" charset="0"/>
                <a:ea typeface="MS PGothic" panose="020B0600070205080204" pitchFamily="34" charset="-128"/>
              </a:defRPr>
            </a:lvl3pPr>
            <a:lvl4pPr indent="-228600" marL="1600200">
              <a:defRPr sz="2200">
                <a:solidFill>
                  <a:schemeClr val="hlink"/>
                </a:solidFill>
                <a:latin typeface="Arial" panose="020B0604020202020204" pitchFamily="34" charset="0"/>
                <a:ea typeface="MS PGothic" panose="020B0600070205080204" pitchFamily="34" charset="-128"/>
              </a:defRPr>
            </a:lvl4pPr>
            <a:lvl5pPr indent="-228600" marL="2057400">
              <a:defRPr sz="2200">
                <a:solidFill>
                  <a:schemeClr val="hlink"/>
                </a:solidFill>
                <a:latin typeface="Arial" panose="020B0604020202020204" pitchFamily="34" charset="0"/>
                <a:ea typeface="MS PGothic" panose="020B0600070205080204" pitchFamily="34" charset="-128"/>
              </a:defRPr>
            </a:lvl5pPr>
            <a:lvl6pPr eaLnBrk="0" fontAlgn="base" hangingPunct="0" indent="-228600" marL="251460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eaLnBrk="0" fontAlgn="base" hangingPunct="0" indent="-228600" marL="297180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eaLnBrk="0" fontAlgn="base" hangingPunct="0" indent="-228600" marL="342900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eaLnBrk="0" fontAlgn="base" hangingPunct="0" indent="-228600" marL="388620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altLang="en-US" dirty="0" sz="1400" lang="en-GB">
                <a:solidFill>
                  <a:srgbClr val="C00000"/>
                </a:solidFill>
              </a:rPr>
              <a:t>Multiple ledgers</a:t>
            </a:r>
          </a:p>
          <a:p>
            <a:pPr>
              <a:buFont typeface="Arial" panose="020B0604020202020204" pitchFamily="34" charset="0"/>
              <a:buChar char="×"/>
            </a:pPr>
            <a:r>
              <a:rPr altLang="en-US" dirty="0" sz="1400" lang="en-GB">
                <a:solidFill>
                  <a:srgbClr val="C00000"/>
                </a:solidFill>
              </a:rPr>
              <a:t>Who owns </a:t>
            </a:r>
            <a:r>
              <a:rPr altLang="en-US" b="1" dirty="0" sz="1400" lang="en-GB">
                <a:solidFill>
                  <a:srgbClr val="C00000"/>
                </a:solidFill>
              </a:rPr>
              <a:t>what</a:t>
            </a:r>
            <a:r>
              <a:rPr altLang="en-US" dirty="0" sz="1400" lang="en-GB">
                <a:solidFill>
                  <a:srgbClr val="C00000"/>
                </a:solidFill>
              </a:rPr>
              <a:t>, </a:t>
            </a:r>
            <a:r>
              <a:rPr altLang="en-US" b="1" dirty="0" sz="1400" lang="en-GB">
                <a:solidFill>
                  <a:srgbClr val="C00000"/>
                </a:solidFill>
              </a:rPr>
              <a:t>when,</a:t>
            </a:r>
            <a:r>
              <a:rPr altLang="en-US" dirty="0" sz="1400" lang="en-GB">
                <a:solidFill>
                  <a:srgbClr val="C00000"/>
                </a:solidFill>
              </a:rPr>
              <a:t> could get confused?</a:t>
            </a:r>
          </a:p>
        </p:txBody>
      </p:sp>
      <p:cxnSp>
        <p:nvCxnSpPr>
          <p:cNvPr id="3145889" name="Straight Arrow Connector 57"/>
          <p:cNvCxnSpPr>
            <a:cxnSpLocks noChangeShapeType="1"/>
            <a:stCxn id="2097280" idx="2"/>
            <a:endCxn id="2097283" idx="0"/>
          </p:cNvCxnSpPr>
          <p:nvPr/>
        </p:nvCxnSpPr>
        <p:spPr bwMode="auto">
          <a:xfrm flipH="1">
            <a:off x="4510196" y="3193246"/>
            <a:ext cx="1281697" cy="314608"/>
          </a:xfrm>
          <a:prstGeom prst="straightConnector1"/>
          <a:noFill/>
          <a:ln w="38100" algn="ctr">
            <a:solidFill>
              <a:srgbClr val="C00000"/>
            </a:solidFill>
            <a:round/>
            <a:headEnd/>
            <a:tailEnd type="arrow" w="med" len="med"/>
          </a:ln>
        </p:spPr>
      </p:cxnSp>
      <p:cxnSp>
        <p:nvCxnSpPr>
          <p:cNvPr id="3145890" name="Straight Arrow Connector 60"/>
          <p:cNvCxnSpPr>
            <a:cxnSpLocks noChangeShapeType="1"/>
            <a:stCxn id="2097279" idx="2"/>
            <a:endCxn id="2097283" idx="0"/>
          </p:cNvCxnSpPr>
          <p:nvPr/>
        </p:nvCxnSpPr>
        <p:spPr bwMode="auto">
          <a:xfrm flipH="1">
            <a:off x="4510196" y="3193246"/>
            <a:ext cx="3553409" cy="314608"/>
          </a:xfrm>
          <a:prstGeom prst="straightConnector1"/>
          <a:noFill/>
          <a:ln w="38100" algn="ctr">
            <a:solidFill>
              <a:srgbClr val="C00000"/>
            </a:solidFill>
            <a:round/>
            <a:headEnd/>
            <a:tailEnd type="arrow" w="med" len="med"/>
          </a:ln>
        </p:spPr>
      </p:cxnSp>
      <p:cxnSp>
        <p:nvCxnSpPr>
          <p:cNvPr id="3145891" name="Straight Arrow Connector 65"/>
          <p:cNvCxnSpPr>
            <a:cxnSpLocks noChangeShapeType="1"/>
            <a:stCxn id="2097282" idx="2"/>
            <a:endCxn id="2097283" idx="0"/>
          </p:cNvCxnSpPr>
          <p:nvPr/>
        </p:nvCxnSpPr>
        <p:spPr bwMode="auto">
          <a:xfrm>
            <a:off x="1143708" y="3148509"/>
            <a:ext cx="3366488" cy="359345"/>
          </a:xfrm>
          <a:prstGeom prst="straightConnector1"/>
          <a:noFill/>
          <a:ln w="38100" algn="ctr">
            <a:solidFill>
              <a:srgbClr val="C00000"/>
            </a:solidFill>
            <a:round/>
            <a:headEnd/>
            <a:tailEnd type="arrow" w="med" len="med"/>
          </a:ln>
        </p:spPr>
      </p:cxnSp>
      <p:cxnSp>
        <p:nvCxnSpPr>
          <p:cNvPr id="3145892" name="Straight Arrow Connector 68"/>
          <p:cNvCxnSpPr>
            <a:cxnSpLocks noChangeShapeType="1"/>
            <a:stCxn id="2097281" idx="2"/>
            <a:endCxn id="2097283" idx="0"/>
          </p:cNvCxnSpPr>
          <p:nvPr/>
        </p:nvCxnSpPr>
        <p:spPr bwMode="auto">
          <a:xfrm>
            <a:off x="3521768" y="3193246"/>
            <a:ext cx="988428" cy="314608"/>
          </a:xfrm>
          <a:prstGeom prst="straightConnector1"/>
          <a:noFill/>
          <a:ln w="38100" algn="ctr">
            <a:solidFill>
              <a:srgbClr val="C00000"/>
            </a:solidFill>
            <a:round/>
            <a:headEnd/>
            <a:tailEnd type="arrow" w="med" len="med"/>
          </a:ln>
        </p:spPr>
      </p:cxnSp>
      <p:sp>
        <p:nvSpPr>
          <p:cNvPr id="1049134" name="TextBox 46"/>
          <p:cNvSpPr txBox="1">
            <a:spLocks noChangeArrowheads="1"/>
          </p:cNvSpPr>
          <p:nvPr/>
        </p:nvSpPr>
        <p:spPr bwMode="auto">
          <a:xfrm>
            <a:off x="3775894" y="1093034"/>
            <a:ext cx="1565275" cy="646331"/>
          </a:xfrm>
          <a:prstGeom prst="rect"/>
          <a:noFill/>
          <a:ln>
            <a:noFill/>
          </a:ln>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indent="-285750" marL="742950">
              <a:defRPr sz="2200">
                <a:solidFill>
                  <a:schemeClr val="hlink"/>
                </a:solidFill>
                <a:latin typeface="Arial" panose="020B0604020202020204" pitchFamily="34" charset="0"/>
                <a:ea typeface="MS PGothic" panose="020B0600070205080204" pitchFamily="34" charset="-128"/>
              </a:defRPr>
            </a:lvl2pPr>
            <a:lvl3pPr indent="-228600" marL="1143000">
              <a:defRPr sz="2200">
                <a:solidFill>
                  <a:schemeClr val="hlink"/>
                </a:solidFill>
                <a:latin typeface="Arial" panose="020B0604020202020204" pitchFamily="34" charset="0"/>
                <a:ea typeface="MS PGothic" panose="020B0600070205080204" pitchFamily="34" charset="-128"/>
              </a:defRPr>
            </a:lvl3pPr>
            <a:lvl4pPr indent="-228600" marL="1600200">
              <a:defRPr sz="2200">
                <a:solidFill>
                  <a:schemeClr val="hlink"/>
                </a:solidFill>
                <a:latin typeface="Arial" panose="020B0604020202020204" pitchFamily="34" charset="0"/>
                <a:ea typeface="MS PGothic" panose="020B0600070205080204" pitchFamily="34" charset="-128"/>
              </a:defRPr>
            </a:lvl4pPr>
            <a:lvl5pPr indent="-228600" marL="2057400">
              <a:defRPr sz="2200">
                <a:solidFill>
                  <a:schemeClr val="hlink"/>
                </a:solidFill>
                <a:latin typeface="Arial" panose="020B0604020202020204" pitchFamily="34" charset="0"/>
                <a:ea typeface="MS PGothic" panose="020B0600070205080204" pitchFamily="34" charset="-128"/>
              </a:defRPr>
            </a:lvl5pPr>
            <a:lvl6pPr eaLnBrk="0" fontAlgn="base" hangingPunct="0" indent="-228600" marL="251460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eaLnBrk="0" fontAlgn="base" hangingPunct="0" indent="-228600" marL="297180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eaLnBrk="0" fontAlgn="base" hangingPunct="0" indent="-228600" marL="342900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eaLnBrk="0" fontAlgn="base" hangingPunct="0" indent="-228600" marL="388620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r>
              <a:rPr altLang="en-US" dirty="0" sz="1800" lang="en-GB">
                <a:solidFill>
                  <a:schemeClr val="tx1"/>
                </a:solidFill>
              </a:rPr>
              <a:t>Ownership Transfer</a:t>
            </a:r>
          </a:p>
        </p:txBody>
      </p:sp>
      <p:cxnSp>
        <p:nvCxnSpPr>
          <p:cNvPr id="3145893" name="Straight Arrow Connector 74"/>
          <p:cNvCxnSpPr>
            <a:cxnSpLocks noChangeShapeType="1"/>
          </p:cNvCxnSpPr>
          <p:nvPr/>
        </p:nvCxnSpPr>
        <p:spPr bwMode="auto">
          <a:xfrm>
            <a:off x="2178050" y="1400274"/>
            <a:ext cx="1657350" cy="0"/>
          </a:xfrm>
          <a:prstGeom prst="straightConnector1"/>
          <a:noFill/>
          <a:ln w="38100" algn="ctr">
            <a:solidFill>
              <a:schemeClr val="tx1"/>
            </a:solidFill>
            <a:round/>
            <a:headEnd/>
            <a:tailEnd type="arrow" w="med" len="med"/>
          </a:ln>
        </p:spPr>
      </p:cxnSp>
      <p:cxnSp>
        <p:nvCxnSpPr>
          <p:cNvPr id="3145894" name="Straight Arrow Connector 80"/>
          <p:cNvCxnSpPr>
            <a:cxnSpLocks noChangeShapeType="1"/>
          </p:cNvCxnSpPr>
          <p:nvPr/>
        </p:nvCxnSpPr>
        <p:spPr bwMode="auto">
          <a:xfrm>
            <a:off x="5308600" y="1400274"/>
            <a:ext cx="1657350" cy="0"/>
          </a:xfrm>
          <a:prstGeom prst="straightConnector1"/>
          <a:noFill/>
          <a:ln w="38100" algn="ctr">
            <a:solidFill>
              <a:schemeClr val="tx1"/>
            </a:solidFill>
            <a:round/>
            <a:headEnd/>
            <a:tailEnd type="arrow" w="med" len="med"/>
          </a:ln>
        </p:spPr>
      </p:cxnSp>
      <p:sp>
        <p:nvSpPr>
          <p:cNvPr id="1049135" name="Vertical Scroll 72"/>
          <p:cNvSpPr/>
          <p:nvPr/>
        </p:nvSpPr>
        <p:spPr bwMode="auto">
          <a:xfrm>
            <a:off x="1099987" y="1198014"/>
            <a:ext cx="544813" cy="437632"/>
          </a:xfrm>
          <a:prstGeom prst="verticalScroll"/>
        </p:spPr>
        <p:style>
          <a:lnRef idx="2">
            <a:schemeClr val="accent6">
              <a:shade val="50000"/>
            </a:schemeClr>
          </a:lnRef>
          <a:fillRef idx="1">
            <a:schemeClr val="accent6"/>
          </a:fillRef>
          <a:effectRef idx="0">
            <a:schemeClr val="accent6"/>
          </a:effectRef>
          <a:fontRef idx="minor">
            <a:schemeClr val="lt1"/>
          </a:fontRef>
        </p:style>
        <p:txBody>
          <a:bodyPr anchor="ctr"/>
          <a:p>
            <a:pPr algn="ctr"/>
            <a:endParaRPr dirty="0" sz="1600" lang="en-GB">
              <a:solidFill>
                <a:srgbClr val="00B0F0"/>
              </a:solidFill>
            </a:endParaRPr>
          </a:p>
        </p:txBody>
      </p:sp>
      <p:sp>
        <p:nvSpPr>
          <p:cNvPr id="1049136" name="Vertical Scroll 73"/>
          <p:cNvSpPr/>
          <p:nvPr/>
        </p:nvSpPr>
        <p:spPr bwMode="auto">
          <a:xfrm>
            <a:off x="7618112" y="1149957"/>
            <a:ext cx="544813" cy="437632"/>
          </a:xfrm>
          <a:prstGeom prst="verticalScroll"/>
        </p:spPr>
        <p:style>
          <a:lnRef idx="2">
            <a:schemeClr val="accent6">
              <a:shade val="50000"/>
            </a:schemeClr>
          </a:lnRef>
          <a:fillRef idx="1">
            <a:schemeClr val="accent6"/>
          </a:fillRef>
          <a:effectRef idx="0">
            <a:schemeClr val="accent6"/>
          </a:effectRef>
          <a:fontRef idx="minor">
            <a:schemeClr val="lt1"/>
          </a:fontRef>
        </p:style>
        <p:txBody>
          <a:bodyPr anchor="ctr"/>
          <a:p>
            <a:pPr algn="ctr"/>
            <a:endParaRPr dirty="0" sz="1600" lang="en-GB">
              <a:solidFill>
                <a:srgbClr val="00B0F0"/>
              </a:solidFill>
            </a:endParaRPr>
          </a:p>
        </p:txBody>
      </p:sp>
      <p:sp>
        <p:nvSpPr>
          <p:cNvPr id="1049137" name="Curved Down Arrow 75"/>
          <p:cNvSpPr/>
          <p:nvPr/>
        </p:nvSpPr>
        <p:spPr>
          <a:xfrm>
            <a:off x="1646345" y="2288463"/>
            <a:ext cx="1424740" cy="420315"/>
          </a:xfrm>
          <a:prstGeom prst="curvedDownArrow">
            <a:avLst>
              <a:gd name="adj1" fmla="val 0"/>
              <a:gd name="adj2" fmla="val 24873"/>
              <a:gd name="adj3" fmla="val 25000"/>
            </a:avLst>
          </a:prstGeom>
        </p:spPr>
        <p:style>
          <a:lnRef idx="2">
            <a:schemeClr val="dk1">
              <a:shade val="50000"/>
            </a:schemeClr>
          </a:lnRef>
          <a:fillRef idx="1">
            <a:schemeClr val="dk1"/>
          </a:fillRef>
          <a:effectRef idx="0">
            <a:schemeClr val="dk1"/>
          </a:effectRef>
          <a:fontRef idx="minor">
            <a:schemeClr val="lt1"/>
          </a:fontRef>
        </p:style>
        <p:txBody>
          <a:bodyPr anchor="ctr" rtlCol="0"/>
          <a:p>
            <a:pPr algn="ctr"/>
            <a:endParaRPr lang="en-US">
              <a:solidFill>
                <a:schemeClr val="tx1"/>
              </a:solidFill>
            </a:endParaRPr>
          </a:p>
        </p:txBody>
      </p:sp>
      <p:sp>
        <p:nvSpPr>
          <p:cNvPr id="1049138" name="Curved Down Arrow 76"/>
          <p:cNvSpPr/>
          <p:nvPr/>
        </p:nvSpPr>
        <p:spPr>
          <a:xfrm>
            <a:off x="3961035" y="2201667"/>
            <a:ext cx="1424740" cy="420315"/>
          </a:xfrm>
          <a:prstGeom prst="curvedDownArrow">
            <a:avLst>
              <a:gd name="adj1" fmla="val 0"/>
              <a:gd name="adj2" fmla="val 24873"/>
              <a:gd name="adj3" fmla="val 25000"/>
            </a:avLst>
          </a:prstGeom>
        </p:spPr>
        <p:style>
          <a:lnRef idx="2">
            <a:schemeClr val="dk1">
              <a:shade val="50000"/>
            </a:schemeClr>
          </a:lnRef>
          <a:fillRef idx="1">
            <a:schemeClr val="dk1"/>
          </a:fillRef>
          <a:effectRef idx="0">
            <a:schemeClr val="dk1"/>
          </a:effectRef>
          <a:fontRef idx="minor">
            <a:schemeClr val="lt1"/>
          </a:fontRef>
        </p:style>
        <p:txBody>
          <a:bodyPr anchor="ctr" rtlCol="0"/>
          <a:p>
            <a:pPr algn="ctr"/>
            <a:endParaRPr lang="en-US">
              <a:solidFill>
                <a:schemeClr val="tx1"/>
              </a:solidFill>
            </a:endParaRPr>
          </a:p>
        </p:txBody>
      </p:sp>
      <p:sp>
        <p:nvSpPr>
          <p:cNvPr id="1049139" name="Curved Down Arrow 77"/>
          <p:cNvSpPr/>
          <p:nvPr/>
        </p:nvSpPr>
        <p:spPr>
          <a:xfrm>
            <a:off x="6174052" y="2152659"/>
            <a:ext cx="1424740" cy="420315"/>
          </a:xfrm>
          <a:prstGeom prst="curvedDownArrow">
            <a:avLst>
              <a:gd name="adj1" fmla="val 0"/>
              <a:gd name="adj2" fmla="val 24873"/>
              <a:gd name="adj3" fmla="val 25000"/>
            </a:avLst>
          </a:prstGeom>
        </p:spPr>
        <p:style>
          <a:lnRef idx="2">
            <a:schemeClr val="dk1">
              <a:shade val="50000"/>
            </a:schemeClr>
          </a:lnRef>
          <a:fillRef idx="1">
            <a:schemeClr val="dk1"/>
          </a:fillRef>
          <a:effectRef idx="0">
            <a:schemeClr val="dk1"/>
          </a:effectRef>
          <a:fontRef idx="minor">
            <a:schemeClr val="lt1"/>
          </a:fontRef>
        </p:style>
        <p:txBody>
          <a:bodyPr anchor="ctr" rtlCol="0"/>
          <a:p>
            <a:pPr algn="ctr"/>
            <a:endParaRPr lang="en-US">
              <a:solidFill>
                <a:schemeClr val="tx1"/>
              </a:solidFill>
            </a:endParaRPr>
          </a:p>
        </p:txBody>
      </p:sp>
    </p:spTree>
  </p:cSld>
  <p:clrMapOvr>
    <a:masterClrMapping/>
  </p:clrMapOvr>
  <p:transition spd="slow" advClick="0" advTm="0">
    <p:blinds dir="ver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236" name=""/>
        <p:cNvGrpSpPr/>
        <p:nvPr/>
      </p:nvGrpSpPr>
      <p:grpSpPr>
        <a:xfrm>
          <a:off x="0" y="0"/>
          <a:ext cx="0" cy="0"/>
          <a:chOff x="0" y="0"/>
          <a:chExt cx="0" cy="0"/>
        </a:xfrm>
      </p:grpSpPr>
      <p:sp>
        <p:nvSpPr>
          <p:cNvPr id="1049143" name="标题 1"/>
          <p:cNvSpPr>
            <a:spLocks noGrp="1"/>
          </p:cNvSpPr>
          <p:nvPr>
            <p:ph type="title"/>
          </p:nvPr>
        </p:nvSpPr>
        <p:spPr>
          <a:xfrm>
            <a:off x="723213" y="161355"/>
            <a:ext cx="6414264" cy="277143"/>
          </a:xfrm>
        </p:spPr>
        <p:txBody>
          <a:bodyPr/>
          <a:p>
            <a:r>
              <a:rPr altLang="en-US" dirty="0" lang="zh-CN"/>
              <a:t>区块链银行 </a:t>
            </a:r>
            <a:r>
              <a:rPr altLang="zh-CN" dirty="0" lang="en-US"/>
              <a:t>– </a:t>
            </a:r>
            <a:r>
              <a:rPr altLang="en-US" dirty="0" lang="zh-CN"/>
              <a:t>数字资产（货币）生命周期和转移</a:t>
            </a:r>
          </a:p>
        </p:txBody>
      </p:sp>
      <p:sp>
        <p:nvSpPr>
          <p:cNvPr id="1049144"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145" name="Oval 42"/>
          <p:cNvSpPr/>
          <p:nvPr/>
        </p:nvSpPr>
        <p:spPr bwMode="auto">
          <a:xfrm>
            <a:off x="1187624" y="1965210"/>
            <a:ext cx="6696744" cy="2485077"/>
          </a:xfrm>
          <a:prstGeom prst="ellipse"/>
          <a:solidFill>
            <a:schemeClr val="accent2">
              <a:lumMod val="75000"/>
              <a:alpha val="9000"/>
            </a:schemeClr>
          </a:solidFill>
          <a:ln>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bIns="0" lIns="0" rIns="0" tIns="0"/>
          <a:p>
            <a:pPr eaLnBrk="1" hangingPunct="1">
              <a:lnSpc>
                <a:spcPct val="90000"/>
              </a:lnSpc>
            </a:pPr>
            <a:endParaRPr sz="1400" lang="en-GB">
              <a:solidFill>
                <a:srgbClr val="191919"/>
              </a:solidFill>
              <a:ea typeface="MS PGothic" pitchFamily="34" charset="-128"/>
            </a:endParaRPr>
          </a:p>
        </p:txBody>
      </p:sp>
      <p:sp>
        <p:nvSpPr>
          <p:cNvPr id="1049146" name="Title 1"/>
          <p:cNvSpPr txBox="1"/>
          <p:nvPr/>
        </p:nvSpPr>
        <p:spPr bwMode="auto">
          <a:xfrm>
            <a:off x="368933" y="803087"/>
            <a:ext cx="8281176" cy="644442"/>
          </a:xfrm>
          <a:prstGeom prst="rect"/>
          <a:noFill/>
          <a:ln>
            <a:noFill/>
          </a:ln>
        </p:spPr>
        <p:txBody>
          <a:bodyPr anchor="ctr" anchorCtr="0" bIns="45720" compatLnSpc="1" lIns="91440" numCol="1" rIns="91440" tIns="45720" vert="horz" wrap="square">
            <a:prstTxWarp prst="textNoShape"/>
          </a:bodyPr>
          <a:lstStyle>
            <a:lvl1pPr algn="l" fontAlgn="base" rtl="0">
              <a:spcBef>
                <a:spcPct val="0"/>
              </a:spcBef>
              <a:spcAft>
                <a:spcPct val="0"/>
              </a:spcAft>
              <a:defRPr b="0" sz="1600" kern="1200">
                <a:solidFill>
                  <a:schemeClr val="bg1"/>
                </a:solidFill>
                <a:latin typeface="微软雅黑" pitchFamily="34" charset="-122"/>
                <a:ea typeface="微软雅黑" pitchFamily="34" charset="-122"/>
                <a:cs typeface="+mj-cs"/>
              </a:defRPr>
            </a:lvl1pPr>
            <a:lvl2pPr algn="ctr" fontAlgn="base" rtl="0">
              <a:spcBef>
                <a:spcPct val="0"/>
              </a:spcBef>
              <a:spcAft>
                <a:spcPct val="0"/>
              </a:spcAft>
              <a:defRPr sz="4400">
                <a:solidFill>
                  <a:schemeClr val="tx1"/>
                </a:solidFill>
                <a:latin typeface="Calibri" pitchFamily="34" charset="0"/>
                <a:ea typeface="宋体" charset="-122"/>
              </a:defRPr>
            </a:lvl2pPr>
            <a:lvl3pPr algn="ctr" fontAlgn="base" rtl="0">
              <a:spcBef>
                <a:spcPct val="0"/>
              </a:spcBef>
              <a:spcAft>
                <a:spcPct val="0"/>
              </a:spcAft>
              <a:defRPr sz="4400">
                <a:solidFill>
                  <a:schemeClr val="tx1"/>
                </a:solidFill>
                <a:latin typeface="Calibri" pitchFamily="34" charset="0"/>
                <a:ea typeface="宋体" charset="-122"/>
              </a:defRPr>
            </a:lvl3pPr>
            <a:lvl4pPr algn="ctr" fontAlgn="base" rtl="0">
              <a:spcBef>
                <a:spcPct val="0"/>
              </a:spcBef>
              <a:spcAft>
                <a:spcPct val="0"/>
              </a:spcAft>
              <a:defRPr sz="4400">
                <a:solidFill>
                  <a:schemeClr val="tx1"/>
                </a:solidFill>
                <a:latin typeface="Calibri" pitchFamily="34" charset="0"/>
                <a:ea typeface="宋体" charset="-122"/>
              </a:defRPr>
            </a:lvl4pPr>
            <a:lvl5pPr algn="ctr" fontAlgn="base" rtl="0">
              <a:spcBef>
                <a:spcPct val="0"/>
              </a:spcBef>
              <a:spcAft>
                <a:spcPct val="0"/>
              </a:spcAft>
              <a:defRPr sz="4400">
                <a:solidFill>
                  <a:schemeClr val="tx1"/>
                </a:solidFill>
                <a:latin typeface="Calibri" pitchFamily="34" charset="0"/>
                <a:ea typeface="宋体" charset="-122"/>
              </a:defRPr>
            </a:lvl5pPr>
            <a:lvl6pPr algn="ctr" fontAlgn="base" marL="457200" rtl="0">
              <a:spcBef>
                <a:spcPct val="0"/>
              </a:spcBef>
              <a:spcAft>
                <a:spcPct val="0"/>
              </a:spcAft>
              <a:defRPr sz="4400">
                <a:solidFill>
                  <a:schemeClr val="tx1"/>
                </a:solidFill>
                <a:latin typeface="Calibri" pitchFamily="34" charset="0"/>
                <a:ea typeface="宋体" charset="-122"/>
              </a:defRPr>
            </a:lvl6pPr>
            <a:lvl7pPr algn="ctr" fontAlgn="base" marL="914400" rtl="0">
              <a:spcBef>
                <a:spcPct val="0"/>
              </a:spcBef>
              <a:spcAft>
                <a:spcPct val="0"/>
              </a:spcAft>
              <a:defRPr sz="4400">
                <a:solidFill>
                  <a:schemeClr val="tx1"/>
                </a:solidFill>
                <a:latin typeface="Calibri" pitchFamily="34" charset="0"/>
                <a:ea typeface="宋体" charset="-122"/>
              </a:defRPr>
            </a:lvl7pPr>
            <a:lvl8pPr algn="ctr" fontAlgn="base" marL="1371600" rtl="0">
              <a:spcBef>
                <a:spcPct val="0"/>
              </a:spcBef>
              <a:spcAft>
                <a:spcPct val="0"/>
              </a:spcAft>
              <a:defRPr sz="4400">
                <a:solidFill>
                  <a:schemeClr val="tx1"/>
                </a:solidFill>
                <a:latin typeface="Calibri" pitchFamily="34" charset="0"/>
                <a:ea typeface="宋体" charset="-122"/>
              </a:defRPr>
            </a:lvl8pPr>
            <a:lvl9pPr algn="ctr" fontAlgn="base" marL="1828800" rtl="0">
              <a:spcBef>
                <a:spcPct val="0"/>
              </a:spcBef>
              <a:spcAft>
                <a:spcPct val="0"/>
              </a:spcAft>
              <a:defRPr sz="4400">
                <a:solidFill>
                  <a:schemeClr val="tx1"/>
                </a:solidFill>
                <a:latin typeface="Calibri" pitchFamily="34" charset="0"/>
                <a:ea typeface="宋体" charset="-122"/>
              </a:defRPr>
            </a:lvl9pPr>
          </a:lstStyle>
          <a:p>
            <a:r>
              <a:rPr altLang="en-US" b="1" dirty="0" lang="en-GB">
                <a:solidFill>
                  <a:schemeClr val="tx1"/>
                </a:solidFill>
              </a:rPr>
              <a:t>How could participants work with blockchain? </a:t>
            </a:r>
          </a:p>
          <a:p>
            <a:r>
              <a:rPr altLang="en-US" b="1" dirty="0" lang="en-GB">
                <a:solidFill>
                  <a:schemeClr val="tx1"/>
                </a:solidFill>
              </a:rPr>
              <a:t>Distributed Consensus Achieved</a:t>
            </a:r>
            <a:endParaRPr altLang="en-US" dirty="0" lang="en-GB">
              <a:solidFill>
                <a:schemeClr val="tx1"/>
              </a:solidFill>
            </a:endParaRPr>
          </a:p>
        </p:txBody>
      </p:sp>
      <p:sp>
        <p:nvSpPr>
          <p:cNvPr id="1049147" name="Arc 44"/>
          <p:cNvSpPr/>
          <p:nvPr/>
        </p:nvSpPr>
        <p:spPr bwMode="auto">
          <a:xfrm>
            <a:off x="1257300" y="1567054"/>
            <a:ext cx="6319845" cy="2726605"/>
          </a:xfrm>
          <a:prstGeom prst="arc">
            <a:avLst>
              <a:gd name="adj1" fmla="val 526005"/>
              <a:gd name="adj2" fmla="val 178891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bIns="0" lIns="0" rIns="0" tIns="0"/>
          <a:p>
            <a:pPr eaLnBrk="1" hangingPunct="1">
              <a:lnSpc>
                <a:spcPct val="90000"/>
              </a:lnSpc>
            </a:pPr>
            <a:endParaRPr sz="1400" lang="en-GB">
              <a:solidFill>
                <a:srgbClr val="191919"/>
              </a:solidFill>
            </a:endParaRPr>
          </a:p>
        </p:txBody>
      </p:sp>
      <p:sp>
        <p:nvSpPr>
          <p:cNvPr id="1049148" name="Freeform 68"/>
          <p:cNvSpPr/>
          <p:nvPr/>
        </p:nvSpPr>
        <p:spPr bwMode="auto">
          <a:xfrm>
            <a:off x="7168462" y="3105341"/>
            <a:ext cx="1309481" cy="536604"/>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D892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(2)</a:t>
            </a:r>
          </a:p>
          <a:p>
            <a:pPr algn="ctr" defTabSz="1111250">
              <a:lnSpc>
                <a:spcPct val="90000"/>
              </a:lnSpc>
              <a:spcAft>
                <a:spcPct val="35000"/>
              </a:spcAft>
            </a:pPr>
            <a:r>
              <a:rPr dirty="0" sz="1400" lang="en-GB"/>
              <a:t>Retail Bank</a:t>
            </a:r>
          </a:p>
        </p:txBody>
      </p:sp>
      <p:sp>
        <p:nvSpPr>
          <p:cNvPr id="1049149" name="Freeform 78"/>
          <p:cNvSpPr/>
          <p:nvPr/>
        </p:nvSpPr>
        <p:spPr bwMode="auto">
          <a:xfrm>
            <a:off x="5255615" y="4122581"/>
            <a:ext cx="1309482" cy="537401"/>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322072"/>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(3)</a:t>
            </a:r>
          </a:p>
          <a:p>
            <a:pPr algn="ctr" defTabSz="1111250">
              <a:lnSpc>
                <a:spcPct val="90000"/>
              </a:lnSpc>
              <a:spcAft>
                <a:spcPct val="35000"/>
              </a:spcAft>
            </a:pPr>
            <a:r>
              <a:rPr dirty="0" sz="1400" lang="en-GB"/>
              <a:t>Merchants</a:t>
            </a:r>
          </a:p>
        </p:txBody>
      </p:sp>
      <p:sp>
        <p:nvSpPr>
          <p:cNvPr id="1049150" name="Freeform 79"/>
          <p:cNvSpPr/>
          <p:nvPr/>
        </p:nvSpPr>
        <p:spPr bwMode="auto">
          <a:xfrm>
            <a:off x="2614319" y="4129137"/>
            <a:ext cx="1382277" cy="485673"/>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CB2377"/>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(4)</a:t>
            </a:r>
          </a:p>
          <a:p>
            <a:pPr algn="ctr" defTabSz="1111250">
              <a:lnSpc>
                <a:spcPct val="90000"/>
              </a:lnSpc>
              <a:spcAft>
                <a:spcPct val="35000"/>
              </a:spcAft>
            </a:pPr>
            <a:r>
              <a:rPr dirty="0" sz="1400" lang="en-GB"/>
              <a:t>Customers</a:t>
            </a:r>
          </a:p>
        </p:txBody>
      </p:sp>
      <p:sp>
        <p:nvSpPr>
          <p:cNvPr id="1049151" name="Freeform 80"/>
          <p:cNvSpPr/>
          <p:nvPr/>
        </p:nvSpPr>
        <p:spPr bwMode="auto">
          <a:xfrm>
            <a:off x="723212" y="3122804"/>
            <a:ext cx="1309481" cy="51906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anchor="ctr" bIns="145729" lIns="145729" rIns="145729" spcCol="1270" tIns="145729"/>
          <a:p>
            <a:pPr algn="ctr" defTabSz="1111250">
              <a:lnSpc>
                <a:spcPct val="90000"/>
              </a:lnSpc>
              <a:spcAft>
                <a:spcPct val="35000"/>
              </a:spcAft>
            </a:pPr>
            <a:r>
              <a:rPr dirty="0" sz="1400" lang="en-GB"/>
              <a:t>(5)</a:t>
            </a:r>
          </a:p>
          <a:p>
            <a:pPr algn="ctr" defTabSz="1111250">
              <a:lnSpc>
                <a:spcPct val="90000"/>
              </a:lnSpc>
              <a:spcAft>
                <a:spcPct val="35000"/>
              </a:spcAft>
            </a:pPr>
            <a:r>
              <a:rPr dirty="0" sz="1400" lang="en-GB"/>
              <a:t>Disposer</a:t>
            </a:r>
          </a:p>
        </p:txBody>
      </p:sp>
      <p:grpSp>
        <p:nvGrpSpPr>
          <p:cNvPr id="237" name="Group 40"/>
          <p:cNvGrpSpPr/>
          <p:nvPr/>
        </p:nvGrpSpPr>
        <p:grpSpPr bwMode="auto">
          <a:xfrm>
            <a:off x="3763429" y="2705988"/>
            <a:ext cx="1492186" cy="935878"/>
            <a:chOff x="502285" y="2968625"/>
            <a:chExt cx="1649095" cy="1179168"/>
          </a:xfrm>
        </p:grpSpPr>
        <p:pic>
          <p:nvPicPr>
            <p:cNvPr id="2097284"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152" name="TextBox 84"/>
            <p:cNvSpPr txBox="1"/>
            <p:nvPr/>
          </p:nvSpPr>
          <p:spPr bwMode="auto">
            <a:xfrm>
              <a:off x="518259" y="3488557"/>
              <a:ext cx="1617146" cy="659236"/>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Shared</a:t>
              </a:r>
              <a:br>
                <a:rPr dirty="0" sz="1400" lang="en-GB">
                  <a:solidFill>
                    <a:schemeClr val="tx1"/>
                  </a:solidFill>
                  <a:ea typeface="+mn-ea"/>
                </a:rPr>
              </a:br>
              <a:r>
                <a:rPr dirty="0" sz="1400" lang="en-GB">
                  <a:solidFill>
                    <a:schemeClr val="tx1"/>
                  </a:solidFill>
                  <a:ea typeface="+mn-ea"/>
                </a:rPr>
                <a:t>Ledger</a:t>
              </a:r>
            </a:p>
          </p:txBody>
        </p:sp>
      </p:grpSp>
      <p:sp>
        <p:nvSpPr>
          <p:cNvPr id="1049153" name="Freeform 95"/>
          <p:cNvSpPr/>
          <p:nvPr/>
        </p:nvSpPr>
        <p:spPr bwMode="auto">
          <a:xfrm>
            <a:off x="5446416" y="1658817"/>
            <a:ext cx="1288770" cy="519063"/>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2A584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(1)</a:t>
            </a:r>
          </a:p>
          <a:p>
            <a:pPr algn="ctr" defTabSz="1111250">
              <a:lnSpc>
                <a:spcPct val="90000"/>
              </a:lnSpc>
              <a:spcAft>
                <a:spcPct val="35000"/>
              </a:spcAft>
            </a:pPr>
            <a:r>
              <a:rPr dirty="0" sz="1400" lang="en-GB"/>
              <a:t>Issue Bank</a:t>
            </a:r>
          </a:p>
        </p:txBody>
      </p:sp>
      <p:sp>
        <p:nvSpPr>
          <p:cNvPr id="1049154" name="Freeform 96"/>
          <p:cNvSpPr/>
          <p:nvPr/>
        </p:nvSpPr>
        <p:spPr bwMode="auto">
          <a:xfrm>
            <a:off x="2397079" y="1705679"/>
            <a:ext cx="1309482" cy="51906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070C0"/>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(0)</a:t>
            </a:r>
          </a:p>
          <a:p>
            <a:pPr algn="ctr" defTabSz="1111250">
              <a:lnSpc>
                <a:spcPct val="90000"/>
              </a:lnSpc>
              <a:spcAft>
                <a:spcPct val="35000"/>
              </a:spcAft>
            </a:pPr>
            <a:r>
              <a:rPr dirty="0" sz="1400" lang="en-GB"/>
              <a:t>Regulator  </a:t>
            </a:r>
          </a:p>
        </p:txBody>
      </p:sp>
      <p:cxnSp>
        <p:nvCxnSpPr>
          <p:cNvPr id="3145895" name="Straight Arrow Connector 3"/>
          <p:cNvCxnSpPr>
            <a:cxnSpLocks/>
            <a:stCxn id="1049154" idx="5"/>
            <a:endCxn id="2097284" idx="0"/>
          </p:cNvCxnSpPr>
          <p:nvPr/>
        </p:nvCxnSpPr>
        <p:spPr>
          <a:xfrm>
            <a:off x="3597435" y="2224741"/>
            <a:ext cx="912087" cy="481247"/>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5896" name="Straight Arrow Connector 97"/>
          <p:cNvCxnSpPr>
            <a:cxnSpLocks/>
            <a:endCxn id="2097284" idx="0"/>
          </p:cNvCxnSpPr>
          <p:nvPr/>
        </p:nvCxnSpPr>
        <p:spPr>
          <a:xfrm flipH="1">
            <a:off x="4509522" y="2171772"/>
            <a:ext cx="1581279" cy="534216"/>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5897" name="Straight Arrow Connector 98"/>
          <p:cNvCxnSpPr>
            <a:cxnSpLocks/>
            <a:endCxn id="1049152" idx="3"/>
          </p:cNvCxnSpPr>
          <p:nvPr/>
        </p:nvCxnSpPr>
        <p:spPr>
          <a:xfrm flipH="1" flipV="1">
            <a:off x="5241160" y="3380256"/>
            <a:ext cx="1996978" cy="27191"/>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5898" name="Straight Arrow Connector 99"/>
          <p:cNvCxnSpPr>
            <a:cxnSpLocks/>
            <a:stCxn id="1049152" idx="1"/>
          </p:cNvCxnSpPr>
          <p:nvPr/>
        </p:nvCxnSpPr>
        <p:spPr>
          <a:xfrm flipH="1">
            <a:off x="1997855" y="3380256"/>
            <a:ext cx="1780028" cy="27192"/>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5899" name="Straight Arrow Connector 100"/>
          <p:cNvCxnSpPr>
            <a:cxnSpLocks/>
            <a:stCxn id="1049152" idx="2"/>
          </p:cNvCxnSpPr>
          <p:nvPr/>
        </p:nvCxnSpPr>
        <p:spPr>
          <a:xfrm flipH="1">
            <a:off x="3305457" y="3641866"/>
            <a:ext cx="1204065" cy="479168"/>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5900" name="Straight Arrow Connector 101"/>
          <p:cNvCxnSpPr>
            <a:cxnSpLocks/>
            <a:stCxn id="1049152" idx="2"/>
          </p:cNvCxnSpPr>
          <p:nvPr/>
        </p:nvCxnSpPr>
        <p:spPr>
          <a:xfrm>
            <a:off x="4509522" y="3641866"/>
            <a:ext cx="1399921" cy="479168"/>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049155" name="Vertical Scroll 102"/>
          <p:cNvSpPr/>
          <p:nvPr/>
        </p:nvSpPr>
        <p:spPr bwMode="auto">
          <a:xfrm>
            <a:off x="6913537" y="3876101"/>
            <a:ext cx="544813" cy="437632"/>
          </a:xfrm>
          <a:prstGeom prst="verticalScroll"/>
        </p:spPr>
        <p:style>
          <a:lnRef idx="2">
            <a:schemeClr val="accent6">
              <a:shade val="50000"/>
            </a:schemeClr>
          </a:lnRef>
          <a:fillRef idx="1">
            <a:schemeClr val="accent6"/>
          </a:fillRef>
          <a:effectRef idx="0">
            <a:schemeClr val="accent6"/>
          </a:effectRef>
          <a:fontRef idx="minor">
            <a:schemeClr val="lt1"/>
          </a:fontRef>
        </p:style>
        <p:txBody>
          <a:bodyPr anchor="ctr"/>
          <a:p>
            <a:pPr algn="ctr"/>
            <a:endParaRPr dirty="0" sz="1600" lang="en-GB">
              <a:solidFill>
                <a:srgbClr val="00B0F0"/>
              </a:solidFill>
            </a:endParaRPr>
          </a:p>
        </p:txBody>
      </p:sp>
      <p:sp>
        <p:nvSpPr>
          <p:cNvPr id="1049156" name="Arc 103"/>
          <p:cNvSpPr/>
          <p:nvPr/>
        </p:nvSpPr>
        <p:spPr bwMode="auto">
          <a:xfrm rot="12738993">
            <a:off x="3198690" y="2221498"/>
            <a:ext cx="6319845" cy="2726605"/>
          </a:xfrm>
          <a:prstGeom prst="arc">
            <a:avLst>
              <a:gd name="adj1" fmla="val 526005"/>
              <a:gd name="adj2" fmla="val 178891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bIns="0" lIns="0" rIns="0" tIns="0"/>
          <a:p>
            <a:pPr eaLnBrk="1" hangingPunct="1">
              <a:lnSpc>
                <a:spcPct val="90000"/>
              </a:lnSpc>
            </a:pPr>
            <a:endParaRPr sz="1400" lang="en-GB">
              <a:solidFill>
                <a:srgbClr val="191919"/>
              </a:solidFill>
            </a:endParaRPr>
          </a:p>
        </p:txBody>
      </p:sp>
    </p:spTree>
  </p:cSld>
  <p:clrMapOvr>
    <a:masterClrMapping/>
  </p:clrMapOvr>
  <p:transition spd="slow" advClick="0" advTm="0">
    <p:blinds dir="ver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240" name=""/>
        <p:cNvGrpSpPr/>
        <p:nvPr/>
      </p:nvGrpSpPr>
      <p:grpSpPr>
        <a:xfrm>
          <a:off x="0" y="0"/>
          <a:ext cx="0" cy="0"/>
          <a:chOff x="0" y="0"/>
          <a:chExt cx="0" cy="0"/>
        </a:xfrm>
      </p:grpSpPr>
      <p:sp>
        <p:nvSpPr>
          <p:cNvPr id="1049160" name="标题 1"/>
          <p:cNvSpPr>
            <a:spLocks noGrp="1"/>
          </p:cNvSpPr>
          <p:nvPr>
            <p:ph type="title"/>
          </p:nvPr>
        </p:nvSpPr>
        <p:spPr>
          <a:xfrm>
            <a:off x="606007" y="123478"/>
            <a:ext cx="7113839" cy="277143"/>
          </a:xfrm>
        </p:spPr>
        <p:txBody>
          <a:bodyPr/>
          <a:p>
            <a:r>
              <a:rPr altLang="en-US" dirty="0" lang="zh-CN"/>
              <a:t>区块链技术在政府监管及金融服务的应用</a:t>
            </a:r>
          </a:p>
        </p:txBody>
      </p:sp>
      <p:sp>
        <p:nvSpPr>
          <p:cNvPr id="1049161"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41" name="Group 15"/>
          <p:cNvGrpSpPr/>
          <p:nvPr/>
        </p:nvGrpSpPr>
        <p:grpSpPr>
          <a:xfrm>
            <a:off x="425795" y="718060"/>
            <a:ext cx="5852253" cy="448922"/>
            <a:chOff x="2824190" y="3771376"/>
            <a:chExt cx="7282686" cy="752453"/>
          </a:xfrm>
        </p:grpSpPr>
        <p:sp>
          <p:nvSpPr>
            <p:cNvPr id="1049162" name="Round Same Side Corner Rectangle 16"/>
            <p:cNvSpPr/>
            <p:nvPr/>
          </p:nvSpPr>
          <p:spPr>
            <a:xfrm rot="5400000">
              <a:off x="5863677" y="790722"/>
              <a:ext cx="693620" cy="6772593"/>
            </a:xfrm>
            <a:prstGeom prst="round2SameRect">
              <a:avLst>
                <a:gd name="adj1" fmla="val 50000"/>
                <a:gd name="adj2"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109710" lIns="219419" rIns="219419" rtlCol="0" tIns="109710"/>
            <a:p>
              <a:pPr algn="r"/>
              <a:endParaRPr dirty="0" lang="bg-BG">
                <a:solidFill>
                  <a:schemeClr val="tx1"/>
                </a:solidFill>
                <a:latin typeface="Lato Light"/>
              </a:endParaRPr>
            </a:p>
          </p:txBody>
        </p:sp>
        <p:sp>
          <p:nvSpPr>
            <p:cNvPr id="1049163" name="Freeform 11"/>
            <p:cNvSpPr/>
            <p:nvPr/>
          </p:nvSpPr>
          <p:spPr bwMode="auto">
            <a:xfrm>
              <a:off x="2824197" y="3837358"/>
              <a:ext cx="698763" cy="686467"/>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chemeClr val="accent2"/>
            </a:solidFill>
            <a:ln>
              <a:noFill/>
            </a:ln>
          </p:spPr>
          <p:txBody>
            <a:bodyPr anchor="t" anchorCtr="0" bIns="109710" compatLnSpc="1" lIns="219419" numCol="1" rIns="219419" tIns="109710" vert="horz" wrap="square">
              <a:prstTxWarp prst="textNoShape"/>
            </a:bodyPr>
            <a:p>
              <a:endParaRPr dirty="0" lang="bg-BG">
                <a:latin typeface="Lato Light"/>
              </a:endParaRPr>
            </a:p>
          </p:txBody>
        </p:sp>
        <p:sp>
          <p:nvSpPr>
            <p:cNvPr id="1049164" name="Rectangle 18"/>
            <p:cNvSpPr/>
            <p:nvPr/>
          </p:nvSpPr>
          <p:spPr>
            <a:xfrm>
              <a:off x="3458407" y="3771376"/>
              <a:ext cx="6648469" cy="732480"/>
            </a:xfrm>
            <a:prstGeom prst="rect"/>
          </p:spPr>
          <p:txBody>
            <a:bodyPr bIns="109710" lIns="219419" rIns="219419" tIns="109710" wrap="none">
              <a:spAutoFit/>
            </a:bodyPr>
            <a:p>
              <a:r>
                <a:rPr altLang="en-US" dirty="0" sz="1400" lang="zh-CN"/>
                <a:t>了解你的客户（</a:t>
              </a:r>
              <a:r>
                <a:rPr dirty="0" sz="1400" lang="en-US"/>
                <a:t>Know  Your Customer</a:t>
              </a:r>
              <a:r>
                <a:rPr altLang="en-US" dirty="0" sz="1400" lang="zh-CN"/>
                <a:t>， </a:t>
              </a:r>
              <a:r>
                <a:rPr altLang="zh-CN" dirty="0" sz="1400" lang="en-US"/>
                <a:t>KYC</a:t>
              </a:r>
              <a:r>
                <a:rPr altLang="en-US" dirty="0" sz="1400" lang="zh-CN"/>
                <a:t>）和反洗钱</a:t>
              </a:r>
              <a:r>
                <a:rPr altLang="zh-CN" dirty="0" sz="1400" lang="en-US"/>
                <a:t>AML</a:t>
              </a:r>
              <a:r>
                <a:rPr altLang="en-US" dirty="0" sz="1400" lang="zh-CN"/>
                <a:t>应用</a:t>
              </a:r>
              <a:endParaRPr altLang="en-US" b="1" dirty="0" sz="1400" lang="zh-CN"/>
            </a:p>
          </p:txBody>
        </p:sp>
        <p:sp>
          <p:nvSpPr>
            <p:cNvPr id="1049165" name="Freeform 2"/>
            <p:cNvSpPr>
              <a:spLocks noChangeArrowheads="1"/>
            </p:cNvSpPr>
            <p:nvPr/>
          </p:nvSpPr>
          <p:spPr bwMode="auto">
            <a:xfrm>
              <a:off x="2991306" y="3985520"/>
              <a:ext cx="402985" cy="40309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anchor="ctr" bIns="121899" lIns="243797" rIns="243797" tIns="121899" wrap="none"/>
            <a:p>
              <a:endParaRPr dirty="0" lang="en-US">
                <a:latin typeface="微软雅黑" panose="020B0503020204020204" pitchFamily="34" charset="-122"/>
              </a:endParaRPr>
            </a:p>
          </p:txBody>
        </p:sp>
      </p:grpSp>
      <p:sp>
        <p:nvSpPr>
          <p:cNvPr id="1049166" name="TextBox 40"/>
          <p:cNvSpPr txBox="1"/>
          <p:nvPr/>
        </p:nvSpPr>
        <p:spPr>
          <a:xfrm>
            <a:off x="733047" y="1128900"/>
            <a:ext cx="8037861" cy="1083337"/>
          </a:xfrm>
          <a:prstGeom prst="rect"/>
        </p:spPr>
        <p:txBody>
          <a:bodyPr bIns="109710" lIns="219419" rIns="219419" rtlCol="0" tIns="109710" wrap="square">
            <a:spAutoFit/>
          </a:bodyPr>
          <a:p>
            <a:r>
              <a:rPr altLang="en-US" dirty="0" sz="1400" lang="zh-CN">
                <a:solidFill>
                  <a:srgbClr val="C00000"/>
                </a:solidFill>
              </a:rPr>
              <a:t>利用区块链技术构建可控范围有效共享的客户记录，这样的记录涵盖资产转移过程及生命周期管理全过程中的银行，保险，税务，审计，监管，担保人，资产经理，基金经理，投资等部门的信息。没有相关技术之前，政府</a:t>
            </a:r>
            <a:r>
              <a:rPr altLang="zh-CN" dirty="0" sz="1400" lang="en-US">
                <a:solidFill>
                  <a:srgbClr val="C00000"/>
                </a:solidFill>
              </a:rPr>
              <a:t>/</a:t>
            </a:r>
            <a:r>
              <a:rPr altLang="en-US" dirty="0" sz="1400" lang="zh-CN">
                <a:solidFill>
                  <a:srgbClr val="C00000"/>
                </a:solidFill>
              </a:rPr>
              <a:t>银行</a:t>
            </a:r>
            <a:r>
              <a:rPr altLang="zh-CN" dirty="0" sz="1400" lang="en-US">
                <a:solidFill>
                  <a:srgbClr val="C00000"/>
                </a:solidFill>
              </a:rPr>
              <a:t>/</a:t>
            </a:r>
            <a:r>
              <a:rPr altLang="en-US" dirty="0" sz="1400" lang="zh-CN">
                <a:solidFill>
                  <a:srgbClr val="C00000"/>
                </a:solidFill>
              </a:rPr>
              <a:t>金融机构内部就有跨产品，部门，场景单位的针对了解客户背景的调查。这些调查（</a:t>
            </a:r>
            <a:r>
              <a:rPr dirty="0" sz="1400" lang="en-US">
                <a:solidFill>
                  <a:srgbClr val="C00000"/>
                </a:solidFill>
              </a:rPr>
              <a:t>Know Your Customer</a:t>
            </a:r>
            <a:r>
              <a:rPr altLang="en-US" dirty="0" sz="1400" lang="zh-CN">
                <a:solidFill>
                  <a:srgbClr val="C00000"/>
                </a:solidFill>
              </a:rPr>
              <a:t>）相互之间并不共享，消耗掉了大量的开支。</a:t>
            </a:r>
            <a:endParaRPr dirty="0" sz="1400" lang="en-US">
              <a:solidFill>
                <a:srgbClr val="C00000"/>
              </a:solidFill>
            </a:endParaRPr>
          </a:p>
        </p:txBody>
      </p:sp>
      <p:sp>
        <p:nvSpPr>
          <p:cNvPr id="1049167" name="TextBox 47"/>
          <p:cNvSpPr txBox="1"/>
          <p:nvPr/>
        </p:nvSpPr>
        <p:spPr>
          <a:xfrm>
            <a:off x="618716" y="2196840"/>
            <a:ext cx="7954768" cy="2899219"/>
          </a:xfrm>
          <a:prstGeom prst="rect"/>
        </p:spPr>
        <p:txBody>
          <a:bodyPr bIns="109710" lIns="219419" rIns="219419" rtlCol="0" tIns="109710" wrap="square">
            <a:spAutoFit/>
          </a:bodyPr>
          <a:p>
            <a:pPr indent="-285750" lvl="0" marL="285750">
              <a:buFont typeface="Arial" panose="020B0604020202020204" pitchFamily="34" charset="0"/>
              <a:buChar char="•"/>
            </a:pPr>
            <a:r>
              <a:rPr altLang="en-US" dirty="0" sz="1400" lang="zh-CN"/>
              <a:t>收集与验证 </a:t>
            </a:r>
            <a:endParaRPr dirty="0" sz="1400" lang="en-US"/>
          </a:p>
          <a:p>
            <a:pPr lvl="1"/>
            <a:r>
              <a:rPr altLang="en-US" dirty="0" sz="1200" lang="zh-CN"/>
              <a:t>与业内行家共同开发捕捉电子文档的应用，电子文档单证录入和采集验证自动化。</a:t>
            </a:r>
            <a:endParaRPr altLang="zh-CN" dirty="0" sz="1200" lang="en-US"/>
          </a:p>
          <a:p>
            <a:endParaRPr dirty="0" sz="1400" lang="en-US"/>
          </a:p>
          <a:p>
            <a:pPr indent="-285750" lvl="0" marL="285750">
              <a:buFont typeface="Arial" panose="020B0604020202020204" pitchFamily="34" charset="0"/>
              <a:buChar char="•"/>
            </a:pPr>
            <a:r>
              <a:rPr altLang="en-US" dirty="0" sz="1400" lang="zh-CN"/>
              <a:t>区块链实名制</a:t>
            </a:r>
            <a:endParaRPr dirty="0" sz="1400" lang="en-US"/>
          </a:p>
          <a:p>
            <a:pPr lvl="1"/>
            <a:r>
              <a:rPr altLang="en-US" dirty="0" sz="1200" lang="zh-CN"/>
              <a:t>解决身份存储及实名制问题，在区块链上开发新型身份证明信息，创建记录并将用户的身份证，地址及电子身份，联系起来。</a:t>
            </a:r>
            <a:endParaRPr altLang="zh-CN" dirty="0" sz="1200" lang="en-US"/>
          </a:p>
          <a:p>
            <a:endParaRPr dirty="0" sz="1400" lang="en-US"/>
          </a:p>
          <a:p>
            <a:pPr indent="-285750" lvl="0" marL="285750">
              <a:buFont typeface="Arial" panose="020B0604020202020204" pitchFamily="34" charset="0"/>
              <a:buChar char="•"/>
            </a:pPr>
            <a:r>
              <a:rPr altLang="en-US" dirty="0" sz="1400" lang="zh-CN"/>
              <a:t>交易和金融产品市场（</a:t>
            </a:r>
            <a:r>
              <a:rPr dirty="0" sz="1400" lang="en-US"/>
              <a:t>Trading/Market Place</a:t>
            </a:r>
            <a:r>
              <a:rPr altLang="en-US" dirty="0" sz="1400" lang="zh-CN"/>
              <a:t>）</a:t>
            </a:r>
            <a:endParaRPr dirty="0" sz="1400" lang="en-US"/>
          </a:p>
          <a:p>
            <a:pPr lvl="1"/>
            <a:r>
              <a:rPr altLang="en-US" dirty="0" sz="1200" lang="zh-CN"/>
              <a:t>由政府和金融机构主导，通过监管和市场手段索取客户交易记录信息。</a:t>
            </a:r>
            <a:endParaRPr altLang="zh-CN" dirty="0" sz="1200" lang="en-US"/>
          </a:p>
          <a:p>
            <a:endParaRPr dirty="0" sz="1400" lang="en-US"/>
          </a:p>
          <a:p>
            <a:pPr indent="-285750" lvl="0" marL="285750">
              <a:buFont typeface="Arial" panose="020B0604020202020204" pitchFamily="34" charset="0"/>
              <a:buChar char="•"/>
            </a:pPr>
            <a:r>
              <a:rPr altLang="en-US" dirty="0" sz="1400" lang="zh-CN"/>
              <a:t>通过数字货币生命周期及其流通公共规则与逻辑执行反洗钱</a:t>
            </a:r>
            <a:endParaRPr dirty="0" sz="1400" lang="en-US"/>
          </a:p>
          <a:p>
            <a:pPr lvl="1"/>
            <a:r>
              <a:rPr altLang="en-US" dirty="0" sz="1200" lang="zh-CN"/>
              <a:t>利用区块链技术的智能合约功能，抓取监管，发现，流通，交易等各个环节和机构的公开的公共规则、逻辑和商业细则，获取资产生命周期的信息，用于验证了解客户并进行反洗钱调查。</a:t>
            </a:r>
            <a:endParaRPr dirty="0" sz="1200" lang="en-US"/>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2" presetSubtype="8">
                                  <p:stCondLst>
                                    <p:cond delay="0"/>
                                  </p:stCondLst>
                                  <p:childTnLst>
                                    <p:set>
                                      <p:cBhvr>
                                        <p:cTn dur="1" fill="hold" id="6">
                                          <p:stCondLst>
                                            <p:cond delay="0"/>
                                          </p:stCondLst>
                                        </p:cTn>
                                        <p:tgtEl>
                                          <p:spTgt spid="241"/>
                                        </p:tgtEl>
                                        <p:attrNameLst>
                                          <p:attrName>style.visibility</p:attrName>
                                        </p:attrNameLst>
                                      </p:cBhvr>
                                      <p:to>
                                        <p:strVal val="visible"/>
                                      </p:to>
                                    </p:set>
                                    <p:animEffect transition="in" filter="wipe(left)">
                                      <p:cBhvr>
                                        <p:cTn dur="500" id="7"/>
                                        <p:tgtEl>
                                          <p:spTgt spid="241"/>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1049166"/>
                                        </p:tgtEl>
                                        <p:attrNameLst>
                                          <p:attrName>style.visibility</p:attrName>
                                        </p:attrNameLst>
                                      </p:cBhvr>
                                      <p:to>
                                        <p:strVal val="visible"/>
                                      </p:to>
                                    </p:set>
                                    <p:animEffect transition="in" filter="wipe(left)">
                                      <p:cBhvr>
                                        <p:cTn dur="500" id="10"/>
                                        <p:tgtEl>
                                          <p:spTgt spid="1049166"/>
                                        </p:tgtEl>
                                      </p:cBhvr>
                                    </p:animEffect>
                                  </p:childTnLst>
                                </p:cTn>
                              </p:par>
                              <p:par>
                                <p:cTn fill="hold" grpId="0" id="11" nodeType="withEffect" presetClass="entr" presetID="22" presetSubtype="8">
                                  <p:stCondLst>
                                    <p:cond delay="0"/>
                                  </p:stCondLst>
                                  <p:childTnLst>
                                    <p:set>
                                      <p:cBhvr>
                                        <p:cTn dur="1" fill="hold" id="12">
                                          <p:stCondLst>
                                            <p:cond delay="0"/>
                                          </p:stCondLst>
                                        </p:cTn>
                                        <p:tgtEl>
                                          <p:spTgt spid="1049167"/>
                                        </p:tgtEl>
                                        <p:attrNameLst>
                                          <p:attrName>style.visibility</p:attrName>
                                        </p:attrNameLst>
                                      </p:cBhvr>
                                      <p:to>
                                        <p:strVal val="visible"/>
                                      </p:to>
                                    </p:set>
                                    <p:animEffect transition="in" filter="wipe(left)">
                                      <p:cBhvr>
                                        <p:cTn dur="500" id="13"/>
                                        <p:tgtEl>
                                          <p:spTgt spid="1049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66" grpId="0"/>
      <p:bldP spid="10491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9171" name="标题 1"/>
          <p:cNvSpPr>
            <a:spLocks noGrp="1"/>
          </p:cNvSpPr>
          <p:nvPr>
            <p:ph type="title"/>
          </p:nvPr>
        </p:nvSpPr>
        <p:spPr>
          <a:xfrm>
            <a:off x="606007" y="123478"/>
            <a:ext cx="7113839" cy="277143"/>
          </a:xfrm>
        </p:spPr>
        <p:txBody>
          <a:bodyPr/>
          <a:p>
            <a:r>
              <a:rPr altLang="en-US" dirty="0" lang="zh-CN"/>
              <a:t>区块链技术在金融服务的应用</a:t>
            </a:r>
          </a:p>
        </p:txBody>
      </p:sp>
      <p:sp>
        <p:nvSpPr>
          <p:cNvPr id="1049172"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45" name="Group 15"/>
          <p:cNvGrpSpPr/>
          <p:nvPr/>
        </p:nvGrpSpPr>
        <p:grpSpPr>
          <a:xfrm>
            <a:off x="444435" y="734331"/>
            <a:ext cx="2327365" cy="388369"/>
            <a:chOff x="2824193" y="3677434"/>
            <a:chExt cx="2932850" cy="846404"/>
          </a:xfrm>
        </p:grpSpPr>
        <p:sp>
          <p:nvSpPr>
            <p:cNvPr id="1049173" name="Round Same Side Corner Rectangle 16"/>
            <p:cNvSpPr/>
            <p:nvPr/>
          </p:nvSpPr>
          <p:spPr>
            <a:xfrm rot="5400000">
              <a:off x="3943803" y="2710598"/>
              <a:ext cx="693630" cy="2932850"/>
            </a:xfrm>
            <a:prstGeom prst="round2SameRect">
              <a:avLst>
                <a:gd name="adj1" fmla="val 50000"/>
                <a:gd name="adj2"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109710" lIns="219419" rIns="219419" rtlCol="0" tIns="109710"/>
            <a:p>
              <a:pPr algn="r"/>
              <a:endParaRPr dirty="0" lang="bg-BG">
                <a:solidFill>
                  <a:schemeClr val="tx1"/>
                </a:solidFill>
                <a:latin typeface="Lato Light"/>
              </a:endParaRPr>
            </a:p>
          </p:txBody>
        </p:sp>
        <p:sp>
          <p:nvSpPr>
            <p:cNvPr id="1049174" name="Freeform 11"/>
            <p:cNvSpPr/>
            <p:nvPr/>
          </p:nvSpPr>
          <p:spPr bwMode="auto">
            <a:xfrm>
              <a:off x="2824197" y="3837370"/>
              <a:ext cx="450940" cy="686466"/>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chemeClr val="accent2"/>
            </a:solidFill>
            <a:ln>
              <a:noFill/>
            </a:ln>
          </p:spPr>
          <p:txBody>
            <a:bodyPr anchor="t" anchorCtr="0" bIns="109710" compatLnSpc="1" lIns="219419" numCol="1" rIns="219419" tIns="109710" vert="horz" wrap="square">
              <a:prstTxWarp prst="textNoShape"/>
            </a:bodyPr>
            <a:p>
              <a:endParaRPr dirty="0" lang="bg-BG">
                <a:latin typeface="Lato Light"/>
              </a:endParaRPr>
            </a:p>
          </p:txBody>
        </p:sp>
        <p:sp>
          <p:nvSpPr>
            <p:cNvPr id="1049175" name="Rectangle 18"/>
            <p:cNvSpPr/>
            <p:nvPr/>
          </p:nvSpPr>
          <p:spPr>
            <a:xfrm>
              <a:off x="3166786" y="3677434"/>
              <a:ext cx="2115368" cy="732479"/>
            </a:xfrm>
            <a:prstGeom prst="rect"/>
          </p:spPr>
          <p:txBody>
            <a:bodyPr bIns="109710" lIns="219419" rIns="219419" tIns="109710" wrap="none">
              <a:spAutoFit/>
            </a:bodyPr>
            <a:p>
              <a:r>
                <a:rPr altLang="en-US" b="1" dirty="0" sz="1400" lang="zh-CN"/>
                <a:t>麦肯锡公司报告</a:t>
              </a:r>
            </a:p>
          </p:txBody>
        </p:sp>
        <p:sp>
          <p:nvSpPr>
            <p:cNvPr id="1049176" name="Freeform 2"/>
            <p:cNvSpPr>
              <a:spLocks noChangeArrowheads="1"/>
            </p:cNvSpPr>
            <p:nvPr/>
          </p:nvSpPr>
          <p:spPr bwMode="auto">
            <a:xfrm>
              <a:off x="2960634" y="3965443"/>
              <a:ext cx="206152" cy="518335"/>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anchor="ctr" bIns="121899" lIns="243797" rIns="243797" tIns="121899" wrap="none"/>
            <a:p>
              <a:endParaRPr dirty="0" lang="en-US">
                <a:latin typeface="微软雅黑" panose="020B0503020204020204" pitchFamily="34" charset="-122"/>
              </a:endParaRPr>
            </a:p>
          </p:txBody>
        </p:sp>
      </p:grpSp>
      <p:sp>
        <p:nvSpPr>
          <p:cNvPr id="1049177" name="TextBox 40"/>
          <p:cNvSpPr txBox="1"/>
          <p:nvPr/>
        </p:nvSpPr>
        <p:spPr>
          <a:xfrm>
            <a:off x="740640" y="1211266"/>
            <a:ext cx="8037861" cy="1083337"/>
          </a:xfrm>
          <a:prstGeom prst="rect"/>
        </p:spPr>
        <p:txBody>
          <a:bodyPr bIns="109710" lIns="219419" rIns="219419" rtlCol="0" tIns="109710" wrap="square">
            <a:spAutoFit/>
          </a:bodyPr>
          <a:p>
            <a:r>
              <a:rPr altLang="en-US" dirty="0" sz="1400" lang="zh-CN">
                <a:solidFill>
                  <a:srgbClr val="C00000"/>
                </a:solidFill>
              </a:rPr>
              <a:t>麦肯锡公司调查了</a:t>
            </a:r>
            <a:r>
              <a:rPr altLang="zh-CN" dirty="0" sz="1400" lang="en-US">
                <a:solidFill>
                  <a:srgbClr val="C00000"/>
                </a:solidFill>
              </a:rPr>
              <a:t>200</a:t>
            </a:r>
            <a:r>
              <a:rPr altLang="en-US" dirty="0" sz="1400" lang="zh-CN">
                <a:solidFill>
                  <a:srgbClr val="C00000"/>
                </a:solidFill>
              </a:rPr>
              <a:t>家公司企业，发现了</a:t>
            </a:r>
            <a:r>
              <a:rPr altLang="zh-CN" dirty="0" sz="1400" lang="en-US">
                <a:solidFill>
                  <a:srgbClr val="C00000"/>
                </a:solidFill>
              </a:rPr>
              <a:t>64</a:t>
            </a:r>
            <a:r>
              <a:rPr altLang="en-US" dirty="0" sz="1400" lang="zh-CN">
                <a:solidFill>
                  <a:srgbClr val="C00000"/>
                </a:solidFill>
              </a:rPr>
              <a:t>种不同的使用案例。该报告声称</a:t>
            </a:r>
            <a:r>
              <a:rPr altLang="en-US" b="1" dirty="0" sz="1400" lang="zh-CN">
                <a:solidFill>
                  <a:srgbClr val="C00000"/>
                </a:solidFill>
              </a:rPr>
              <a:t>保险行业</a:t>
            </a:r>
            <a:r>
              <a:rPr altLang="en-US" dirty="0" sz="1400" lang="zh-CN">
                <a:solidFill>
                  <a:srgbClr val="C00000"/>
                </a:solidFill>
              </a:rPr>
              <a:t>是最大的非比特币区块链解决方案</a:t>
            </a:r>
            <a:r>
              <a:rPr altLang="zh-CN" dirty="0" sz="1400" lang="en-US">
                <a:solidFill>
                  <a:srgbClr val="C00000"/>
                </a:solidFill>
              </a:rPr>
              <a:t>—22%</a:t>
            </a:r>
            <a:r>
              <a:rPr altLang="en-US" dirty="0" sz="1400" lang="zh-CN">
                <a:solidFill>
                  <a:srgbClr val="C00000"/>
                </a:solidFill>
              </a:rPr>
              <a:t>。之后是支付行业</a:t>
            </a:r>
            <a:r>
              <a:rPr altLang="zh-CN" dirty="0" sz="1400" lang="en-US">
                <a:solidFill>
                  <a:srgbClr val="C00000"/>
                </a:solidFill>
              </a:rPr>
              <a:t>—13%</a:t>
            </a:r>
            <a:r>
              <a:rPr altLang="en-US" dirty="0" sz="1400" lang="zh-CN">
                <a:solidFill>
                  <a:srgbClr val="C00000"/>
                </a:solidFill>
              </a:rPr>
              <a:t>。金融服务总体上占据了</a:t>
            </a:r>
            <a:r>
              <a:rPr altLang="zh-CN" dirty="0" sz="1400" lang="en-US">
                <a:solidFill>
                  <a:srgbClr val="C00000"/>
                </a:solidFill>
              </a:rPr>
              <a:t>50%</a:t>
            </a:r>
            <a:r>
              <a:rPr altLang="en-US" dirty="0" sz="1400" lang="zh-CN">
                <a:solidFill>
                  <a:srgbClr val="C00000"/>
                </a:solidFill>
              </a:rPr>
              <a:t>的使用案例。就美元价值而言，最大的创收领域就是跨境企业对企业支付，收入高达</a:t>
            </a:r>
            <a:r>
              <a:rPr altLang="zh-CN" dirty="0" sz="1400" lang="en-US">
                <a:solidFill>
                  <a:srgbClr val="C00000"/>
                </a:solidFill>
              </a:rPr>
              <a:t>500—600</a:t>
            </a:r>
            <a:r>
              <a:rPr altLang="en-US" dirty="0" sz="1400" lang="zh-CN">
                <a:solidFill>
                  <a:srgbClr val="C00000"/>
                </a:solidFill>
              </a:rPr>
              <a:t>亿美元，排在之后的是贸易金融，</a:t>
            </a:r>
            <a:r>
              <a:rPr altLang="zh-CN" dirty="0" sz="1400" lang="en-US">
                <a:solidFill>
                  <a:srgbClr val="C00000"/>
                </a:solidFill>
              </a:rPr>
              <a:t>140-170</a:t>
            </a:r>
            <a:r>
              <a:rPr altLang="en-US" dirty="0" sz="1400" lang="zh-CN">
                <a:solidFill>
                  <a:srgbClr val="C00000"/>
                </a:solidFill>
              </a:rPr>
              <a:t>亿美元。</a:t>
            </a:r>
            <a:endParaRPr altLang="zh-CN" dirty="0" sz="1400" lang="en-US">
              <a:solidFill>
                <a:srgbClr val="C00000"/>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178" name="TextBox 47"/>
          <p:cNvSpPr txBox="1"/>
          <p:nvPr/>
        </p:nvSpPr>
        <p:spPr>
          <a:xfrm>
            <a:off x="578643" y="2383171"/>
            <a:ext cx="7954768" cy="2375999"/>
          </a:xfrm>
          <a:prstGeom prst="rect"/>
        </p:spPr>
        <p:txBody>
          <a:bodyPr bIns="109710" lIns="219419" rIns="219419" rtlCol="0" tIns="109710" wrap="square">
            <a:spAutoFit/>
          </a:bodyPr>
          <a:p>
            <a:pPr indent="-285750" marL="285750">
              <a:buFont typeface="Arial" panose="020B0604020202020204" pitchFamily="34" charset="0"/>
              <a:buChar char="•"/>
            </a:pPr>
            <a:r>
              <a:rPr altLang="en-US" dirty="0" sz="1400" lang="zh-CN">
                <a:latin typeface="Open Sans Light"/>
              </a:rPr>
              <a:t>供应链金融 ：区块链能够降低成本和提高周转速度，可增加</a:t>
            </a:r>
            <a:r>
              <a:rPr altLang="zh-CN" dirty="0" sz="1400" lang="en-US">
                <a:latin typeface="Open Sans Light"/>
              </a:rPr>
              <a:t>140-170</a:t>
            </a:r>
            <a:r>
              <a:rPr altLang="en-US" dirty="0" sz="1400" lang="zh-CN">
                <a:latin typeface="Open Sans Light"/>
              </a:rPr>
              <a:t>亿美元的收入。</a:t>
            </a:r>
          </a:p>
          <a:p>
            <a:pPr indent="-285750" marL="285750">
              <a:buFont typeface="Arial" panose="020B0604020202020204" pitchFamily="34" charset="0"/>
              <a:buChar char="•"/>
            </a:pPr>
            <a:r>
              <a:rPr altLang="en-US" dirty="0" sz="1400" lang="zh-CN">
                <a:latin typeface="Open Sans Light"/>
              </a:rPr>
              <a:t>跨境</a:t>
            </a:r>
            <a:r>
              <a:rPr altLang="zh-CN" dirty="0" sz="1400" lang="en-US">
                <a:latin typeface="Open Sans Light"/>
              </a:rPr>
              <a:t>B2B</a:t>
            </a:r>
            <a:r>
              <a:rPr altLang="en-US" dirty="0" sz="1400" lang="zh-CN">
                <a:latin typeface="Open Sans Light"/>
              </a:rPr>
              <a:t>支付 ：区块链可以带来更低的成本和手续费，同时加快支付服务速度，将节约大约</a:t>
            </a:r>
            <a:r>
              <a:rPr altLang="zh-CN" dirty="0" sz="1400" lang="en-US">
                <a:latin typeface="Open Sans Light"/>
              </a:rPr>
              <a:t>500-600</a:t>
            </a:r>
            <a:r>
              <a:rPr altLang="en-US" dirty="0" sz="1400" lang="zh-CN">
                <a:latin typeface="Open Sans Light"/>
              </a:rPr>
              <a:t>亿美元。</a:t>
            </a:r>
          </a:p>
          <a:p>
            <a:pPr indent="-285750" marL="285750">
              <a:buFont typeface="Arial" panose="020B0604020202020204" pitchFamily="34" charset="0"/>
              <a:buChar char="•"/>
            </a:pPr>
            <a:r>
              <a:rPr altLang="en-US" dirty="0" sz="1400" lang="zh-CN">
                <a:latin typeface="Open Sans Light"/>
              </a:rPr>
              <a:t>跨境</a:t>
            </a:r>
            <a:r>
              <a:rPr altLang="zh-CN" dirty="0" sz="1400" lang="en-US">
                <a:latin typeface="Open Sans Light"/>
              </a:rPr>
              <a:t>P2P</a:t>
            </a:r>
            <a:r>
              <a:rPr altLang="en-US" dirty="0" sz="1400" lang="zh-CN">
                <a:latin typeface="Open Sans Light"/>
              </a:rPr>
              <a:t>支付 ：与</a:t>
            </a:r>
            <a:r>
              <a:rPr altLang="zh-CN" dirty="0" sz="1400" lang="en-US">
                <a:latin typeface="Open Sans Light"/>
              </a:rPr>
              <a:t>B2B</a:t>
            </a:r>
            <a:r>
              <a:rPr altLang="en-US" dirty="0" sz="1400" lang="zh-CN">
                <a:latin typeface="Open Sans Light"/>
              </a:rPr>
              <a:t>支付一样，区块链也可以降低该领域的成本同时加快速度，不过对于个人汇款，预计可以节约</a:t>
            </a:r>
            <a:r>
              <a:rPr altLang="zh-CN" dirty="0" sz="1400" lang="en-US">
                <a:latin typeface="Open Sans Light"/>
              </a:rPr>
              <a:t>30-50</a:t>
            </a:r>
            <a:r>
              <a:rPr altLang="en-US" dirty="0" sz="1400" lang="zh-CN">
                <a:latin typeface="Open Sans Light"/>
              </a:rPr>
              <a:t>以美元。</a:t>
            </a:r>
          </a:p>
          <a:p>
            <a:pPr indent="-285750" marL="285750">
              <a:buFont typeface="Arial" panose="020B0604020202020204" pitchFamily="34" charset="0"/>
              <a:buChar char="•"/>
            </a:pPr>
            <a:r>
              <a:rPr altLang="en-US" dirty="0" sz="1400" lang="zh-CN">
                <a:latin typeface="Open Sans Light"/>
              </a:rPr>
              <a:t>回购协议交易 ：区块链可以降低这种交易的成和系统性风险，预计价值大约</a:t>
            </a:r>
            <a:r>
              <a:rPr altLang="zh-CN" dirty="0" sz="1400" lang="en-US">
                <a:latin typeface="Open Sans Light"/>
              </a:rPr>
              <a:t>20-50</a:t>
            </a:r>
            <a:r>
              <a:rPr altLang="en-US" dirty="0" sz="1400" lang="zh-CN">
                <a:latin typeface="Open Sans Light"/>
              </a:rPr>
              <a:t>亿美元。</a:t>
            </a:r>
          </a:p>
          <a:p>
            <a:pPr indent="-285750" marL="285750">
              <a:buFont typeface="Arial" panose="020B0604020202020204" pitchFamily="34" charset="0"/>
              <a:buChar char="•"/>
            </a:pPr>
            <a:r>
              <a:rPr altLang="zh-CN" dirty="0" sz="1400" lang="en-US">
                <a:latin typeface="Open Sans Light"/>
              </a:rPr>
              <a:t>OTC</a:t>
            </a:r>
            <a:r>
              <a:rPr altLang="en-US" dirty="0" sz="1400" lang="zh-CN">
                <a:latin typeface="Open Sans Light"/>
              </a:rPr>
              <a:t>衍生品市场 ：区块链可简化结算流程，从而降低运营成本以及对资本的需要，预计可节约大约</a:t>
            </a:r>
            <a:r>
              <a:rPr altLang="zh-CN" dirty="0" sz="1400" lang="en-US">
                <a:latin typeface="Open Sans Light"/>
              </a:rPr>
              <a:t>40-70</a:t>
            </a:r>
            <a:r>
              <a:rPr altLang="en-US" dirty="0" sz="1400" lang="zh-CN">
                <a:latin typeface="Open Sans Light"/>
              </a:rPr>
              <a:t>亿美元。</a:t>
            </a:r>
          </a:p>
          <a:p>
            <a:pPr indent="-285750" marL="285750">
              <a:buFont typeface="Arial" panose="020B0604020202020204" pitchFamily="34" charset="0"/>
              <a:buChar char="•"/>
            </a:pPr>
            <a:r>
              <a:rPr altLang="zh-CN" dirty="0" sz="1400" lang="en-US">
                <a:latin typeface="Open Sans Light"/>
              </a:rPr>
              <a:t>KYC/AML</a:t>
            </a:r>
            <a:r>
              <a:rPr altLang="en-US" dirty="0" sz="1400" lang="zh-CN">
                <a:latin typeface="Open Sans Light"/>
              </a:rPr>
              <a:t>管理 ：区块链可减少重复工作以及疏通介入流程，预计可带来</a:t>
            </a:r>
            <a:r>
              <a:rPr altLang="zh-CN" dirty="0" sz="1400" lang="en-US">
                <a:latin typeface="Open Sans Light"/>
              </a:rPr>
              <a:t>40-80</a:t>
            </a:r>
            <a:r>
              <a:rPr altLang="en-US" dirty="0" sz="1400" lang="zh-CN">
                <a:latin typeface="Open Sans Light"/>
              </a:rPr>
              <a:t>亿美元收入。</a:t>
            </a:r>
          </a:p>
          <a:p>
            <a:pPr indent="-285750" marL="285750">
              <a:buFont typeface="Arial" panose="020B0604020202020204" pitchFamily="34" charset="0"/>
              <a:buChar char="•"/>
            </a:pPr>
            <a:r>
              <a:rPr altLang="en-US" dirty="0" sz="1400" lang="zh-CN">
                <a:latin typeface="Open Sans Light"/>
              </a:rPr>
              <a:t>身份欺诈 ：区块链带来更高的安全性，让消费者少受损失，预计可以节约</a:t>
            </a:r>
            <a:r>
              <a:rPr altLang="zh-CN" dirty="0" sz="1400" lang="en-US">
                <a:latin typeface="Open Sans Light"/>
              </a:rPr>
              <a:t>70-90</a:t>
            </a:r>
            <a:r>
              <a:rPr altLang="en-US" dirty="0" sz="1400" lang="zh-CN">
                <a:latin typeface="Open Sans Light"/>
              </a:rPr>
              <a:t>亿美元。</a:t>
            </a:r>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2" presetSubtype="8">
                                  <p:stCondLst>
                                    <p:cond delay="0"/>
                                  </p:stCondLst>
                                  <p:childTnLst>
                                    <p:set>
                                      <p:cBhvr>
                                        <p:cTn dur="1" fill="hold" id="6">
                                          <p:stCondLst>
                                            <p:cond delay="0"/>
                                          </p:stCondLst>
                                        </p:cTn>
                                        <p:tgtEl>
                                          <p:spTgt spid="245"/>
                                        </p:tgtEl>
                                        <p:attrNameLst>
                                          <p:attrName>style.visibility</p:attrName>
                                        </p:attrNameLst>
                                      </p:cBhvr>
                                      <p:to>
                                        <p:strVal val="visible"/>
                                      </p:to>
                                    </p:set>
                                    <p:animEffect transition="in" filter="wipe(left)">
                                      <p:cBhvr>
                                        <p:cTn dur="500" id="7"/>
                                        <p:tgtEl>
                                          <p:spTgt spid="24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1049177"/>
                                        </p:tgtEl>
                                        <p:attrNameLst>
                                          <p:attrName>style.visibility</p:attrName>
                                        </p:attrNameLst>
                                      </p:cBhvr>
                                      <p:to>
                                        <p:strVal val="visible"/>
                                      </p:to>
                                    </p:set>
                                    <p:animEffect transition="in" filter="wipe(left)">
                                      <p:cBhvr>
                                        <p:cTn dur="500" id="10"/>
                                        <p:tgtEl>
                                          <p:spTgt spid="1049177"/>
                                        </p:tgtEl>
                                      </p:cBhvr>
                                    </p:animEffect>
                                  </p:childTnLst>
                                </p:cTn>
                              </p:par>
                              <p:par>
                                <p:cTn fill="hold" grpId="0" id="11" nodeType="withEffect" presetClass="entr" presetID="22" presetSubtype="8">
                                  <p:stCondLst>
                                    <p:cond delay="0"/>
                                  </p:stCondLst>
                                  <p:childTnLst>
                                    <p:set>
                                      <p:cBhvr>
                                        <p:cTn dur="1" fill="hold" id="12">
                                          <p:stCondLst>
                                            <p:cond delay="0"/>
                                          </p:stCondLst>
                                        </p:cTn>
                                        <p:tgtEl>
                                          <p:spTgt spid="1049178"/>
                                        </p:tgtEl>
                                        <p:attrNameLst>
                                          <p:attrName>style.visibility</p:attrName>
                                        </p:attrNameLst>
                                      </p:cBhvr>
                                      <p:to>
                                        <p:strVal val="visible"/>
                                      </p:to>
                                    </p:set>
                                    <p:animEffect transition="in" filter="wipe(left)">
                                      <p:cBhvr>
                                        <p:cTn dur="500" id="13"/>
                                        <p:tgtEl>
                                          <p:spTgt spid="104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77" grpId="0"/>
      <p:bldP spid="104917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pic>
        <p:nvPicPr>
          <p:cNvPr id="2097285" name="Picture 3"/>
          <p:cNvPicPr>
            <a:picLocks noChangeAspect="1"/>
          </p:cNvPicPr>
          <p:nvPr/>
        </p:nvPicPr>
        <p:blipFill rotWithShape="1">
          <a:blip xmlns:r="http://schemas.openxmlformats.org/officeDocument/2006/relationships" r:embed="rId1"/>
          <a:srcRect t="8474" b="3750"/>
          <a:stretch>
            <a:fillRect/>
          </a:stretch>
        </p:blipFill>
        <p:spPr>
          <a:xfrm>
            <a:off x="-319279" y="-40656"/>
            <a:ext cx="7046843" cy="5143500"/>
          </a:xfrm>
          <a:prstGeom prst="rect"/>
        </p:spPr>
      </p:pic>
      <p:sp>
        <p:nvSpPr>
          <p:cNvPr id="1049187" name="Rectangle 4"/>
          <p:cNvSpPr/>
          <p:nvPr/>
        </p:nvSpPr>
        <p:spPr>
          <a:xfrm>
            <a:off x="2326361" y="2856259"/>
            <a:ext cx="901058" cy="646331"/>
          </a:xfrm>
          <a:prstGeom prst="rect"/>
          <a:solidFill>
            <a:schemeClr val="bg1"/>
          </a:solidFill>
        </p:spPr>
        <p:txBody>
          <a:bodyPr wrap="square">
            <a:spAutoFit/>
          </a:bodyPr>
          <a:p>
            <a:r>
              <a:rPr dirty="0" sz="1200" lang="en-CA">
                <a:solidFill>
                  <a:srgbClr val="000000"/>
                </a:solidFill>
                <a:latin typeface="+mj-lt"/>
              </a:rPr>
              <a:t>Digital Currency Group</a:t>
            </a:r>
          </a:p>
        </p:txBody>
      </p:sp>
      <p:sp>
        <p:nvSpPr>
          <p:cNvPr id="1049188" name="Rectangle 5"/>
          <p:cNvSpPr/>
          <p:nvPr/>
        </p:nvSpPr>
        <p:spPr>
          <a:xfrm>
            <a:off x="4308614" y="2124949"/>
            <a:ext cx="924339" cy="369332"/>
          </a:xfrm>
          <a:prstGeom prst="rect"/>
          <a:solidFill>
            <a:schemeClr val="bg1"/>
          </a:solidFill>
        </p:spPr>
        <p:txBody>
          <a:bodyPr wrap="square">
            <a:spAutoFit/>
          </a:bodyPr>
          <a:p>
            <a:r>
              <a:rPr dirty="0" lang="en-CA">
                <a:solidFill>
                  <a:srgbClr val="000000"/>
                </a:solidFill>
                <a:latin typeface="+mj-lt"/>
              </a:rPr>
              <a:t>R3 CEV</a:t>
            </a:r>
            <a:endParaRPr dirty="0" i="0" lang="en-CA">
              <a:solidFill>
                <a:srgbClr val="000000"/>
              </a:solidFill>
              <a:effectLst/>
              <a:latin typeface="+mj-lt"/>
            </a:endParaRPr>
          </a:p>
        </p:txBody>
      </p:sp>
      <p:sp>
        <p:nvSpPr>
          <p:cNvPr id="1049189" name="Rectangle 6"/>
          <p:cNvSpPr/>
          <p:nvPr/>
        </p:nvSpPr>
        <p:spPr>
          <a:xfrm>
            <a:off x="2141565" y="2161762"/>
            <a:ext cx="735185" cy="646331"/>
          </a:xfrm>
          <a:prstGeom prst="rect"/>
          <a:solidFill>
            <a:schemeClr val="bg1"/>
          </a:solidFill>
        </p:spPr>
        <p:txBody>
          <a:bodyPr wrap="square">
            <a:spAutoFit/>
          </a:bodyPr>
          <a:p>
            <a:r>
              <a:rPr dirty="0" lang="en-CA">
                <a:solidFill>
                  <a:srgbClr val="000000"/>
                </a:solidFill>
                <a:latin typeface="+mj-lt"/>
              </a:rPr>
              <a:t>Ripple</a:t>
            </a:r>
            <a:endParaRPr dirty="0" i="0" lang="en-CA">
              <a:solidFill>
                <a:srgbClr val="000000"/>
              </a:solidFill>
              <a:effectLst/>
              <a:latin typeface="+mj-lt"/>
            </a:endParaRPr>
          </a:p>
        </p:txBody>
      </p:sp>
      <p:sp>
        <p:nvSpPr>
          <p:cNvPr id="1049190" name="Rectangle 7"/>
          <p:cNvSpPr/>
          <p:nvPr/>
        </p:nvSpPr>
        <p:spPr>
          <a:xfrm>
            <a:off x="2618332" y="691015"/>
            <a:ext cx="1218173" cy="276999"/>
          </a:xfrm>
          <a:prstGeom prst="rect"/>
          <a:solidFill>
            <a:schemeClr val="bg1"/>
          </a:solidFill>
        </p:spPr>
        <p:txBody>
          <a:bodyPr wrap="square">
            <a:spAutoFit/>
          </a:bodyPr>
          <a:p>
            <a:r>
              <a:rPr dirty="0" sz="1200" lang="en-CA">
                <a:solidFill>
                  <a:srgbClr val="000000"/>
                </a:solidFill>
                <a:latin typeface="+mj-lt"/>
              </a:rPr>
              <a:t>Digital Asset</a:t>
            </a:r>
          </a:p>
        </p:txBody>
      </p:sp>
      <p:sp>
        <p:nvSpPr>
          <p:cNvPr id="1049191" name="Rectangle 9"/>
          <p:cNvSpPr/>
          <p:nvPr/>
        </p:nvSpPr>
        <p:spPr>
          <a:xfrm>
            <a:off x="4114801" y="4274431"/>
            <a:ext cx="655983" cy="276999"/>
          </a:xfrm>
          <a:prstGeom prst="rect"/>
          <a:solidFill>
            <a:schemeClr val="bg1"/>
          </a:solidFill>
        </p:spPr>
        <p:txBody>
          <a:bodyPr wrap="square">
            <a:spAutoFit/>
          </a:bodyPr>
          <a:p>
            <a:r>
              <a:rPr dirty="0" sz="1200" lang="en-CA">
                <a:solidFill>
                  <a:srgbClr val="000000"/>
                </a:solidFill>
                <a:latin typeface="+mj-lt"/>
              </a:rPr>
              <a:t>Chain</a:t>
            </a:r>
          </a:p>
        </p:txBody>
      </p:sp>
      <p:sp>
        <p:nvSpPr>
          <p:cNvPr id="1049192" name="Rectangle 11"/>
          <p:cNvSpPr/>
          <p:nvPr/>
        </p:nvSpPr>
        <p:spPr>
          <a:xfrm>
            <a:off x="6750842" y="1201395"/>
            <a:ext cx="2313776" cy="430887"/>
          </a:xfrm>
          <a:prstGeom prst="rect"/>
        </p:spPr>
        <p:txBody>
          <a:bodyPr wrap="square">
            <a:spAutoFit/>
          </a:bodyPr>
          <a:p>
            <a:pPr indent="-214313" marL="214313">
              <a:buFont typeface="Arial" charset="0"/>
              <a:buChar char="•"/>
            </a:pPr>
            <a:r>
              <a:rPr altLang="en-US" dirty="0" sz="1100" lang="zh-CN">
                <a:solidFill>
                  <a:srgbClr val="000000"/>
                </a:solidFill>
                <a:latin typeface=".PingFang SC" charset="-122"/>
              </a:rPr>
              <a:t>中国分布式总账基础协议联盟</a:t>
            </a:r>
            <a:endParaRPr altLang="zh-CN" dirty="0" sz="1100" lang="en-US">
              <a:solidFill>
                <a:srgbClr val="000000"/>
              </a:solidFill>
              <a:latin typeface=".PingFang SC" charset="-122"/>
            </a:endParaRPr>
          </a:p>
          <a:p>
            <a:r>
              <a:rPr altLang="en-US" dirty="0" sz="1100" lang="zh-CN">
                <a:solidFill>
                  <a:srgbClr val="000000"/>
                </a:solidFill>
                <a:latin typeface=".PingFang SC" charset="-122"/>
              </a:rPr>
              <a:t>   （</a:t>
            </a:r>
            <a:r>
              <a:rPr altLang="en-US" dirty="0" sz="1100" lang="zh-CN">
                <a:solidFill>
                  <a:srgbClr val="000000"/>
                </a:solidFill>
              </a:rPr>
              <a:t>分布式账本联盟</a:t>
            </a:r>
            <a:r>
              <a:rPr altLang="en-US" dirty="0" sz="1100" lang="zh-CN">
                <a:solidFill>
                  <a:srgbClr val="000000"/>
                </a:solidFill>
                <a:latin typeface=".PingFang SC" charset="-122"/>
              </a:rPr>
              <a:t>）</a:t>
            </a:r>
            <a:endParaRPr dirty="0" sz="1100" lang="en-US">
              <a:solidFill>
                <a:srgbClr val="000000"/>
              </a:solidFill>
            </a:endParaRPr>
          </a:p>
        </p:txBody>
      </p:sp>
      <p:sp>
        <p:nvSpPr>
          <p:cNvPr id="1049193" name="Rectangle 12"/>
          <p:cNvSpPr/>
          <p:nvPr/>
        </p:nvSpPr>
        <p:spPr>
          <a:xfrm>
            <a:off x="6789620" y="702556"/>
            <a:ext cx="2138446" cy="430887"/>
          </a:xfrm>
          <a:prstGeom prst="rect"/>
        </p:spPr>
        <p:txBody>
          <a:bodyPr wrap="square">
            <a:spAutoFit/>
          </a:bodyPr>
          <a:p>
            <a:pPr indent="-214313" marL="214313">
              <a:buFont typeface="Arial" charset="0"/>
              <a:buChar char="•"/>
            </a:pPr>
            <a:r>
              <a:rPr altLang="en-US" dirty="0" sz="1100" lang="zh-CN">
                <a:solidFill>
                  <a:srgbClr val="000000"/>
                </a:solidFill>
                <a:latin typeface="+mj-lt"/>
              </a:rPr>
              <a:t>中国区块链研究联盟</a:t>
            </a:r>
            <a:endParaRPr altLang="zh-CN" dirty="0" sz="1100" lang="en-US">
              <a:solidFill>
                <a:srgbClr val="000000"/>
              </a:solidFill>
              <a:latin typeface="+mj-lt"/>
            </a:endParaRPr>
          </a:p>
          <a:p>
            <a:r>
              <a:rPr altLang="en-US" dirty="0" sz="1100" lang="zh-CN">
                <a:solidFill>
                  <a:srgbClr val="000000"/>
                </a:solidFill>
                <a:latin typeface="+mj-lt"/>
              </a:rPr>
              <a:t>   （</a:t>
            </a:r>
            <a:r>
              <a:rPr altLang="zh-CN" dirty="0" sz="1100" lang="en-US">
                <a:solidFill>
                  <a:srgbClr val="000000"/>
                </a:solidFill>
                <a:latin typeface="+mj-lt"/>
              </a:rPr>
              <a:t>CBRA</a:t>
            </a:r>
            <a:r>
              <a:rPr altLang="en-US" dirty="0" sz="1100" lang="zh-CN">
                <a:solidFill>
                  <a:srgbClr val="000000"/>
                </a:solidFill>
                <a:latin typeface="+mj-lt"/>
              </a:rPr>
              <a:t>）</a:t>
            </a:r>
            <a:endParaRPr dirty="0" sz="1100" lang="en-US">
              <a:latin typeface="+mj-lt"/>
            </a:endParaRPr>
          </a:p>
        </p:txBody>
      </p:sp>
      <p:sp>
        <p:nvSpPr>
          <p:cNvPr id="1049194" name="Rectangle 13"/>
          <p:cNvSpPr/>
          <p:nvPr/>
        </p:nvSpPr>
        <p:spPr>
          <a:xfrm>
            <a:off x="6802893" y="3526606"/>
            <a:ext cx="1674743" cy="830997"/>
          </a:xfrm>
          <a:prstGeom prst="rect"/>
        </p:spPr>
        <p:txBody>
          <a:bodyPr wrap="square">
            <a:spAutoFit/>
          </a:bodyPr>
          <a:p>
            <a:pPr indent="-214313" marL="214313">
              <a:buFont typeface="Arial" charset="0"/>
              <a:buChar char="•"/>
            </a:pPr>
            <a:r>
              <a:rPr altLang="en-US" dirty="0" sz="1200" lang="zh-CN">
                <a:solidFill>
                  <a:srgbClr val="000000"/>
                </a:solidFill>
                <a:latin typeface="宋体" charset="-122"/>
              </a:rPr>
              <a:t>中国平安</a:t>
            </a:r>
            <a:endParaRPr altLang="zh-CN" dirty="0" sz="1200" lang="en-US">
              <a:solidFill>
                <a:srgbClr val="000000"/>
              </a:solidFill>
              <a:latin typeface="宋体" charset="-122"/>
            </a:endParaRPr>
          </a:p>
          <a:p>
            <a:pPr indent="-214313" marL="214313">
              <a:buFont typeface="Arial" charset="0"/>
              <a:buChar char="•"/>
            </a:pPr>
            <a:r>
              <a:rPr altLang="en-US" dirty="0" sz="1200" lang="zh-CN">
                <a:solidFill>
                  <a:srgbClr val="000000"/>
                </a:solidFill>
                <a:latin typeface="宋体" charset="-122"/>
              </a:rPr>
              <a:t>招商银行</a:t>
            </a:r>
            <a:endParaRPr altLang="zh-CN" dirty="0" sz="1200" lang="en-US">
              <a:solidFill>
                <a:srgbClr val="000000"/>
              </a:solidFill>
              <a:latin typeface="宋体" charset="-122"/>
            </a:endParaRPr>
          </a:p>
          <a:p>
            <a:pPr indent="-214313" marL="214313">
              <a:buFont typeface="Arial" charset="0"/>
              <a:buChar char="•"/>
            </a:pPr>
            <a:r>
              <a:rPr altLang="en-US" dirty="0" sz="1200" lang="zh-CN">
                <a:solidFill>
                  <a:srgbClr val="000000"/>
                </a:solidFill>
                <a:latin typeface="宋体" charset="-122"/>
              </a:rPr>
              <a:t>中国外汇交易中心</a:t>
            </a:r>
            <a:endParaRPr altLang="zh-CN" dirty="0" sz="1200" lang="en-US">
              <a:solidFill>
                <a:srgbClr val="000000"/>
              </a:solidFill>
              <a:latin typeface="宋体" charset="-122"/>
            </a:endParaRPr>
          </a:p>
          <a:p>
            <a:pPr indent="-214313" marL="214313">
              <a:buFont typeface="Arial" charset="0"/>
              <a:buChar char="•"/>
            </a:pPr>
            <a:r>
              <a:rPr altLang="en-US" dirty="0" sz="1200" lang="zh-CN">
                <a:solidFill>
                  <a:srgbClr val="000000"/>
                </a:solidFill>
                <a:latin typeface="宋体" charset="-122"/>
              </a:rPr>
              <a:t>民生银行</a:t>
            </a:r>
            <a:endParaRPr dirty="0" sz="1200" lang="en-US"/>
          </a:p>
        </p:txBody>
      </p:sp>
      <p:sp>
        <p:nvSpPr>
          <p:cNvPr id="1049195" name="Rectangle 16"/>
          <p:cNvSpPr/>
          <p:nvPr/>
        </p:nvSpPr>
        <p:spPr>
          <a:xfrm>
            <a:off x="6727565" y="1879252"/>
            <a:ext cx="2313776" cy="430887"/>
          </a:xfrm>
          <a:prstGeom prst="rect"/>
        </p:spPr>
        <p:txBody>
          <a:bodyPr wrap="square">
            <a:spAutoFit/>
          </a:bodyPr>
          <a:p>
            <a:pPr indent="-214313" marL="214313">
              <a:buFont typeface="Arial" charset="0"/>
              <a:buChar char="•"/>
            </a:pPr>
            <a:r>
              <a:rPr altLang="en-US" dirty="0" sz="1100" lang="zh-CN">
                <a:solidFill>
                  <a:srgbClr val="000000"/>
                </a:solidFill>
                <a:latin typeface=".PingFang SC" charset="-122"/>
              </a:rPr>
              <a:t>金融区块链合作联盟</a:t>
            </a:r>
            <a:endParaRPr altLang="zh-CN" dirty="0" sz="1100" lang="en-US">
              <a:solidFill>
                <a:srgbClr val="000000"/>
              </a:solidFill>
              <a:latin typeface=".PingFang SC" charset="-122"/>
            </a:endParaRPr>
          </a:p>
          <a:p>
            <a:r>
              <a:rPr altLang="en-US" dirty="0" sz="1100" lang="zh-CN">
                <a:solidFill>
                  <a:srgbClr val="000000"/>
                </a:solidFill>
                <a:latin typeface=".PingFang SC" charset="-122"/>
              </a:rPr>
              <a:t>   （金链</a:t>
            </a:r>
            <a:r>
              <a:rPr altLang="en-US" dirty="0" sz="1100" lang="zh-CN">
                <a:solidFill>
                  <a:srgbClr val="000000"/>
                </a:solidFill>
              </a:rPr>
              <a:t>盟</a:t>
            </a:r>
            <a:r>
              <a:rPr altLang="zh-CN" dirty="0" sz="1100" lang="en-US">
                <a:solidFill>
                  <a:srgbClr val="000000"/>
                </a:solidFill>
              </a:rPr>
              <a:t>-</a:t>
            </a:r>
            <a:r>
              <a:rPr altLang="en-US" dirty="0" sz="1100" lang="zh-CN">
                <a:solidFill>
                  <a:srgbClr val="000000"/>
                </a:solidFill>
              </a:rPr>
              <a:t>深圳</a:t>
            </a:r>
            <a:r>
              <a:rPr altLang="en-US" dirty="0" sz="1100" lang="zh-CN">
                <a:solidFill>
                  <a:srgbClr val="000000"/>
                </a:solidFill>
                <a:latin typeface=".PingFang SC" charset="-122"/>
              </a:rPr>
              <a:t>）</a:t>
            </a:r>
            <a:endParaRPr dirty="0" sz="1100" lang="en-US">
              <a:solidFill>
                <a:srgbClr val="000000"/>
              </a:solidFill>
            </a:endParaRPr>
          </a:p>
        </p:txBody>
      </p:sp>
      <p:cxnSp>
        <p:nvCxnSpPr>
          <p:cNvPr id="3145901" name="Straight Connector 21"/>
          <p:cNvCxnSpPr>
            <a:cxnSpLocks/>
          </p:cNvCxnSpPr>
          <p:nvPr/>
        </p:nvCxnSpPr>
        <p:spPr>
          <a:xfrm>
            <a:off x="5027026" y="2438761"/>
            <a:ext cx="1849230" cy="1213109"/>
          </a:xfrm>
          <a:prstGeom prst="line"/>
        </p:spPr>
        <p:style>
          <a:lnRef idx="1">
            <a:schemeClr val="accent1"/>
          </a:lnRef>
          <a:fillRef idx="0">
            <a:schemeClr val="accent1"/>
          </a:fillRef>
          <a:effectRef idx="0">
            <a:schemeClr val="accent1"/>
          </a:effectRef>
          <a:fontRef idx="minor">
            <a:schemeClr val="tx1"/>
          </a:fontRef>
        </p:style>
      </p:cxnSp>
      <p:sp>
        <p:nvSpPr>
          <p:cNvPr id="1049196" name="Rectangle 22"/>
          <p:cNvSpPr/>
          <p:nvPr/>
        </p:nvSpPr>
        <p:spPr>
          <a:xfrm flipH="1">
            <a:off x="6750841" y="2454716"/>
            <a:ext cx="2313776" cy="600164"/>
          </a:xfrm>
          <a:prstGeom prst="rect"/>
        </p:spPr>
        <p:txBody>
          <a:bodyPr wrap="square">
            <a:spAutoFit/>
          </a:bodyPr>
          <a:p>
            <a:pPr indent="-214313" marL="214313">
              <a:buFont typeface="Arial" charset="0"/>
              <a:buChar char="•"/>
            </a:pPr>
            <a:r>
              <a:rPr altLang="en-US" dirty="0" sz="1100" lang="zh-CN">
                <a:solidFill>
                  <a:srgbClr val="333333"/>
                </a:solidFill>
                <a:latin typeface="微软雅黑" charset="-122"/>
              </a:rPr>
              <a:t>可信区块链测评标准</a:t>
            </a:r>
            <a:endParaRPr altLang="zh-CN" dirty="0" sz="1100" lang="en-US">
              <a:solidFill>
                <a:srgbClr val="333333"/>
              </a:solidFill>
              <a:latin typeface="微软雅黑" charset="-122"/>
            </a:endParaRPr>
          </a:p>
          <a:p>
            <a:pPr indent="-214313" lvl="1" marL="557213">
              <a:buFont typeface="Arial" charset="0"/>
              <a:buChar char="•"/>
            </a:pPr>
            <a:r>
              <a:rPr altLang="en-US" dirty="0" sz="1100" lang="zh-CN">
                <a:solidFill>
                  <a:srgbClr val="333333"/>
                </a:solidFill>
                <a:latin typeface="微软雅黑" charset="-122"/>
              </a:rPr>
              <a:t>中国信息通信研究</a:t>
            </a:r>
            <a:endParaRPr altLang="zh-CN" dirty="0" sz="1100" lang="en-US">
              <a:solidFill>
                <a:srgbClr val="333333"/>
              </a:solidFill>
              <a:latin typeface="微软雅黑" charset="-122"/>
            </a:endParaRPr>
          </a:p>
          <a:p>
            <a:pPr indent="-214313" lvl="1" marL="557213">
              <a:buFont typeface="Arial" charset="0"/>
              <a:buChar char="•"/>
            </a:pPr>
            <a:r>
              <a:rPr altLang="en-US" dirty="0" sz="1100" lang="zh-CN">
                <a:solidFill>
                  <a:srgbClr val="333333"/>
                </a:solidFill>
                <a:latin typeface="微软雅黑" charset="-122"/>
              </a:rPr>
              <a:t>数据中心联盟</a:t>
            </a:r>
            <a:endParaRPr dirty="0" sz="11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9188"/>
                                        </p:tgtEl>
                                        <p:attrNameLst>
                                          <p:attrName>style.visibility</p:attrName>
                                        </p:attrNameLst>
                                      </p:cBhvr>
                                      <p:to>
                                        <p:strVal val="visible"/>
                                      </p:to>
                                    </p:set>
                                    <p:animEffect transition="in" filter="fade">
                                      <p:cBhvr>
                                        <p:cTn dur="1000" id="7"/>
                                        <p:tgtEl>
                                          <p:spTgt spid="1049188"/>
                                        </p:tgtEl>
                                      </p:cBhvr>
                                    </p:animEffect>
                                    <p:anim calcmode="lin" valueType="num">
                                      <p:cBhvr>
                                        <p:cTn dur="1000" fill="hold" id="8"/>
                                        <p:tgtEl>
                                          <p:spTgt spid="1049188"/>
                                        </p:tgtEl>
                                        <p:attrNameLst>
                                          <p:attrName>ppt_x</p:attrName>
                                        </p:attrNameLst>
                                      </p:cBhvr>
                                      <p:tavLst>
                                        <p:tav tm="0">
                                          <p:val>
                                            <p:strVal val="#ppt_x"/>
                                          </p:val>
                                        </p:tav>
                                        <p:tav tm="100000">
                                          <p:val>
                                            <p:strVal val="#ppt_x"/>
                                          </p:val>
                                        </p:tav>
                                      </p:tavLst>
                                    </p:anim>
                                    <p:anim calcmode="lin" valueType="num">
                                      <p:cBhvr>
                                        <p:cTn dur="1000" fill="hold" id="9"/>
                                        <p:tgtEl>
                                          <p:spTgt spid="1049188"/>
                                        </p:tgtEl>
                                        <p:attrNameLst>
                                          <p:attrName>ppt_y</p:attrName>
                                        </p:attrNameLst>
                                      </p:cBhvr>
                                      <p:tavLst>
                                        <p:tav tm="0">
                                          <p:val>
                                            <p:strVal val="#ppt_y+.1"/>
                                          </p:val>
                                        </p:tav>
                                        <p:tav tm="100000">
                                          <p:val>
                                            <p:strVal val="#ppt_y"/>
                                          </p:val>
                                        </p:tav>
                                      </p:tavLst>
                                    </p:anim>
                                  </p:childTnLst>
                                </p:cTn>
                              </p:par>
                            </p:childTnLst>
                          </p:cTn>
                        </p:par>
                        <p:par>
                          <p:cTn fill="hold" id="10">
                            <p:stCondLst>
                              <p:cond delay="1000"/>
                            </p:stCondLst>
                            <p:childTnLst>
                              <p:par>
                                <p:cTn fill="hold" grpId="0" id="11" nodeType="afterEffect" presetClass="entr" presetID="42" presetSubtype="0">
                                  <p:stCondLst>
                                    <p:cond delay="0"/>
                                  </p:stCondLst>
                                  <p:childTnLst>
                                    <p:set>
                                      <p:cBhvr>
                                        <p:cTn dur="1" fill="hold" id="12">
                                          <p:stCondLst>
                                            <p:cond delay="0"/>
                                          </p:stCondLst>
                                        </p:cTn>
                                        <p:tgtEl>
                                          <p:spTgt spid="1049187"/>
                                        </p:tgtEl>
                                        <p:attrNameLst>
                                          <p:attrName>style.visibility</p:attrName>
                                        </p:attrNameLst>
                                      </p:cBhvr>
                                      <p:to>
                                        <p:strVal val="visible"/>
                                      </p:to>
                                    </p:set>
                                    <p:animEffect transition="in" filter="fade">
                                      <p:cBhvr>
                                        <p:cTn dur="2000" id="13"/>
                                        <p:tgtEl>
                                          <p:spTgt spid="1049187"/>
                                        </p:tgtEl>
                                      </p:cBhvr>
                                    </p:animEffect>
                                    <p:anim calcmode="lin" valueType="num">
                                      <p:cBhvr>
                                        <p:cTn dur="2000" fill="hold" id="14"/>
                                        <p:tgtEl>
                                          <p:spTgt spid="1049187"/>
                                        </p:tgtEl>
                                        <p:attrNameLst>
                                          <p:attrName>ppt_x</p:attrName>
                                        </p:attrNameLst>
                                      </p:cBhvr>
                                      <p:tavLst>
                                        <p:tav tm="0">
                                          <p:val>
                                            <p:strVal val="#ppt_x"/>
                                          </p:val>
                                        </p:tav>
                                        <p:tav tm="100000">
                                          <p:val>
                                            <p:strVal val="#ppt_x"/>
                                          </p:val>
                                        </p:tav>
                                      </p:tavLst>
                                    </p:anim>
                                    <p:anim calcmode="lin" valueType="num">
                                      <p:cBhvr>
                                        <p:cTn dur="2000" fill="hold" id="15"/>
                                        <p:tgtEl>
                                          <p:spTgt spid="1049187"/>
                                        </p:tgtEl>
                                        <p:attrNameLst>
                                          <p:attrName>ppt_y</p:attrName>
                                        </p:attrNameLst>
                                      </p:cBhvr>
                                      <p:tavLst>
                                        <p:tav tm="0">
                                          <p:val>
                                            <p:strVal val="#ppt_y+.1"/>
                                          </p:val>
                                        </p:tav>
                                        <p:tav tm="100000">
                                          <p:val>
                                            <p:strVal val="#ppt_y"/>
                                          </p:val>
                                        </p:tav>
                                      </p:tavLst>
                                    </p:anim>
                                  </p:childTnLst>
                                </p:cTn>
                              </p:par>
                            </p:childTnLst>
                          </p:cTn>
                        </p:par>
                        <p:par>
                          <p:cTn fill="hold" id="16">
                            <p:stCondLst>
                              <p:cond delay="3000"/>
                            </p:stCondLst>
                            <p:childTnLst>
                              <p:par>
                                <p:cTn fill="hold" grpId="0" id="17" nodeType="afterEffect" presetClass="entr" presetID="42" presetSubtype="0">
                                  <p:stCondLst>
                                    <p:cond delay="0"/>
                                  </p:stCondLst>
                                  <p:childTnLst>
                                    <p:set>
                                      <p:cBhvr>
                                        <p:cTn dur="1" fill="hold" id="18">
                                          <p:stCondLst>
                                            <p:cond delay="0"/>
                                          </p:stCondLst>
                                        </p:cTn>
                                        <p:tgtEl>
                                          <p:spTgt spid="1049190"/>
                                        </p:tgtEl>
                                        <p:attrNameLst>
                                          <p:attrName>style.visibility</p:attrName>
                                        </p:attrNameLst>
                                      </p:cBhvr>
                                      <p:to>
                                        <p:strVal val="visible"/>
                                      </p:to>
                                    </p:set>
                                    <p:animEffect transition="in" filter="fade">
                                      <p:cBhvr>
                                        <p:cTn dur="2000" id="19"/>
                                        <p:tgtEl>
                                          <p:spTgt spid="1049190"/>
                                        </p:tgtEl>
                                      </p:cBhvr>
                                    </p:animEffect>
                                    <p:anim calcmode="lin" valueType="num">
                                      <p:cBhvr>
                                        <p:cTn dur="2000" fill="hold" id="20"/>
                                        <p:tgtEl>
                                          <p:spTgt spid="1049190"/>
                                        </p:tgtEl>
                                        <p:attrNameLst>
                                          <p:attrName>ppt_x</p:attrName>
                                        </p:attrNameLst>
                                      </p:cBhvr>
                                      <p:tavLst>
                                        <p:tav tm="0">
                                          <p:val>
                                            <p:strVal val="#ppt_x"/>
                                          </p:val>
                                        </p:tav>
                                        <p:tav tm="100000">
                                          <p:val>
                                            <p:strVal val="#ppt_x"/>
                                          </p:val>
                                        </p:tav>
                                      </p:tavLst>
                                    </p:anim>
                                    <p:anim calcmode="lin" valueType="num">
                                      <p:cBhvr>
                                        <p:cTn dur="2000" fill="hold" id="21"/>
                                        <p:tgtEl>
                                          <p:spTgt spid="1049190"/>
                                        </p:tgtEl>
                                        <p:attrNameLst>
                                          <p:attrName>ppt_y</p:attrName>
                                        </p:attrNameLst>
                                      </p:cBhvr>
                                      <p:tavLst>
                                        <p:tav tm="0">
                                          <p:val>
                                            <p:strVal val="#ppt_y+.1"/>
                                          </p:val>
                                        </p:tav>
                                        <p:tav tm="100000">
                                          <p:val>
                                            <p:strVal val="#ppt_y"/>
                                          </p:val>
                                        </p:tav>
                                      </p:tavLst>
                                    </p:anim>
                                  </p:childTnLst>
                                </p:cTn>
                              </p:par>
                            </p:childTnLst>
                          </p:cTn>
                        </p:par>
                        <p:par>
                          <p:cTn fill="hold" id="22">
                            <p:stCondLst>
                              <p:cond delay="5000"/>
                            </p:stCondLst>
                            <p:childTnLst>
                              <p:par>
                                <p:cTn fill="hold" grpId="0" id="23" nodeType="afterEffect" presetClass="entr" presetID="42" presetSubtype="0">
                                  <p:stCondLst>
                                    <p:cond delay="0"/>
                                  </p:stCondLst>
                                  <p:childTnLst>
                                    <p:set>
                                      <p:cBhvr>
                                        <p:cTn dur="1" fill="hold" id="24">
                                          <p:stCondLst>
                                            <p:cond delay="0"/>
                                          </p:stCondLst>
                                        </p:cTn>
                                        <p:tgtEl>
                                          <p:spTgt spid="1049191"/>
                                        </p:tgtEl>
                                        <p:attrNameLst>
                                          <p:attrName>style.visibility</p:attrName>
                                        </p:attrNameLst>
                                      </p:cBhvr>
                                      <p:to>
                                        <p:strVal val="visible"/>
                                      </p:to>
                                    </p:set>
                                    <p:animEffect transition="in" filter="fade">
                                      <p:cBhvr>
                                        <p:cTn dur="2000" id="25"/>
                                        <p:tgtEl>
                                          <p:spTgt spid="1049191"/>
                                        </p:tgtEl>
                                      </p:cBhvr>
                                    </p:animEffect>
                                    <p:anim calcmode="lin" valueType="num">
                                      <p:cBhvr>
                                        <p:cTn dur="2000" fill="hold" id="26"/>
                                        <p:tgtEl>
                                          <p:spTgt spid="1049191"/>
                                        </p:tgtEl>
                                        <p:attrNameLst>
                                          <p:attrName>ppt_x</p:attrName>
                                        </p:attrNameLst>
                                      </p:cBhvr>
                                      <p:tavLst>
                                        <p:tav tm="0">
                                          <p:val>
                                            <p:strVal val="#ppt_x"/>
                                          </p:val>
                                        </p:tav>
                                        <p:tav tm="100000">
                                          <p:val>
                                            <p:strVal val="#ppt_x"/>
                                          </p:val>
                                        </p:tav>
                                      </p:tavLst>
                                    </p:anim>
                                    <p:anim calcmode="lin" valueType="num">
                                      <p:cBhvr>
                                        <p:cTn dur="2000" fill="hold" id="27"/>
                                        <p:tgtEl>
                                          <p:spTgt spid="1049191"/>
                                        </p:tgtEl>
                                        <p:attrNameLst>
                                          <p:attrName>ppt_y</p:attrName>
                                        </p:attrNameLst>
                                      </p:cBhvr>
                                      <p:tavLst>
                                        <p:tav tm="0">
                                          <p:val>
                                            <p:strVal val="#ppt_y+.1"/>
                                          </p:val>
                                        </p:tav>
                                        <p:tav tm="100000">
                                          <p:val>
                                            <p:strVal val="#ppt_y"/>
                                          </p:val>
                                        </p:tav>
                                      </p:tavLst>
                                    </p:anim>
                                  </p:childTnLst>
                                </p:cTn>
                              </p:par>
                            </p:childTnLst>
                          </p:cTn>
                        </p:par>
                        <p:par>
                          <p:cTn fill="hold" id="28">
                            <p:stCondLst>
                              <p:cond delay="7000"/>
                            </p:stCondLst>
                            <p:childTnLst>
                              <p:par>
                                <p:cTn fill="hold" grpId="0" id="29" nodeType="afterEffect" presetClass="entr" presetID="42" presetSubtype="0">
                                  <p:stCondLst>
                                    <p:cond delay="0"/>
                                  </p:stCondLst>
                                  <p:childTnLst>
                                    <p:set>
                                      <p:cBhvr>
                                        <p:cTn dur="1" fill="hold" id="30">
                                          <p:stCondLst>
                                            <p:cond delay="0"/>
                                          </p:stCondLst>
                                        </p:cTn>
                                        <p:tgtEl>
                                          <p:spTgt spid="1049189"/>
                                        </p:tgtEl>
                                        <p:attrNameLst>
                                          <p:attrName>style.visibility</p:attrName>
                                        </p:attrNameLst>
                                      </p:cBhvr>
                                      <p:to>
                                        <p:strVal val="visible"/>
                                      </p:to>
                                    </p:set>
                                    <p:animEffect transition="in" filter="fade">
                                      <p:cBhvr>
                                        <p:cTn dur="2000" id="31"/>
                                        <p:tgtEl>
                                          <p:spTgt spid="1049189"/>
                                        </p:tgtEl>
                                      </p:cBhvr>
                                    </p:animEffect>
                                    <p:anim calcmode="lin" valueType="num">
                                      <p:cBhvr>
                                        <p:cTn dur="2000" fill="hold" id="32"/>
                                        <p:tgtEl>
                                          <p:spTgt spid="1049189"/>
                                        </p:tgtEl>
                                        <p:attrNameLst>
                                          <p:attrName>ppt_x</p:attrName>
                                        </p:attrNameLst>
                                      </p:cBhvr>
                                      <p:tavLst>
                                        <p:tav tm="0">
                                          <p:val>
                                            <p:strVal val="#ppt_x"/>
                                          </p:val>
                                        </p:tav>
                                        <p:tav tm="100000">
                                          <p:val>
                                            <p:strVal val="#ppt_x"/>
                                          </p:val>
                                        </p:tav>
                                      </p:tavLst>
                                    </p:anim>
                                    <p:anim calcmode="lin" valueType="num">
                                      <p:cBhvr>
                                        <p:cTn dur="2000" fill="hold" id="33"/>
                                        <p:tgtEl>
                                          <p:spTgt spid="1049189"/>
                                        </p:tgtEl>
                                        <p:attrNameLst>
                                          <p:attrName>ppt_y</p:attrName>
                                        </p:attrNameLst>
                                      </p:cBhvr>
                                      <p:tavLst>
                                        <p:tav tm="0">
                                          <p:val>
                                            <p:strVal val="#ppt_y+.1"/>
                                          </p:val>
                                        </p:tav>
                                        <p:tav tm="100000">
                                          <p:val>
                                            <p:strVal val="#ppt_y"/>
                                          </p:val>
                                        </p:tav>
                                      </p:tavLst>
                                    </p:anim>
                                  </p:childTnLst>
                                </p:cTn>
                              </p:par>
                            </p:childTnLst>
                          </p:cTn>
                        </p:par>
                        <p:par>
                          <p:cTn fill="hold" id="34">
                            <p:stCondLst>
                              <p:cond delay="9000"/>
                            </p:stCondLst>
                            <p:childTnLst>
                              <p:par>
                                <p:cTn fill="hold" grpId="0" id="35" nodeType="afterEffect" presetClass="entr" presetID="42" presetSubtype="0">
                                  <p:stCondLst>
                                    <p:cond delay="0"/>
                                  </p:stCondLst>
                                  <p:childTnLst>
                                    <p:set>
                                      <p:cBhvr>
                                        <p:cTn dur="1" fill="hold" id="36">
                                          <p:stCondLst>
                                            <p:cond delay="0"/>
                                          </p:stCondLst>
                                        </p:cTn>
                                        <p:tgtEl>
                                          <p:spTgt spid="1049194"/>
                                        </p:tgtEl>
                                        <p:attrNameLst>
                                          <p:attrName>style.visibility</p:attrName>
                                        </p:attrNameLst>
                                      </p:cBhvr>
                                      <p:to>
                                        <p:strVal val="visible"/>
                                      </p:to>
                                    </p:set>
                                    <p:animEffect transition="in" filter="fade">
                                      <p:cBhvr>
                                        <p:cTn dur="1000" id="37"/>
                                        <p:tgtEl>
                                          <p:spTgt spid="1049194"/>
                                        </p:tgtEl>
                                      </p:cBhvr>
                                    </p:animEffect>
                                    <p:anim calcmode="lin" valueType="num">
                                      <p:cBhvr>
                                        <p:cTn dur="1000" fill="hold" id="38"/>
                                        <p:tgtEl>
                                          <p:spTgt spid="1049194"/>
                                        </p:tgtEl>
                                        <p:attrNameLst>
                                          <p:attrName>ppt_x</p:attrName>
                                        </p:attrNameLst>
                                      </p:cBhvr>
                                      <p:tavLst>
                                        <p:tav tm="0">
                                          <p:val>
                                            <p:strVal val="#ppt_x"/>
                                          </p:val>
                                        </p:tav>
                                        <p:tav tm="100000">
                                          <p:val>
                                            <p:strVal val="#ppt_x"/>
                                          </p:val>
                                        </p:tav>
                                      </p:tavLst>
                                    </p:anim>
                                    <p:anim calcmode="lin" valueType="num">
                                      <p:cBhvr>
                                        <p:cTn dur="1000" fill="hold" id="39"/>
                                        <p:tgtEl>
                                          <p:spTgt spid="1049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87" grpId="0" animBg="1"/>
      <p:bldP spid="1049188" grpId="0" animBg="1"/>
      <p:bldP spid="1049189" grpId="0" animBg="1"/>
      <p:bldP spid="1049190" grpId="0" animBg="1"/>
      <p:bldP spid="1049191" grpId="0" animBg="1"/>
      <p:bldP spid="104919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9197" name="Rectangle 4"/>
          <p:cNvSpPr/>
          <p:nvPr/>
        </p:nvSpPr>
        <p:spPr>
          <a:xfrm>
            <a:off x="899592" y="1275606"/>
            <a:ext cx="7632848" cy="3456384"/>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902" name="Curved Connector 8"/>
          <p:cNvCxnSpPr>
            <a:cxnSpLocks/>
            <a:stCxn id="1049242" idx="0"/>
          </p:cNvCxnSpPr>
          <p:nvPr/>
        </p:nvCxnSpPr>
        <p:spPr>
          <a:xfrm rot="16200000" flipV="1">
            <a:off x="4955099" y="1862776"/>
            <a:ext cx="535638" cy="730062"/>
          </a:xfrm>
          <a:prstGeom prst="curvedConnector2"/>
          <a:ln>
            <a:tailEnd type="arrow"/>
          </a:ln>
        </p:spPr>
        <p:style>
          <a:lnRef idx="3">
            <a:schemeClr val="accent2"/>
          </a:lnRef>
          <a:fillRef idx="0">
            <a:schemeClr val="accent2"/>
          </a:fillRef>
          <a:effectRef idx="2">
            <a:schemeClr val="accent2"/>
          </a:effectRef>
          <a:fontRef idx="minor">
            <a:schemeClr val="tx1"/>
          </a:fontRef>
        </p:style>
      </p:cxnSp>
      <p:cxnSp>
        <p:nvCxnSpPr>
          <p:cNvPr id="3145903" name="Curved Connector 12"/>
          <p:cNvCxnSpPr>
            <a:cxnSpLocks/>
            <a:stCxn id="1049245" idx="2"/>
          </p:cNvCxnSpPr>
          <p:nvPr/>
        </p:nvCxnSpPr>
        <p:spPr>
          <a:xfrm rot="16200000" flipH="1">
            <a:off x="4119896" y="2782803"/>
            <a:ext cx="565860" cy="763796"/>
          </a:xfrm>
          <a:prstGeom prst="curvedConnector2"/>
          <a:ln>
            <a:tailEnd type="arrow"/>
          </a:ln>
        </p:spPr>
        <p:style>
          <a:lnRef idx="3">
            <a:schemeClr val="accent2"/>
          </a:lnRef>
          <a:fillRef idx="0">
            <a:schemeClr val="accent2"/>
          </a:fillRef>
          <a:effectRef idx="2">
            <a:schemeClr val="accent2"/>
          </a:effectRef>
          <a:fontRef idx="minor">
            <a:schemeClr val="tx1"/>
          </a:fontRef>
        </p:style>
      </p:cxnSp>
      <p:cxnSp>
        <p:nvCxnSpPr>
          <p:cNvPr id="3145904" name="Curved Connector 19"/>
          <p:cNvCxnSpPr>
            <a:cxnSpLocks/>
            <a:endCxn id="1049242" idx="2"/>
          </p:cNvCxnSpPr>
          <p:nvPr/>
        </p:nvCxnSpPr>
        <p:spPr>
          <a:xfrm flipV="1">
            <a:off x="4924792" y="2921935"/>
            <a:ext cx="663157" cy="517416"/>
          </a:xfrm>
          <a:prstGeom prst="curvedConnector2"/>
          <a:ln>
            <a:tailEnd type="arrow"/>
          </a:ln>
        </p:spPr>
        <p:style>
          <a:lnRef idx="3">
            <a:schemeClr val="accent2"/>
          </a:lnRef>
          <a:fillRef idx="0">
            <a:schemeClr val="accent2"/>
          </a:fillRef>
          <a:effectRef idx="2">
            <a:schemeClr val="accent2"/>
          </a:effectRef>
          <a:fontRef idx="minor">
            <a:schemeClr val="tx1"/>
          </a:fontRef>
        </p:style>
      </p:cxnSp>
      <p:cxnSp>
        <p:nvCxnSpPr>
          <p:cNvPr id="3145905" name="Curved Connector 28"/>
          <p:cNvCxnSpPr>
            <a:cxnSpLocks/>
            <a:endCxn id="1049245" idx="0"/>
          </p:cNvCxnSpPr>
          <p:nvPr/>
        </p:nvCxnSpPr>
        <p:spPr>
          <a:xfrm rot="10800000" flipV="1">
            <a:off x="4020928" y="1968268"/>
            <a:ext cx="696888" cy="535638"/>
          </a:xfrm>
          <a:prstGeom prst="curvedConnector2"/>
          <a:ln>
            <a:tailEnd type="arrow"/>
          </a:ln>
        </p:spPr>
        <p:style>
          <a:lnRef idx="3">
            <a:schemeClr val="accent2"/>
          </a:lnRef>
          <a:fillRef idx="0">
            <a:schemeClr val="accent2"/>
          </a:fillRef>
          <a:effectRef idx="2">
            <a:schemeClr val="accent2"/>
          </a:effectRef>
          <a:fontRef idx="minor">
            <a:schemeClr val="tx1"/>
          </a:fontRef>
        </p:style>
      </p:cxnSp>
      <p:sp>
        <p:nvSpPr>
          <p:cNvPr id="1049198" name="TextBox 48"/>
          <p:cNvSpPr txBox="1"/>
          <p:nvPr/>
        </p:nvSpPr>
        <p:spPr>
          <a:xfrm>
            <a:off x="6160878" y="2422678"/>
            <a:ext cx="1114248" cy="646331"/>
          </a:xfrm>
          <a:prstGeom prst="rect"/>
          <a:noFill/>
        </p:spPr>
        <p:txBody>
          <a:bodyPr rtlCol="0" wrap="square">
            <a:spAutoFit/>
          </a:bodyPr>
          <a:p>
            <a:r>
              <a:rPr altLang="en-US" dirty="0" lang="zh-CN"/>
              <a:t>金融机构</a:t>
            </a:r>
            <a:endParaRPr altLang="zh-CN" dirty="0" lang="en-US"/>
          </a:p>
          <a:p>
            <a:pPr algn="ctr"/>
            <a:r>
              <a:rPr altLang="en-US" dirty="0" lang="zh-CN"/>
              <a:t>私有链</a:t>
            </a:r>
            <a:endParaRPr dirty="0" lang="en-US"/>
          </a:p>
        </p:txBody>
      </p:sp>
      <p:sp>
        <p:nvSpPr>
          <p:cNvPr id="1049199" name="Donut 49"/>
          <p:cNvSpPr/>
          <p:nvPr/>
        </p:nvSpPr>
        <p:spPr>
          <a:xfrm>
            <a:off x="5798691" y="1826488"/>
            <a:ext cx="1873083" cy="1886634"/>
          </a:xfrm>
          <a:prstGeom prst="donut">
            <a:avLst>
              <a:gd name="adj" fmla="val 3343"/>
            </a:avLst>
          </a:prstGeom>
        </p:spPr>
        <p:style>
          <a:lnRef idx="1">
            <a:schemeClr val="accent2"/>
          </a:lnRef>
          <a:fillRef idx="3">
            <a:schemeClr val="accent2"/>
          </a:fillRef>
          <a:effectRef idx="2">
            <a:schemeClr val="accent2"/>
          </a:effectRef>
          <a:fontRef idx="minor">
            <a:schemeClr val="lt1"/>
          </a:fontRef>
        </p:style>
        <p:txBody>
          <a:bodyPr anchor="ctr" rtlCol="0"/>
          <a:p>
            <a:pPr algn="ctr"/>
            <a:endParaRPr lang="en-US">
              <a:solidFill>
                <a:schemeClr val="tx1"/>
              </a:solidFill>
            </a:endParaRPr>
          </a:p>
        </p:txBody>
      </p:sp>
      <p:sp>
        <p:nvSpPr>
          <p:cNvPr id="1049200" name="Document 50"/>
          <p:cNvSpPr/>
          <p:nvPr/>
        </p:nvSpPr>
        <p:spPr>
          <a:xfrm>
            <a:off x="4483973" y="1920877"/>
            <a:ext cx="295397" cy="274514"/>
          </a:xfrm>
          <a:prstGeom prst="flowChartDocument"/>
        </p:spPr>
        <p:style>
          <a:lnRef idx="1">
            <a:schemeClr val="accent4"/>
          </a:lnRef>
          <a:fillRef idx="2">
            <a:schemeClr val="accent4"/>
          </a:fillRef>
          <a:effectRef idx="1">
            <a:schemeClr val="accent4"/>
          </a:effectRef>
          <a:fontRef idx="minor">
            <a:schemeClr val="dk1"/>
          </a:fontRef>
        </p:style>
        <p:txBody>
          <a:bodyPr anchor="ctr" rtlCol="0"/>
          <a:p>
            <a:pPr algn="ctr"/>
            <a:endParaRPr lang="en-US"/>
          </a:p>
        </p:txBody>
      </p:sp>
      <p:sp>
        <p:nvSpPr>
          <p:cNvPr id="1049201" name="Document 51"/>
          <p:cNvSpPr/>
          <p:nvPr/>
        </p:nvSpPr>
        <p:spPr>
          <a:xfrm>
            <a:off x="4327320" y="3115057"/>
            <a:ext cx="187307" cy="257562"/>
          </a:xfrm>
          <a:prstGeom prst="flowChartDocument"/>
        </p:spPr>
        <p:style>
          <a:lnRef idx="1">
            <a:schemeClr val="accent5"/>
          </a:lnRef>
          <a:fillRef idx="2">
            <a:schemeClr val="accent5"/>
          </a:fillRef>
          <a:effectRef idx="1">
            <a:schemeClr val="accent5"/>
          </a:effectRef>
          <a:fontRef idx="minor">
            <a:schemeClr val="dk1"/>
          </a:fontRef>
        </p:style>
        <p:txBody>
          <a:bodyPr anchor="ctr" rtlCol="0"/>
          <a:p>
            <a:pPr algn="ctr"/>
            <a:endParaRPr lang="en-US"/>
          </a:p>
        </p:txBody>
      </p:sp>
      <p:sp>
        <p:nvSpPr>
          <p:cNvPr id="1049202" name="Document 52"/>
          <p:cNvSpPr/>
          <p:nvPr/>
        </p:nvSpPr>
        <p:spPr>
          <a:xfrm>
            <a:off x="5193225" y="3081506"/>
            <a:ext cx="187307" cy="257562"/>
          </a:xfrm>
          <a:prstGeom prst="flowChartDocument"/>
        </p:spPr>
        <p:style>
          <a:lnRef idx="1">
            <a:schemeClr val="accent4"/>
          </a:lnRef>
          <a:fillRef idx="2">
            <a:schemeClr val="accent4"/>
          </a:fillRef>
          <a:effectRef idx="1">
            <a:schemeClr val="accent4"/>
          </a:effectRef>
          <a:fontRef idx="minor">
            <a:schemeClr val="dk1"/>
          </a:fontRef>
        </p:style>
        <p:txBody>
          <a:bodyPr anchor="ctr" rtlCol="0"/>
          <a:p>
            <a:pPr algn="ctr"/>
            <a:endParaRPr lang="en-US"/>
          </a:p>
        </p:txBody>
      </p:sp>
      <p:sp>
        <p:nvSpPr>
          <p:cNvPr id="1049203" name="TextBox 53"/>
          <p:cNvSpPr txBox="1"/>
          <p:nvPr/>
        </p:nvSpPr>
        <p:spPr>
          <a:xfrm>
            <a:off x="4598787" y="2809763"/>
            <a:ext cx="712963" cy="369332"/>
          </a:xfrm>
          <a:prstGeom prst="rect"/>
          <a:noFill/>
        </p:spPr>
        <p:txBody>
          <a:bodyPr rtlCol="0" wrap="square">
            <a:spAutoFit/>
          </a:bodyPr>
          <a:p>
            <a:pPr algn="ctr"/>
            <a:r>
              <a:rPr altLang="en-US" dirty="0" sz="900" lang="zh-CN"/>
              <a:t>资产流</a:t>
            </a:r>
            <a:endParaRPr altLang="zh-CN" dirty="0" sz="900" lang="en-US"/>
          </a:p>
          <a:p>
            <a:r>
              <a:rPr altLang="en-US" dirty="0" sz="900" lang="zh-CN"/>
              <a:t>公共账本</a:t>
            </a:r>
            <a:endParaRPr dirty="0" sz="900" lang="en-US"/>
          </a:p>
        </p:txBody>
      </p:sp>
      <p:sp>
        <p:nvSpPr>
          <p:cNvPr id="1049204" name="TextBox 54"/>
          <p:cNvSpPr txBox="1"/>
          <p:nvPr/>
        </p:nvSpPr>
        <p:spPr>
          <a:xfrm>
            <a:off x="4575244" y="2225055"/>
            <a:ext cx="699094" cy="369332"/>
          </a:xfrm>
          <a:prstGeom prst="rect"/>
          <a:noFill/>
        </p:spPr>
        <p:txBody>
          <a:bodyPr rtlCol="0" wrap="square">
            <a:spAutoFit/>
          </a:bodyPr>
          <a:p>
            <a:pPr algn="ctr"/>
            <a:r>
              <a:rPr altLang="en-US" dirty="0" sz="900" lang="zh-CN"/>
              <a:t>数据流</a:t>
            </a:r>
            <a:endParaRPr altLang="zh-CN" dirty="0" sz="900" lang="en-US"/>
          </a:p>
          <a:p>
            <a:pPr algn="ctr"/>
            <a:r>
              <a:rPr altLang="en-US" dirty="0" sz="900" lang="zh-CN"/>
              <a:t>公共账本</a:t>
            </a:r>
            <a:endParaRPr dirty="0" sz="900" lang="en-US"/>
          </a:p>
        </p:txBody>
      </p:sp>
      <p:sp>
        <p:nvSpPr>
          <p:cNvPr id="1049205" name="Rectangle 55"/>
          <p:cNvSpPr/>
          <p:nvPr/>
        </p:nvSpPr>
        <p:spPr>
          <a:xfrm>
            <a:off x="4709440" y="3055885"/>
            <a:ext cx="492001" cy="276999"/>
          </a:xfrm>
          <a:prstGeom prst="rect"/>
        </p:spPr>
        <p:txBody>
          <a:bodyPr wrap="square">
            <a:spAutoFit/>
          </a:bodyPr>
          <a:p>
            <a:pPr algn="ctr"/>
            <a:r>
              <a:rPr altLang="zh-CN" dirty="0" sz="1200" lang="mr-IN">
                <a:latin typeface="+mn-ea"/>
              </a:rPr>
              <a:t>…</a:t>
            </a:r>
            <a:endParaRPr altLang="en-US" dirty="0" sz="1200" lang="zh-CN">
              <a:latin typeface="+mn-ea"/>
            </a:endParaRPr>
          </a:p>
        </p:txBody>
      </p:sp>
      <p:sp>
        <p:nvSpPr>
          <p:cNvPr id="1049206" name="Rectangle 56"/>
          <p:cNvSpPr/>
          <p:nvPr/>
        </p:nvSpPr>
        <p:spPr>
          <a:xfrm rot="5059710">
            <a:off x="7106158" y="2384867"/>
            <a:ext cx="513186" cy="276999"/>
          </a:xfrm>
          <a:prstGeom prst="rect"/>
        </p:spPr>
        <p:txBody>
          <a:bodyPr wrap="square">
            <a:spAutoFit/>
          </a:bodyPr>
          <a:p>
            <a:pPr algn="ctr"/>
            <a:r>
              <a:rPr altLang="zh-CN" dirty="0" sz="1200" lang="mr-IN">
                <a:latin typeface="+mn-ea"/>
              </a:rPr>
              <a:t>…</a:t>
            </a:r>
            <a:endParaRPr altLang="en-US" dirty="0" sz="1200" lang="zh-CN">
              <a:latin typeface="+mn-ea"/>
            </a:endParaRPr>
          </a:p>
        </p:txBody>
      </p:sp>
      <p:sp>
        <p:nvSpPr>
          <p:cNvPr id="1049207" name="Donut 57"/>
          <p:cNvSpPr/>
          <p:nvPr/>
        </p:nvSpPr>
        <p:spPr>
          <a:xfrm>
            <a:off x="1869610" y="1857977"/>
            <a:ext cx="1873083" cy="1886634"/>
          </a:xfrm>
          <a:prstGeom prst="donut">
            <a:avLst>
              <a:gd name="adj" fmla="val 3343"/>
            </a:avLst>
          </a:prstGeom>
        </p:spPr>
        <p:style>
          <a:lnRef idx="1">
            <a:schemeClr val="accent1"/>
          </a:lnRef>
          <a:fillRef idx="2">
            <a:schemeClr val="accent1"/>
          </a:fillRef>
          <a:effectRef idx="1">
            <a:schemeClr val="accent1"/>
          </a:effectRef>
          <a:fontRef idx="minor">
            <a:schemeClr val="dk1"/>
          </a:fontRef>
        </p:style>
        <p:txBody>
          <a:bodyPr anchor="ctr" rtlCol="0"/>
          <a:p>
            <a:pPr algn="ctr"/>
            <a:endParaRPr lang="en-US">
              <a:solidFill>
                <a:schemeClr val="tx1"/>
              </a:solidFill>
            </a:endParaRPr>
          </a:p>
        </p:txBody>
      </p:sp>
      <p:sp>
        <p:nvSpPr>
          <p:cNvPr id="1049208" name="TextBox 60"/>
          <p:cNvSpPr txBox="1"/>
          <p:nvPr/>
        </p:nvSpPr>
        <p:spPr>
          <a:xfrm>
            <a:off x="2214775" y="2461083"/>
            <a:ext cx="1198444" cy="646331"/>
          </a:xfrm>
          <a:prstGeom prst="rect"/>
          <a:noFill/>
        </p:spPr>
        <p:txBody>
          <a:bodyPr rtlCol="0" wrap="square">
            <a:spAutoFit/>
          </a:bodyPr>
          <a:p>
            <a:pPr algn="ctr"/>
            <a:r>
              <a:rPr altLang="en-US" dirty="0" lang="zh-CN"/>
              <a:t>金融平台</a:t>
            </a:r>
            <a:endParaRPr altLang="zh-CN" dirty="0" lang="en-US"/>
          </a:p>
          <a:p>
            <a:pPr algn="ctr"/>
            <a:r>
              <a:rPr altLang="en-US" dirty="0" lang="zh-CN"/>
              <a:t>联盟链</a:t>
            </a:r>
            <a:endParaRPr dirty="0" lang="en-US"/>
          </a:p>
        </p:txBody>
      </p:sp>
      <p:sp>
        <p:nvSpPr>
          <p:cNvPr id="1049209" name="Oval 63"/>
          <p:cNvSpPr/>
          <p:nvPr/>
        </p:nvSpPr>
        <p:spPr>
          <a:xfrm>
            <a:off x="5884822" y="3060890"/>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10" name="TextBox 64"/>
          <p:cNvSpPr txBox="1"/>
          <p:nvPr/>
        </p:nvSpPr>
        <p:spPr>
          <a:xfrm>
            <a:off x="5895050" y="3150708"/>
            <a:ext cx="449416" cy="230832"/>
          </a:xfrm>
          <a:prstGeom prst="rect"/>
          <a:noFill/>
        </p:spPr>
        <p:txBody>
          <a:bodyPr rtlCol="0" wrap="square">
            <a:spAutoFit/>
          </a:bodyPr>
          <a:p>
            <a:r>
              <a:rPr altLang="en-US" dirty="0" sz="900" lang="zh-CN"/>
              <a:t>注册</a:t>
            </a:r>
            <a:endParaRPr dirty="0" sz="900" lang="en-US"/>
          </a:p>
        </p:txBody>
      </p:sp>
      <p:sp>
        <p:nvSpPr>
          <p:cNvPr id="1049211" name="Oval 65"/>
          <p:cNvSpPr/>
          <p:nvPr/>
        </p:nvSpPr>
        <p:spPr>
          <a:xfrm>
            <a:off x="5933531" y="1959987"/>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12" name="TextBox 66"/>
          <p:cNvSpPr txBox="1"/>
          <p:nvPr/>
        </p:nvSpPr>
        <p:spPr>
          <a:xfrm>
            <a:off x="5931128" y="2029229"/>
            <a:ext cx="449416" cy="230832"/>
          </a:xfrm>
          <a:prstGeom prst="rect"/>
          <a:noFill/>
        </p:spPr>
        <p:txBody>
          <a:bodyPr rtlCol="0" wrap="square">
            <a:spAutoFit/>
          </a:bodyPr>
          <a:p>
            <a:r>
              <a:rPr altLang="en-US" dirty="0" sz="900" lang="zh-CN"/>
              <a:t>监管</a:t>
            </a:r>
            <a:endParaRPr dirty="0" sz="900" lang="en-US"/>
          </a:p>
        </p:txBody>
      </p:sp>
      <p:sp>
        <p:nvSpPr>
          <p:cNvPr id="1049213" name="Oval 67"/>
          <p:cNvSpPr/>
          <p:nvPr/>
        </p:nvSpPr>
        <p:spPr>
          <a:xfrm>
            <a:off x="6812931" y="3349465"/>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14" name="TextBox 68"/>
          <p:cNvSpPr txBox="1"/>
          <p:nvPr/>
        </p:nvSpPr>
        <p:spPr>
          <a:xfrm>
            <a:off x="6819632" y="3426435"/>
            <a:ext cx="449416" cy="230832"/>
          </a:xfrm>
          <a:prstGeom prst="rect"/>
          <a:noFill/>
        </p:spPr>
        <p:txBody>
          <a:bodyPr rtlCol="0" wrap="square">
            <a:spAutoFit/>
          </a:bodyPr>
          <a:p>
            <a:r>
              <a:rPr altLang="en-US" dirty="0" sz="900" lang="zh-CN"/>
              <a:t>风控</a:t>
            </a:r>
            <a:endParaRPr dirty="0" sz="900" lang="en-US"/>
          </a:p>
        </p:txBody>
      </p:sp>
      <p:sp>
        <p:nvSpPr>
          <p:cNvPr id="1049215" name="Oval 69"/>
          <p:cNvSpPr/>
          <p:nvPr/>
        </p:nvSpPr>
        <p:spPr>
          <a:xfrm>
            <a:off x="7408210" y="2551682"/>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16" name="TextBox 70"/>
          <p:cNvSpPr txBox="1"/>
          <p:nvPr/>
        </p:nvSpPr>
        <p:spPr>
          <a:xfrm>
            <a:off x="7405807" y="2620923"/>
            <a:ext cx="449416" cy="230832"/>
          </a:xfrm>
          <a:prstGeom prst="rect"/>
          <a:noFill/>
        </p:spPr>
        <p:txBody>
          <a:bodyPr rtlCol="0" wrap="square">
            <a:spAutoFit/>
          </a:bodyPr>
          <a:p>
            <a:r>
              <a:rPr altLang="zh-CN" dirty="0" sz="900" lang="en-US"/>
              <a:t>AML</a:t>
            </a:r>
            <a:endParaRPr dirty="0" sz="900" lang="en-US"/>
          </a:p>
        </p:txBody>
      </p:sp>
      <p:sp>
        <p:nvSpPr>
          <p:cNvPr id="1049217" name="Oval 71"/>
          <p:cNvSpPr/>
          <p:nvPr/>
        </p:nvSpPr>
        <p:spPr>
          <a:xfrm>
            <a:off x="7057483" y="1899672"/>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18" name="TextBox 72"/>
          <p:cNvSpPr txBox="1"/>
          <p:nvPr/>
        </p:nvSpPr>
        <p:spPr>
          <a:xfrm>
            <a:off x="7055081" y="1968914"/>
            <a:ext cx="449416" cy="230832"/>
          </a:xfrm>
          <a:prstGeom prst="rect"/>
          <a:noFill/>
        </p:spPr>
        <p:txBody>
          <a:bodyPr rtlCol="0" wrap="square">
            <a:spAutoFit/>
          </a:bodyPr>
          <a:p>
            <a:r>
              <a:rPr altLang="en-US" dirty="0" sz="900" lang="zh-CN"/>
              <a:t>分析</a:t>
            </a:r>
            <a:endParaRPr dirty="0" sz="900" lang="en-US"/>
          </a:p>
        </p:txBody>
      </p:sp>
      <p:sp>
        <p:nvSpPr>
          <p:cNvPr id="1049219" name="Oval 73"/>
          <p:cNvSpPr/>
          <p:nvPr/>
        </p:nvSpPr>
        <p:spPr>
          <a:xfrm>
            <a:off x="7292710" y="3123319"/>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20" name="TextBox 74"/>
          <p:cNvSpPr txBox="1"/>
          <p:nvPr/>
        </p:nvSpPr>
        <p:spPr>
          <a:xfrm>
            <a:off x="7290307" y="3192560"/>
            <a:ext cx="449416" cy="230832"/>
          </a:xfrm>
          <a:prstGeom prst="rect"/>
          <a:noFill/>
        </p:spPr>
        <p:txBody>
          <a:bodyPr rtlCol="0" wrap="square">
            <a:spAutoFit/>
          </a:bodyPr>
          <a:p>
            <a:r>
              <a:rPr altLang="zh-CN" dirty="0" sz="900" lang="en-US"/>
              <a:t>KYC</a:t>
            </a:r>
            <a:endParaRPr dirty="0" sz="900" lang="en-US"/>
          </a:p>
        </p:txBody>
      </p:sp>
      <p:sp>
        <p:nvSpPr>
          <p:cNvPr id="1049221" name="Oval 75"/>
          <p:cNvSpPr/>
          <p:nvPr/>
        </p:nvSpPr>
        <p:spPr>
          <a:xfrm>
            <a:off x="3354539" y="2097373"/>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22" name="TextBox 76"/>
          <p:cNvSpPr txBox="1"/>
          <p:nvPr/>
        </p:nvSpPr>
        <p:spPr>
          <a:xfrm>
            <a:off x="3373111" y="2212692"/>
            <a:ext cx="449416" cy="230832"/>
          </a:xfrm>
          <a:prstGeom prst="rect"/>
          <a:noFill/>
        </p:spPr>
        <p:txBody>
          <a:bodyPr rtlCol="0" wrap="square">
            <a:spAutoFit/>
          </a:bodyPr>
          <a:p>
            <a:r>
              <a:rPr altLang="en-US" dirty="0" sz="900" lang="zh-CN"/>
              <a:t>融资</a:t>
            </a:r>
            <a:endParaRPr dirty="0" sz="900" lang="en-US"/>
          </a:p>
        </p:txBody>
      </p:sp>
      <p:sp>
        <p:nvSpPr>
          <p:cNvPr id="1049223" name="Oval 77"/>
          <p:cNvSpPr/>
          <p:nvPr/>
        </p:nvSpPr>
        <p:spPr>
          <a:xfrm>
            <a:off x="2194750" y="3215033"/>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24" name="TextBox 78"/>
          <p:cNvSpPr txBox="1"/>
          <p:nvPr/>
        </p:nvSpPr>
        <p:spPr>
          <a:xfrm>
            <a:off x="2192347" y="3284274"/>
            <a:ext cx="449416" cy="230832"/>
          </a:xfrm>
          <a:prstGeom prst="rect"/>
          <a:noFill/>
        </p:spPr>
        <p:txBody>
          <a:bodyPr rtlCol="0" wrap="square">
            <a:spAutoFit/>
          </a:bodyPr>
          <a:p>
            <a:r>
              <a:rPr altLang="en-US" dirty="0" sz="900" lang="zh-CN"/>
              <a:t>私募</a:t>
            </a:r>
            <a:endParaRPr dirty="0" sz="900" lang="en-US"/>
          </a:p>
        </p:txBody>
      </p:sp>
      <p:sp>
        <p:nvSpPr>
          <p:cNvPr id="1049225" name="Oval 79"/>
          <p:cNvSpPr/>
          <p:nvPr/>
        </p:nvSpPr>
        <p:spPr>
          <a:xfrm>
            <a:off x="1838099" y="2776770"/>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26" name="TextBox 80"/>
          <p:cNvSpPr txBox="1"/>
          <p:nvPr/>
        </p:nvSpPr>
        <p:spPr>
          <a:xfrm>
            <a:off x="1835696" y="2846012"/>
            <a:ext cx="449416" cy="230832"/>
          </a:xfrm>
          <a:prstGeom prst="rect"/>
          <a:noFill/>
        </p:spPr>
        <p:txBody>
          <a:bodyPr rtlCol="0" wrap="square">
            <a:spAutoFit/>
          </a:bodyPr>
          <a:p>
            <a:r>
              <a:rPr altLang="en-US" dirty="0" sz="900" lang="zh-CN"/>
              <a:t>抵押</a:t>
            </a:r>
            <a:endParaRPr dirty="0" sz="900" lang="en-US"/>
          </a:p>
        </p:txBody>
      </p:sp>
      <p:sp>
        <p:nvSpPr>
          <p:cNvPr id="1049227" name="Oval 81"/>
          <p:cNvSpPr/>
          <p:nvPr/>
        </p:nvSpPr>
        <p:spPr>
          <a:xfrm>
            <a:off x="1838099" y="2176662"/>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28" name="TextBox 82"/>
          <p:cNvSpPr txBox="1"/>
          <p:nvPr/>
        </p:nvSpPr>
        <p:spPr>
          <a:xfrm>
            <a:off x="1835696" y="2245904"/>
            <a:ext cx="449416" cy="230832"/>
          </a:xfrm>
          <a:prstGeom prst="rect"/>
          <a:noFill/>
        </p:spPr>
        <p:txBody>
          <a:bodyPr rtlCol="0" wrap="square">
            <a:spAutoFit/>
          </a:bodyPr>
          <a:p>
            <a:r>
              <a:rPr altLang="en-US" dirty="0" sz="900" lang="zh-CN"/>
              <a:t>破产</a:t>
            </a:r>
            <a:endParaRPr dirty="0" sz="900" lang="en-US"/>
          </a:p>
        </p:txBody>
      </p:sp>
      <p:sp>
        <p:nvSpPr>
          <p:cNvPr id="1049229" name="Oval 83"/>
          <p:cNvSpPr/>
          <p:nvPr/>
        </p:nvSpPr>
        <p:spPr>
          <a:xfrm>
            <a:off x="2383942" y="1768792"/>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30" name="TextBox 84"/>
          <p:cNvSpPr txBox="1"/>
          <p:nvPr/>
        </p:nvSpPr>
        <p:spPr>
          <a:xfrm>
            <a:off x="2381539" y="1838033"/>
            <a:ext cx="449416" cy="230832"/>
          </a:xfrm>
          <a:prstGeom prst="rect"/>
          <a:noFill/>
        </p:spPr>
        <p:txBody>
          <a:bodyPr rtlCol="0" wrap="square">
            <a:spAutoFit/>
          </a:bodyPr>
          <a:p>
            <a:r>
              <a:rPr altLang="en-US" dirty="0" sz="900" lang="zh-CN"/>
              <a:t>上市</a:t>
            </a:r>
            <a:endParaRPr dirty="0" sz="900" lang="en-US"/>
          </a:p>
        </p:txBody>
      </p:sp>
      <p:sp>
        <p:nvSpPr>
          <p:cNvPr id="1049231" name="Oval 85"/>
          <p:cNvSpPr/>
          <p:nvPr/>
        </p:nvSpPr>
        <p:spPr>
          <a:xfrm>
            <a:off x="2765681" y="3276550"/>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32" name="TextBox 86"/>
          <p:cNvSpPr txBox="1"/>
          <p:nvPr/>
        </p:nvSpPr>
        <p:spPr>
          <a:xfrm>
            <a:off x="2763278" y="3345791"/>
            <a:ext cx="449416" cy="230832"/>
          </a:xfrm>
          <a:prstGeom prst="rect"/>
          <a:noFill/>
        </p:spPr>
        <p:txBody>
          <a:bodyPr rtlCol="0" wrap="square">
            <a:spAutoFit/>
          </a:bodyPr>
          <a:p>
            <a:r>
              <a:rPr altLang="en-US" dirty="0" sz="900" lang="zh-CN"/>
              <a:t>保险</a:t>
            </a:r>
            <a:endParaRPr dirty="0" sz="900" lang="en-US"/>
          </a:p>
        </p:txBody>
      </p:sp>
      <p:sp>
        <p:nvSpPr>
          <p:cNvPr id="1049233" name="Rectangle 87"/>
          <p:cNvSpPr/>
          <p:nvPr/>
        </p:nvSpPr>
        <p:spPr>
          <a:xfrm rot="18647874">
            <a:off x="3101679" y="2776248"/>
            <a:ext cx="513186" cy="276999"/>
          </a:xfrm>
          <a:prstGeom prst="rect"/>
        </p:spPr>
        <p:txBody>
          <a:bodyPr wrap="square">
            <a:spAutoFit/>
          </a:bodyPr>
          <a:p>
            <a:pPr algn="ctr"/>
            <a:r>
              <a:rPr altLang="zh-CN" dirty="0" sz="1200" lang="mr-IN">
                <a:latin typeface="+mn-ea"/>
              </a:rPr>
              <a:t>…</a:t>
            </a:r>
            <a:endParaRPr altLang="en-US" dirty="0" sz="1200" lang="zh-CN">
              <a:latin typeface="+mn-ea"/>
            </a:endParaRPr>
          </a:p>
        </p:txBody>
      </p:sp>
      <p:sp>
        <p:nvSpPr>
          <p:cNvPr id="1049234" name="Document 88"/>
          <p:cNvSpPr/>
          <p:nvPr/>
        </p:nvSpPr>
        <p:spPr>
          <a:xfrm>
            <a:off x="2920228" y="1758237"/>
            <a:ext cx="263517" cy="310628"/>
          </a:xfrm>
          <a:prstGeom prst="flowChartDocument"/>
        </p:spPr>
        <p:style>
          <a:lnRef idx="1">
            <a:schemeClr val="accent2"/>
          </a:lnRef>
          <a:fillRef idx="2">
            <a:schemeClr val="accent2"/>
          </a:fillRef>
          <a:effectRef idx="1">
            <a:schemeClr val="accent2"/>
          </a:effectRef>
          <a:fontRef idx="minor">
            <a:schemeClr val="dk1"/>
          </a:fontRef>
        </p:style>
        <p:txBody>
          <a:bodyPr anchor="ctr" rtlCol="0"/>
          <a:p>
            <a:pPr algn="ctr"/>
            <a:endParaRPr lang="en-US"/>
          </a:p>
        </p:txBody>
      </p:sp>
      <p:sp>
        <p:nvSpPr>
          <p:cNvPr id="1049235" name="TextBox 89"/>
          <p:cNvSpPr txBox="1"/>
          <p:nvPr/>
        </p:nvSpPr>
        <p:spPr>
          <a:xfrm>
            <a:off x="2637902" y="1971586"/>
            <a:ext cx="699094" cy="369332"/>
          </a:xfrm>
          <a:prstGeom prst="rect"/>
          <a:noFill/>
        </p:spPr>
        <p:txBody>
          <a:bodyPr rtlCol="0" wrap="square">
            <a:spAutoFit/>
          </a:bodyPr>
          <a:p>
            <a:pPr algn="ctr"/>
            <a:r>
              <a:rPr altLang="en-US" dirty="0" sz="900" lang="zh-CN"/>
              <a:t>数据流</a:t>
            </a:r>
            <a:endParaRPr altLang="zh-CN" dirty="0" sz="900" lang="en-US"/>
          </a:p>
          <a:p>
            <a:pPr algn="ctr"/>
            <a:r>
              <a:rPr altLang="en-US" dirty="0" sz="900" lang="zh-CN"/>
              <a:t>公共账本</a:t>
            </a:r>
            <a:endParaRPr dirty="0" sz="900" lang="en-US"/>
          </a:p>
        </p:txBody>
      </p:sp>
      <p:sp>
        <p:nvSpPr>
          <p:cNvPr id="1049236" name="Document 90"/>
          <p:cNvSpPr/>
          <p:nvPr/>
        </p:nvSpPr>
        <p:spPr>
          <a:xfrm>
            <a:off x="6459540" y="1784553"/>
            <a:ext cx="303014" cy="308638"/>
          </a:xfrm>
          <a:prstGeom prst="flowChartDocument"/>
        </p:spPr>
        <p:style>
          <a:lnRef idx="1">
            <a:schemeClr val="accent4"/>
          </a:lnRef>
          <a:fillRef idx="2">
            <a:schemeClr val="accent4"/>
          </a:fillRef>
          <a:effectRef idx="1">
            <a:schemeClr val="accent4"/>
          </a:effectRef>
          <a:fontRef idx="minor">
            <a:schemeClr val="dk1"/>
          </a:fontRef>
        </p:style>
        <p:txBody>
          <a:bodyPr anchor="ctr" rtlCol="0"/>
          <a:p>
            <a:pPr algn="ctr"/>
            <a:endParaRPr lang="en-US"/>
          </a:p>
        </p:txBody>
      </p:sp>
      <p:sp>
        <p:nvSpPr>
          <p:cNvPr id="1049237" name="TextBox 91"/>
          <p:cNvSpPr txBox="1"/>
          <p:nvPr/>
        </p:nvSpPr>
        <p:spPr>
          <a:xfrm>
            <a:off x="3270572" y="4180048"/>
            <a:ext cx="3188968" cy="369332"/>
          </a:xfrm>
          <a:prstGeom prst="rect"/>
          <a:noFill/>
        </p:spPr>
        <p:txBody>
          <a:bodyPr rtlCol="0" wrap="square">
            <a:spAutoFit/>
          </a:bodyPr>
          <a:p>
            <a:pPr algn="ctr"/>
            <a:r>
              <a:rPr altLang="en-US" dirty="0" lang="zh-CN"/>
              <a:t>金融机构区块链应用拓扑图</a:t>
            </a:r>
            <a:endParaRPr dirty="0" lang="en-US"/>
          </a:p>
        </p:txBody>
      </p:sp>
      <p:sp>
        <p:nvSpPr>
          <p:cNvPr id="1049238" name="Oval 96"/>
          <p:cNvSpPr/>
          <p:nvPr/>
        </p:nvSpPr>
        <p:spPr>
          <a:xfrm>
            <a:off x="3272975" y="3055884"/>
            <a:ext cx="385765" cy="436841"/>
          </a:xfrm>
          <a:prstGeom prst="ellipse"/>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US"/>
          </a:p>
        </p:txBody>
      </p:sp>
      <p:sp>
        <p:nvSpPr>
          <p:cNvPr id="1049239" name="TextBox 97"/>
          <p:cNvSpPr txBox="1"/>
          <p:nvPr/>
        </p:nvSpPr>
        <p:spPr>
          <a:xfrm>
            <a:off x="3270572" y="3125125"/>
            <a:ext cx="449416" cy="230832"/>
          </a:xfrm>
          <a:prstGeom prst="rect"/>
          <a:noFill/>
        </p:spPr>
        <p:txBody>
          <a:bodyPr rtlCol="0" wrap="square">
            <a:spAutoFit/>
          </a:bodyPr>
          <a:p>
            <a:r>
              <a:rPr altLang="en-US" dirty="0" sz="900" lang="zh-CN"/>
              <a:t>交易</a:t>
            </a:r>
            <a:endParaRPr dirty="0" sz="900" lang="en-US"/>
          </a:p>
        </p:txBody>
      </p:sp>
      <p:sp>
        <p:nvSpPr>
          <p:cNvPr id="1049240" name="标题 1"/>
          <p:cNvSpPr>
            <a:spLocks noGrp="1"/>
          </p:cNvSpPr>
          <p:nvPr>
            <p:ph type="title"/>
          </p:nvPr>
        </p:nvSpPr>
        <p:spPr>
          <a:xfrm>
            <a:off x="606007" y="123478"/>
            <a:ext cx="7113839" cy="277143"/>
          </a:xfrm>
        </p:spPr>
        <p:txBody>
          <a:bodyPr/>
          <a:p>
            <a:pPr algn="l"/>
            <a:r>
              <a:rPr altLang="en-CA" dirty="0" sz="2400" lang="zh-CN">
                <a:solidFill>
                  <a:schemeClr val="bg1"/>
                </a:solidFill>
              </a:rPr>
              <a:t>金融</a:t>
            </a:r>
            <a:r>
              <a:rPr altLang="en-US" dirty="0" sz="2400" lang="zh-CN">
                <a:solidFill>
                  <a:schemeClr val="bg1"/>
                </a:solidFill>
              </a:rPr>
              <a:t>机构区块链应用拓扑图</a:t>
            </a:r>
            <a:endParaRPr dirty="0" sz="2400" lang="en-US">
              <a:solidFill>
                <a:schemeClr val="bg1"/>
              </a:solidFill>
            </a:endParaRPr>
          </a:p>
        </p:txBody>
      </p:sp>
      <p:sp>
        <p:nvSpPr>
          <p:cNvPr id="1049241"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242" name="Rounded Rectangle 5"/>
          <p:cNvSpPr/>
          <p:nvPr/>
        </p:nvSpPr>
        <p:spPr>
          <a:xfrm>
            <a:off x="5139794" y="2495626"/>
            <a:ext cx="896309" cy="426309"/>
          </a:xfrm>
          <a:prstGeom prst="roundRect"/>
        </p:spPr>
        <p:style>
          <a:lnRef idx="1">
            <a:schemeClr val="accent2"/>
          </a:lnRef>
          <a:fillRef idx="3">
            <a:schemeClr val="accent2"/>
          </a:fillRef>
          <a:effectRef idx="2">
            <a:schemeClr val="accent2"/>
          </a:effectRef>
          <a:fontRef idx="minor">
            <a:schemeClr val="lt1"/>
          </a:fontRef>
        </p:style>
        <p:txBody>
          <a:bodyPr anchor="ctr" rtlCol="0"/>
          <a:p>
            <a:pPr algn="ctr"/>
            <a:r>
              <a:rPr altLang="en-US" dirty="0" sz="1200" lang="zh-CN"/>
              <a:t>金融机构</a:t>
            </a:r>
            <a:endParaRPr dirty="0" sz="1200" lang="en-US"/>
          </a:p>
        </p:txBody>
      </p:sp>
      <p:sp>
        <p:nvSpPr>
          <p:cNvPr id="1049243" name="Oval 62"/>
          <p:cNvSpPr/>
          <p:nvPr/>
        </p:nvSpPr>
        <p:spPr>
          <a:xfrm>
            <a:off x="6239847" y="3409780"/>
            <a:ext cx="385765" cy="436841"/>
          </a:xfrm>
          <a:prstGeom prst="ellipse"/>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244" name="TextBox 92"/>
          <p:cNvSpPr txBox="1"/>
          <p:nvPr/>
        </p:nvSpPr>
        <p:spPr>
          <a:xfrm>
            <a:off x="6236680" y="3440374"/>
            <a:ext cx="449416" cy="369332"/>
          </a:xfrm>
          <a:prstGeom prst="rect"/>
          <a:noFill/>
        </p:spPr>
        <p:txBody>
          <a:bodyPr rtlCol="0" wrap="square">
            <a:spAutoFit/>
          </a:bodyPr>
          <a:p>
            <a:r>
              <a:rPr altLang="en-US" dirty="0" sz="900" lang="zh-CN"/>
              <a:t>银行业务</a:t>
            </a:r>
            <a:endParaRPr dirty="0" sz="900" lang="en-US"/>
          </a:p>
        </p:txBody>
      </p:sp>
      <p:sp>
        <p:nvSpPr>
          <p:cNvPr id="1049245" name="Rounded Rectangle 4"/>
          <p:cNvSpPr/>
          <p:nvPr/>
        </p:nvSpPr>
        <p:spPr>
          <a:xfrm>
            <a:off x="3561450" y="2503906"/>
            <a:ext cx="918954" cy="426309"/>
          </a:xfrm>
          <a:prstGeom prst="roundRect"/>
        </p:spPr>
        <p:style>
          <a:lnRef idx="1">
            <a:schemeClr val="accent1"/>
          </a:lnRef>
          <a:fillRef idx="3">
            <a:schemeClr val="accent1"/>
          </a:fillRef>
          <a:effectRef idx="2">
            <a:schemeClr val="accent1"/>
          </a:effectRef>
          <a:fontRef idx="minor">
            <a:schemeClr val="lt1"/>
          </a:fontRef>
        </p:style>
        <p:txBody>
          <a:bodyPr anchor="ctr" rtlCol="0"/>
          <a:p>
            <a:pPr algn="ctr"/>
            <a:r>
              <a:rPr altLang="en-US" dirty="0" sz="1200" lang="zh-CN"/>
              <a:t>金融平台</a:t>
            </a:r>
            <a:endParaRPr dirty="0" sz="1200"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9246" name="Rectangle 4"/>
          <p:cNvSpPr/>
          <p:nvPr/>
        </p:nvSpPr>
        <p:spPr>
          <a:xfrm>
            <a:off x="467544" y="771549"/>
            <a:ext cx="8424936" cy="4233487"/>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247" name="标题 1"/>
          <p:cNvSpPr>
            <a:spLocks noGrp="1"/>
          </p:cNvSpPr>
          <p:nvPr>
            <p:ph type="title"/>
          </p:nvPr>
        </p:nvSpPr>
        <p:spPr>
          <a:xfrm>
            <a:off x="606007" y="123478"/>
            <a:ext cx="4542057" cy="277143"/>
          </a:xfrm>
        </p:spPr>
        <p:txBody>
          <a:bodyPr/>
          <a:p>
            <a:pPr algn="l"/>
            <a:r>
              <a:rPr altLang="en-CA" dirty="0" sz="2400" lang="zh-CN">
                <a:solidFill>
                  <a:schemeClr val="bg1"/>
                </a:solidFill>
              </a:rPr>
              <a:t>金融</a:t>
            </a:r>
            <a:r>
              <a:rPr altLang="en-US" dirty="0" sz="2400" lang="zh-CN">
                <a:solidFill>
                  <a:schemeClr val="bg1"/>
                </a:solidFill>
              </a:rPr>
              <a:t>机构区块链联盟链系统构架</a:t>
            </a:r>
            <a:endParaRPr dirty="0" sz="2400" lang="en-US">
              <a:solidFill>
                <a:schemeClr val="bg1"/>
              </a:solidFill>
            </a:endParaRPr>
          </a:p>
        </p:txBody>
      </p:sp>
      <p:sp>
        <p:nvSpPr>
          <p:cNvPr id="1049248"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52" name="Group 74"/>
          <p:cNvGrpSpPr/>
          <p:nvPr/>
        </p:nvGrpSpPr>
        <p:grpSpPr>
          <a:xfrm>
            <a:off x="887535" y="946806"/>
            <a:ext cx="7806654" cy="4212847"/>
            <a:chOff x="1049247" y="930653"/>
            <a:chExt cx="7404837" cy="3804630"/>
          </a:xfrm>
        </p:grpSpPr>
        <p:sp>
          <p:nvSpPr>
            <p:cNvPr id="1049249" name="TextBox 75"/>
            <p:cNvSpPr txBox="1"/>
            <p:nvPr/>
          </p:nvSpPr>
          <p:spPr>
            <a:xfrm>
              <a:off x="6208651" y="4057413"/>
              <a:ext cx="2157990" cy="419984"/>
            </a:xfrm>
            <a:prstGeom prst="rect"/>
            <a:noFill/>
          </p:spPr>
          <p:txBody>
            <a:bodyPr rtlCol="0" wrap="square">
              <a:spAutoFit/>
            </a:bodyPr>
            <a:p>
              <a:pPr algn="ctr"/>
              <a:r>
                <a:rPr altLang="en-US" dirty="0" sz="1350" lang="zh-CN"/>
                <a:t>企业区块链联盟</a:t>
              </a:r>
              <a:endParaRPr altLang="zh-CN" dirty="0" sz="1350" lang="en-US"/>
            </a:p>
          </p:txBody>
        </p:sp>
        <p:sp>
          <p:nvSpPr>
            <p:cNvPr id="1049250" name="Oval 76"/>
            <p:cNvSpPr/>
            <p:nvPr/>
          </p:nvSpPr>
          <p:spPr>
            <a:xfrm>
              <a:off x="7836673" y="2035643"/>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51" name="TextBox 77"/>
            <p:cNvSpPr txBox="1"/>
            <p:nvPr/>
          </p:nvSpPr>
          <p:spPr>
            <a:xfrm>
              <a:off x="7836673" y="2132550"/>
              <a:ext cx="617411" cy="323064"/>
            </a:xfrm>
            <a:prstGeom prst="rect"/>
            <a:noFill/>
          </p:spPr>
          <p:txBody>
            <a:bodyPr rtlCol="0" wrap="none">
              <a:spAutoFit/>
            </a:bodyPr>
            <a:p>
              <a:r>
                <a:rPr altLang="en-US" dirty="0" sz="900" lang="zh-CN"/>
                <a:t>融资</a:t>
              </a:r>
              <a:endParaRPr dirty="0" sz="900" lang="en-US"/>
            </a:p>
          </p:txBody>
        </p:sp>
        <p:sp>
          <p:nvSpPr>
            <p:cNvPr id="1049252" name="Oval 78"/>
            <p:cNvSpPr/>
            <p:nvPr/>
          </p:nvSpPr>
          <p:spPr>
            <a:xfrm>
              <a:off x="6021720" y="3392002"/>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53" name="TextBox 85"/>
            <p:cNvSpPr txBox="1"/>
            <p:nvPr/>
          </p:nvSpPr>
          <p:spPr>
            <a:xfrm>
              <a:off x="6021720" y="3488909"/>
              <a:ext cx="617411" cy="323064"/>
            </a:xfrm>
            <a:prstGeom prst="rect"/>
            <a:noFill/>
          </p:spPr>
          <p:txBody>
            <a:bodyPr rtlCol="0" wrap="none">
              <a:spAutoFit/>
            </a:bodyPr>
            <a:p>
              <a:r>
                <a:rPr altLang="en-US" dirty="0" sz="900" lang="zh-CN"/>
                <a:t>节点</a:t>
              </a:r>
              <a:endParaRPr dirty="0" sz="900" lang="en-US"/>
            </a:p>
          </p:txBody>
        </p:sp>
        <p:sp>
          <p:nvSpPr>
            <p:cNvPr id="1049254" name="Oval 86"/>
            <p:cNvSpPr/>
            <p:nvPr/>
          </p:nvSpPr>
          <p:spPr>
            <a:xfrm>
              <a:off x="5491752" y="2778626"/>
              <a:ext cx="529968" cy="541912"/>
            </a:xfrm>
            <a:prstGeom prst="ellipse"/>
          </p:spPr>
          <p:style>
            <a:lnRef idx="1">
              <a:schemeClr val="accent6"/>
            </a:lnRef>
            <a:fillRef idx="2">
              <a:schemeClr val="accent6"/>
            </a:fillRef>
            <a:effectRef idx="1">
              <a:schemeClr val="accent6"/>
            </a:effectRef>
            <a:fontRef idx="minor">
              <a:schemeClr val="dk1"/>
            </a:fontRef>
          </p:style>
          <p:txBody>
            <a:bodyPr anchor="ctr" rtlCol="0"/>
            <a:p>
              <a:pPr algn="ctr"/>
              <a:endParaRPr sz="1350" lang="en-US"/>
            </a:p>
          </p:txBody>
        </p:sp>
        <p:sp>
          <p:nvSpPr>
            <p:cNvPr id="1049255" name="TextBox 88"/>
            <p:cNvSpPr txBox="1"/>
            <p:nvPr/>
          </p:nvSpPr>
          <p:spPr>
            <a:xfrm>
              <a:off x="5491753" y="2875533"/>
              <a:ext cx="617411" cy="323064"/>
            </a:xfrm>
            <a:prstGeom prst="rect"/>
            <a:noFill/>
          </p:spPr>
          <p:txBody>
            <a:bodyPr rtlCol="0" wrap="none">
              <a:spAutoFit/>
            </a:bodyPr>
            <a:p>
              <a:r>
                <a:rPr altLang="en-US" dirty="0" sz="900" lang="zh-CN"/>
                <a:t>节点</a:t>
              </a:r>
              <a:endParaRPr dirty="0" sz="900" lang="en-US"/>
            </a:p>
          </p:txBody>
        </p:sp>
        <p:sp>
          <p:nvSpPr>
            <p:cNvPr id="1049256" name="Oval 89"/>
            <p:cNvSpPr/>
            <p:nvPr/>
          </p:nvSpPr>
          <p:spPr>
            <a:xfrm>
              <a:off x="5491752" y="1938736"/>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57" name="TextBox 90"/>
            <p:cNvSpPr txBox="1"/>
            <p:nvPr/>
          </p:nvSpPr>
          <p:spPr>
            <a:xfrm>
              <a:off x="5491753" y="2035644"/>
              <a:ext cx="617411" cy="323064"/>
            </a:xfrm>
            <a:prstGeom prst="rect"/>
            <a:noFill/>
          </p:spPr>
          <p:txBody>
            <a:bodyPr rtlCol="0" wrap="none">
              <a:spAutoFit/>
            </a:bodyPr>
            <a:p>
              <a:r>
                <a:rPr altLang="en-US" dirty="0" sz="900" lang="zh-CN"/>
                <a:t>节点</a:t>
              </a:r>
              <a:endParaRPr dirty="0" sz="900" lang="en-US"/>
            </a:p>
          </p:txBody>
        </p:sp>
        <p:sp>
          <p:nvSpPr>
            <p:cNvPr id="1049258" name="Oval 97"/>
            <p:cNvSpPr/>
            <p:nvPr/>
          </p:nvSpPr>
          <p:spPr>
            <a:xfrm>
              <a:off x="6302851" y="1367895"/>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59" name="TextBox 98"/>
            <p:cNvSpPr txBox="1"/>
            <p:nvPr/>
          </p:nvSpPr>
          <p:spPr>
            <a:xfrm>
              <a:off x="6302851" y="1464802"/>
              <a:ext cx="617411" cy="323064"/>
            </a:xfrm>
            <a:prstGeom prst="rect"/>
            <a:noFill/>
          </p:spPr>
          <p:txBody>
            <a:bodyPr rtlCol="0" wrap="none">
              <a:spAutoFit/>
            </a:bodyPr>
            <a:p>
              <a:r>
                <a:rPr altLang="en-US" dirty="0" sz="900" lang="zh-CN"/>
                <a:t>节点</a:t>
              </a:r>
              <a:endParaRPr dirty="0" sz="900" lang="en-US"/>
            </a:p>
          </p:txBody>
        </p:sp>
        <p:sp>
          <p:nvSpPr>
            <p:cNvPr id="1049260" name="Oval 99"/>
            <p:cNvSpPr/>
            <p:nvPr/>
          </p:nvSpPr>
          <p:spPr>
            <a:xfrm>
              <a:off x="6870098" y="3478100"/>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61" name="TextBox 100"/>
            <p:cNvSpPr txBox="1"/>
            <p:nvPr/>
          </p:nvSpPr>
          <p:spPr>
            <a:xfrm>
              <a:off x="6870098" y="3575006"/>
              <a:ext cx="617411" cy="323064"/>
            </a:xfrm>
            <a:prstGeom prst="rect"/>
            <a:noFill/>
          </p:spPr>
          <p:txBody>
            <a:bodyPr rtlCol="0" wrap="none">
              <a:spAutoFit/>
            </a:bodyPr>
            <a:p>
              <a:r>
                <a:rPr altLang="en-US" dirty="0" sz="900" lang="zh-CN"/>
                <a:t>节点</a:t>
              </a:r>
              <a:endParaRPr dirty="0" sz="900" lang="en-US"/>
            </a:p>
          </p:txBody>
        </p:sp>
        <p:sp>
          <p:nvSpPr>
            <p:cNvPr id="1049262" name="Rectangle 104"/>
            <p:cNvSpPr/>
            <p:nvPr/>
          </p:nvSpPr>
          <p:spPr>
            <a:xfrm rot="1902744">
              <a:off x="7471133" y="1523582"/>
              <a:ext cx="675915" cy="387678"/>
            </a:xfrm>
            <a:prstGeom prst="rect"/>
          </p:spPr>
          <p:txBody>
            <a:bodyPr wrap="square">
              <a:spAutoFit/>
            </a:bodyPr>
            <a:p>
              <a:pPr algn="ctr"/>
              <a:r>
                <a:rPr altLang="zh-CN" dirty="0" sz="1200" lang="mr-IN">
                  <a:latin typeface="+mn-ea"/>
                </a:rPr>
                <a:t>…</a:t>
              </a:r>
              <a:endParaRPr altLang="en-US" dirty="0" sz="1200" lang="zh-CN">
                <a:latin typeface="+mn-ea"/>
              </a:endParaRPr>
            </a:p>
          </p:txBody>
        </p:sp>
        <p:sp>
          <p:nvSpPr>
            <p:cNvPr id="1049263" name="Document 105"/>
            <p:cNvSpPr/>
            <p:nvPr/>
          </p:nvSpPr>
          <p:spPr>
            <a:xfrm>
              <a:off x="7142741" y="1838297"/>
              <a:ext cx="257325" cy="319512"/>
            </a:xfrm>
            <a:prstGeom prst="flowChartDocument"/>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64" name="TextBox 106"/>
            <p:cNvSpPr txBox="1"/>
            <p:nvPr/>
          </p:nvSpPr>
          <p:spPr>
            <a:xfrm>
              <a:off x="6835797" y="1464802"/>
              <a:ext cx="960421" cy="323064"/>
            </a:xfrm>
            <a:prstGeom prst="rect"/>
            <a:noFill/>
          </p:spPr>
          <p:txBody>
            <a:bodyPr rtlCol="0" wrap="none">
              <a:spAutoFit/>
            </a:bodyPr>
            <a:p>
              <a:pPr algn="ctr"/>
              <a:r>
                <a:rPr altLang="en-US" dirty="0" sz="900" lang="zh-CN"/>
                <a:t>公共账本</a:t>
              </a:r>
              <a:endParaRPr dirty="0" sz="900" lang="en-US"/>
            </a:p>
          </p:txBody>
        </p:sp>
        <p:sp>
          <p:nvSpPr>
            <p:cNvPr id="1049265" name="Oval 107"/>
            <p:cNvSpPr/>
            <p:nvPr/>
          </p:nvSpPr>
          <p:spPr>
            <a:xfrm>
              <a:off x="7623914" y="3169263"/>
              <a:ext cx="529968" cy="541912"/>
            </a:xfrm>
            <a:prstGeom prst="ellipse"/>
          </p:spPr>
          <p:style>
            <a:lnRef idx="1">
              <a:schemeClr val="dk1"/>
            </a:lnRef>
            <a:fillRef idx="2">
              <a:schemeClr val="dk1"/>
            </a:fillRef>
            <a:effectRef idx="1">
              <a:schemeClr val="dk1"/>
            </a:effectRef>
            <a:fontRef idx="minor">
              <a:schemeClr val="dk1"/>
            </a:fontRef>
          </p:style>
          <p:txBody>
            <a:bodyPr anchor="ctr" rtlCol="0"/>
            <a:p>
              <a:pPr algn="ctr"/>
              <a:endParaRPr sz="1350" lang="en-US"/>
            </a:p>
          </p:txBody>
        </p:sp>
        <p:sp>
          <p:nvSpPr>
            <p:cNvPr id="1049266" name="TextBox 108"/>
            <p:cNvSpPr txBox="1"/>
            <p:nvPr/>
          </p:nvSpPr>
          <p:spPr>
            <a:xfrm>
              <a:off x="7623914" y="3266170"/>
              <a:ext cx="617411" cy="323064"/>
            </a:xfrm>
            <a:prstGeom prst="rect"/>
            <a:noFill/>
          </p:spPr>
          <p:txBody>
            <a:bodyPr rtlCol="0" wrap="none">
              <a:spAutoFit/>
            </a:bodyPr>
            <a:p>
              <a:r>
                <a:rPr altLang="en-US" dirty="0" sz="900" lang="zh-CN"/>
                <a:t>节点</a:t>
              </a:r>
              <a:endParaRPr dirty="0" sz="900" lang="en-US"/>
            </a:p>
          </p:txBody>
        </p:sp>
        <p:cxnSp>
          <p:nvCxnSpPr>
            <p:cNvPr id="3145906" name="Straight Arrow Connector 109"/>
            <p:cNvCxnSpPr>
              <a:cxnSpLocks/>
              <a:stCxn id="1049258" idx="4"/>
              <a:endCxn id="1049260" idx="0"/>
            </p:cNvCxnSpPr>
            <p:nvPr/>
          </p:nvCxnSpPr>
          <p:spPr>
            <a:xfrm>
              <a:off x="6567836" y="1909807"/>
              <a:ext cx="567247" cy="1568293"/>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07" name="Straight Arrow Connector 110"/>
            <p:cNvCxnSpPr>
              <a:cxnSpLocks/>
              <a:stCxn id="1049256" idx="6"/>
            </p:cNvCxnSpPr>
            <p:nvPr/>
          </p:nvCxnSpPr>
          <p:spPr>
            <a:xfrm>
              <a:off x="6021719" y="2209691"/>
              <a:ext cx="1924290" cy="116709"/>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08" name="Straight Arrow Connector 111"/>
            <p:cNvCxnSpPr>
              <a:cxnSpLocks/>
              <a:stCxn id="1049255" idx="3"/>
              <a:endCxn id="1049250" idx="3"/>
            </p:cNvCxnSpPr>
            <p:nvPr/>
          </p:nvCxnSpPr>
          <p:spPr>
            <a:xfrm flipV="1">
              <a:off x="6109165" y="2498194"/>
              <a:ext cx="1805120" cy="538872"/>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09" name="Straight Arrow Connector 112"/>
            <p:cNvCxnSpPr>
              <a:cxnSpLocks/>
              <a:stCxn id="1049252" idx="7"/>
              <a:endCxn id="1049250" idx="3"/>
            </p:cNvCxnSpPr>
            <p:nvPr/>
          </p:nvCxnSpPr>
          <p:spPr>
            <a:xfrm flipV="1">
              <a:off x="6474075" y="2498192"/>
              <a:ext cx="1440208" cy="973171"/>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0" name="Straight Arrow Connector 113"/>
            <p:cNvCxnSpPr>
              <a:cxnSpLocks/>
              <a:stCxn id="1049265" idx="1"/>
              <a:endCxn id="1049258" idx="4"/>
            </p:cNvCxnSpPr>
            <p:nvPr/>
          </p:nvCxnSpPr>
          <p:spPr>
            <a:xfrm flipH="1" flipV="1">
              <a:off x="6567836" y="1909807"/>
              <a:ext cx="1133690" cy="1338817"/>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1" name="Straight Arrow Connector 114"/>
            <p:cNvCxnSpPr>
              <a:cxnSpLocks/>
              <a:endCxn id="1049255" idx="3"/>
            </p:cNvCxnSpPr>
            <p:nvPr/>
          </p:nvCxnSpPr>
          <p:spPr>
            <a:xfrm flipH="1">
              <a:off x="6109165" y="2035642"/>
              <a:ext cx="461370" cy="1001423"/>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2" name="Straight Arrow Connector 115"/>
            <p:cNvCxnSpPr>
              <a:cxnSpLocks/>
            </p:cNvCxnSpPr>
            <p:nvPr/>
          </p:nvCxnSpPr>
          <p:spPr>
            <a:xfrm flipH="1">
              <a:off x="5899101" y="1755560"/>
              <a:ext cx="403750" cy="280082"/>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3" name="Straight Arrow Connector 116"/>
            <p:cNvCxnSpPr>
              <a:cxnSpLocks/>
              <a:stCxn id="1049256" idx="4"/>
              <a:endCxn id="1049254" idx="0"/>
            </p:cNvCxnSpPr>
            <p:nvPr/>
          </p:nvCxnSpPr>
          <p:spPr>
            <a:xfrm>
              <a:off x="5756736" y="2480648"/>
              <a:ext cx="0" cy="297978"/>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4" name="Straight Arrow Connector 117"/>
            <p:cNvCxnSpPr>
              <a:cxnSpLocks/>
              <a:stCxn id="1049254" idx="5"/>
            </p:cNvCxnSpPr>
            <p:nvPr/>
          </p:nvCxnSpPr>
          <p:spPr>
            <a:xfrm>
              <a:off x="5944109" y="3241175"/>
              <a:ext cx="224013" cy="247733"/>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5" name="Straight Arrow Connector 118"/>
            <p:cNvCxnSpPr>
              <a:cxnSpLocks/>
              <a:stCxn id="1049250" idx="4"/>
              <a:endCxn id="1049266" idx="0"/>
            </p:cNvCxnSpPr>
            <p:nvPr/>
          </p:nvCxnSpPr>
          <p:spPr>
            <a:xfrm flipH="1">
              <a:off x="7932621" y="2577555"/>
              <a:ext cx="169037" cy="688615"/>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sp>
          <p:nvSpPr>
            <p:cNvPr id="1049267" name="Can 119"/>
            <p:cNvSpPr/>
            <p:nvPr/>
          </p:nvSpPr>
          <p:spPr>
            <a:xfrm>
              <a:off x="3190435" y="1873660"/>
              <a:ext cx="795370" cy="699474"/>
            </a:xfrm>
            <a:prstGeom prst="can"/>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68" name="Folded Corner 120"/>
            <p:cNvSpPr/>
            <p:nvPr/>
          </p:nvSpPr>
          <p:spPr>
            <a:xfrm>
              <a:off x="4321137" y="1804513"/>
              <a:ext cx="305447" cy="328037"/>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69" name="Cube 121"/>
            <p:cNvSpPr/>
            <p:nvPr/>
          </p:nvSpPr>
          <p:spPr>
            <a:xfrm>
              <a:off x="3449239" y="3798394"/>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0" name="TextBox 122"/>
            <p:cNvSpPr txBox="1"/>
            <p:nvPr/>
          </p:nvSpPr>
          <p:spPr>
            <a:xfrm>
              <a:off x="3114895" y="4379911"/>
              <a:ext cx="1274842" cy="355372"/>
            </a:xfrm>
            <a:prstGeom prst="rect"/>
            <a:noFill/>
          </p:spPr>
          <p:txBody>
            <a:bodyPr rtlCol="0" wrap="none">
              <a:spAutoFit/>
            </a:bodyPr>
            <a:p>
              <a:r>
                <a:rPr altLang="en-US" dirty="0" sz="1050" lang="zh-CN"/>
                <a:t>大数据平台</a:t>
              </a:r>
              <a:endParaRPr dirty="0" sz="1050" lang="en-US"/>
            </a:p>
          </p:txBody>
        </p:sp>
        <p:sp>
          <p:nvSpPr>
            <p:cNvPr id="1049271" name="Cube 123"/>
            <p:cNvSpPr/>
            <p:nvPr/>
          </p:nvSpPr>
          <p:spPr>
            <a:xfrm>
              <a:off x="3724353" y="3799386"/>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2" name="Cube 124"/>
            <p:cNvSpPr/>
            <p:nvPr/>
          </p:nvSpPr>
          <p:spPr>
            <a:xfrm>
              <a:off x="3449239" y="3506642"/>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3" name="Cube 125"/>
            <p:cNvSpPr/>
            <p:nvPr/>
          </p:nvSpPr>
          <p:spPr>
            <a:xfrm>
              <a:off x="3724353" y="3507634"/>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4" name="Cube 126"/>
            <p:cNvSpPr/>
            <p:nvPr/>
          </p:nvSpPr>
          <p:spPr>
            <a:xfrm>
              <a:off x="3355422" y="3933913"/>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5" name="Cube 127"/>
            <p:cNvSpPr/>
            <p:nvPr/>
          </p:nvSpPr>
          <p:spPr>
            <a:xfrm>
              <a:off x="3630536" y="3934905"/>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6" name="Cube 128"/>
            <p:cNvSpPr/>
            <p:nvPr/>
          </p:nvSpPr>
          <p:spPr>
            <a:xfrm>
              <a:off x="3355422" y="3642162"/>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7" name="Cube 129"/>
            <p:cNvSpPr/>
            <p:nvPr/>
          </p:nvSpPr>
          <p:spPr>
            <a:xfrm>
              <a:off x="3630536" y="3643154"/>
              <a:ext cx="362595" cy="376988"/>
            </a:xfrm>
            <a:prstGeom prst="cube"/>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78" name="TextBox 130"/>
            <p:cNvSpPr txBox="1"/>
            <p:nvPr/>
          </p:nvSpPr>
          <p:spPr>
            <a:xfrm>
              <a:off x="3090269" y="2691270"/>
              <a:ext cx="1274842" cy="355372"/>
            </a:xfrm>
            <a:prstGeom prst="rect"/>
            <a:noFill/>
          </p:spPr>
          <p:txBody>
            <a:bodyPr rtlCol="0" wrap="none">
              <a:spAutoFit/>
            </a:bodyPr>
            <a:p>
              <a:r>
                <a:rPr altLang="en-US" dirty="0" sz="1050" lang="zh-CN"/>
                <a:t>关系型数据</a:t>
              </a:r>
              <a:endParaRPr dirty="0" sz="1050" lang="en-US"/>
            </a:p>
          </p:txBody>
        </p:sp>
        <p:cxnSp>
          <p:nvCxnSpPr>
            <p:cNvPr id="3145916" name="Elbow Connector 131"/>
            <p:cNvCxnSpPr>
              <a:cxnSpLocks/>
              <a:stCxn id="1049254" idx="2"/>
              <a:endCxn id="1049267" idx="4"/>
            </p:cNvCxnSpPr>
            <p:nvPr/>
          </p:nvCxnSpPr>
          <p:spPr>
            <a:xfrm rot="10800000">
              <a:off x="3985805" y="2223399"/>
              <a:ext cx="1505946" cy="826184"/>
            </a:xfrm>
            <a:prstGeom prst="bentConnector3"/>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7" name="Elbow Connector 132"/>
            <p:cNvCxnSpPr>
              <a:cxnSpLocks/>
              <a:stCxn id="1049255" idx="1"/>
              <a:endCxn id="1049271" idx="5"/>
            </p:cNvCxnSpPr>
            <p:nvPr/>
          </p:nvCxnSpPr>
          <p:spPr>
            <a:xfrm rot="10800000" flipV="1">
              <a:off x="4086948" y="3037064"/>
              <a:ext cx="1404804" cy="908126"/>
            </a:xfrm>
            <a:prstGeom prst="bentConnector3">
              <a:avLst>
                <a:gd name="adj1" fmla="val 50000"/>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49279" name="Folded Corner 133"/>
            <p:cNvSpPr/>
            <p:nvPr/>
          </p:nvSpPr>
          <p:spPr>
            <a:xfrm>
              <a:off x="4567968" y="4009091"/>
              <a:ext cx="305447" cy="328037"/>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80" name="TextBox 134"/>
            <p:cNvSpPr txBox="1"/>
            <p:nvPr/>
          </p:nvSpPr>
          <p:spPr>
            <a:xfrm>
              <a:off x="4839115" y="4040383"/>
              <a:ext cx="617413" cy="323064"/>
            </a:xfrm>
            <a:prstGeom prst="rect"/>
            <a:noFill/>
          </p:spPr>
          <p:txBody>
            <a:bodyPr rtlCol="0" wrap="none">
              <a:spAutoFit/>
            </a:bodyPr>
            <a:p>
              <a:pPr algn="ctr"/>
              <a:r>
                <a:rPr altLang="en-US" dirty="0" sz="900" lang="zh-CN"/>
                <a:t>数据</a:t>
              </a:r>
              <a:endParaRPr dirty="0" sz="900" lang="en-US"/>
            </a:p>
          </p:txBody>
        </p:sp>
        <p:sp>
          <p:nvSpPr>
            <p:cNvPr id="1049281" name="TextBox 135"/>
            <p:cNvSpPr txBox="1"/>
            <p:nvPr/>
          </p:nvSpPr>
          <p:spPr>
            <a:xfrm>
              <a:off x="4259261" y="1513755"/>
              <a:ext cx="617413" cy="323064"/>
            </a:xfrm>
            <a:prstGeom prst="rect"/>
            <a:noFill/>
          </p:spPr>
          <p:txBody>
            <a:bodyPr rtlCol="0" wrap="none">
              <a:spAutoFit/>
            </a:bodyPr>
            <a:p>
              <a:pPr algn="ctr"/>
              <a:r>
                <a:rPr altLang="en-US" dirty="0" sz="900" lang="zh-CN"/>
                <a:t>数据</a:t>
              </a:r>
              <a:endParaRPr dirty="0" sz="900" lang="en-US"/>
            </a:p>
          </p:txBody>
        </p:sp>
        <p:sp>
          <p:nvSpPr>
            <p:cNvPr id="1049282" name="Rounded Rectangle 136"/>
            <p:cNvSpPr/>
            <p:nvPr/>
          </p:nvSpPr>
          <p:spPr>
            <a:xfrm>
              <a:off x="1049247" y="1838297"/>
              <a:ext cx="1918955" cy="1327994"/>
            </a:xfrm>
            <a:prstGeom prst="roundRect">
              <a:avLst>
                <a:gd name="adj" fmla="val 8921"/>
              </a:avLst>
            </a:prstGeom>
          </p:spPr>
          <p:style>
            <a:lnRef idx="1">
              <a:schemeClr val="accent1"/>
            </a:lnRef>
            <a:fillRef idx="2">
              <a:schemeClr val="accent1"/>
            </a:fillRef>
            <a:effectRef idx="1">
              <a:schemeClr val="accent1"/>
            </a:effectRef>
            <a:fontRef idx="minor">
              <a:schemeClr val="dk1"/>
            </a:fontRef>
          </p:style>
          <p:txBody>
            <a:bodyPr anchor="ctr" rtlCol="0"/>
            <a:p>
              <a:pPr algn="ctr"/>
              <a:endParaRPr sz="1350" lang="en-US"/>
            </a:p>
          </p:txBody>
        </p:sp>
        <p:sp>
          <p:nvSpPr>
            <p:cNvPr id="1049283" name="TextBox 137"/>
            <p:cNvSpPr txBox="1"/>
            <p:nvPr/>
          </p:nvSpPr>
          <p:spPr>
            <a:xfrm>
              <a:off x="1330455" y="2144504"/>
              <a:ext cx="1266348" cy="646243"/>
            </a:xfrm>
            <a:prstGeom prst="rect"/>
            <a:noFill/>
          </p:spPr>
          <p:txBody>
            <a:bodyPr rtlCol="0" wrap="square">
              <a:spAutoFit/>
            </a:bodyPr>
            <a:p>
              <a:pPr algn="ctr"/>
              <a:r>
                <a:rPr altLang="en-US" dirty="0" sz="1350" lang="zh-CN"/>
                <a:t>金融</a:t>
              </a:r>
              <a:r>
                <a:rPr altLang="en-CA" dirty="0" sz="1350" lang="zh-CN"/>
                <a:t>企业</a:t>
              </a:r>
              <a:endParaRPr altLang="zh-CN" dirty="0" sz="1350" lang="en-CA"/>
            </a:p>
            <a:p>
              <a:pPr algn="ctr"/>
              <a:r>
                <a:rPr altLang="zh-CN" dirty="0" sz="1350" lang="en-US"/>
                <a:t>MIS/ERP/CRM</a:t>
              </a:r>
            </a:p>
            <a:p>
              <a:pPr algn="ctr"/>
              <a:r>
                <a:rPr altLang="en-US" dirty="0" sz="1350" lang="zh-CN"/>
                <a:t>核心系统</a:t>
              </a:r>
              <a:endParaRPr altLang="zh-CN" dirty="0" sz="1350" lang="en-US"/>
            </a:p>
          </p:txBody>
        </p:sp>
        <p:cxnSp>
          <p:nvCxnSpPr>
            <p:cNvPr id="3145918" name="Straight Arrow Connector 138"/>
            <p:cNvCxnSpPr>
              <a:cxnSpLocks/>
              <a:stCxn id="1049267" idx="2"/>
            </p:cNvCxnSpPr>
            <p:nvPr/>
          </p:nvCxnSpPr>
          <p:spPr>
            <a:xfrm flipH="1">
              <a:off x="2874635" y="2223398"/>
              <a:ext cx="315800" cy="1"/>
            </a:xfrm>
            <a:prstGeom prst="straightConnector1"/>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45919" name="Elbow Connector 139"/>
            <p:cNvCxnSpPr>
              <a:cxnSpLocks/>
              <a:endCxn id="1049282" idx="2"/>
            </p:cNvCxnSpPr>
            <p:nvPr/>
          </p:nvCxnSpPr>
          <p:spPr>
            <a:xfrm rot="10800000">
              <a:off x="2008726" y="3166291"/>
              <a:ext cx="1346698" cy="874099"/>
            </a:xfrm>
            <a:prstGeom prst="bentConnector2"/>
            <a:ln>
              <a:headEnd type="arrow"/>
              <a:tailEnd type="arrow"/>
            </a:ln>
          </p:spPr>
          <p:style>
            <a:lnRef idx="2">
              <a:schemeClr val="accent1"/>
            </a:lnRef>
            <a:fillRef idx="0">
              <a:schemeClr val="accent1"/>
            </a:fillRef>
            <a:effectRef idx="1">
              <a:schemeClr val="accent1"/>
            </a:effectRef>
            <a:fontRef idx="minor">
              <a:schemeClr val="tx1"/>
            </a:fontRef>
          </p:style>
        </p:cxnSp>
        <p:sp>
          <p:nvSpPr>
            <p:cNvPr id="1049284" name="Rounded Rectangle 140"/>
            <p:cNvSpPr/>
            <p:nvPr/>
          </p:nvSpPr>
          <p:spPr>
            <a:xfrm>
              <a:off x="1476527" y="930653"/>
              <a:ext cx="1064393" cy="308495"/>
            </a:xfrm>
            <a:prstGeom prst="round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900" lang="zh-CN"/>
                <a:t>系统用户</a:t>
              </a:r>
              <a:endParaRPr dirty="0" sz="900" lang="en-US"/>
            </a:p>
          </p:txBody>
        </p:sp>
        <p:sp>
          <p:nvSpPr>
            <p:cNvPr id="1049285" name="Up-Down Arrow 141"/>
            <p:cNvSpPr/>
            <p:nvPr/>
          </p:nvSpPr>
          <p:spPr>
            <a:xfrm>
              <a:off x="1891756" y="1275592"/>
              <a:ext cx="233933" cy="565365"/>
            </a:xfrm>
            <a:prstGeom prst="upDownArrow"/>
          </p:spPr>
          <p:style>
            <a:lnRef idx="1">
              <a:schemeClr val="accent1"/>
            </a:lnRef>
            <a:fillRef idx="3">
              <a:schemeClr val="accent1"/>
            </a:fillRef>
            <a:effectRef idx="2">
              <a:schemeClr val="accent1"/>
            </a:effectRef>
            <a:fontRef idx="minor">
              <a:schemeClr val="lt1"/>
            </a:fontRef>
          </p:style>
          <p:txBody>
            <a:bodyPr anchor="ctr" rtlCol="0"/>
            <a:p>
              <a:pPr algn="ctr"/>
              <a:endParaRPr sz="1350" lang="en-US"/>
            </a:p>
          </p:txBody>
        </p:sp>
        <p:sp>
          <p:nvSpPr>
            <p:cNvPr id="1049286" name="Folded Corner 142"/>
            <p:cNvSpPr/>
            <p:nvPr/>
          </p:nvSpPr>
          <p:spPr>
            <a:xfrm>
              <a:off x="4473861" y="4057414"/>
              <a:ext cx="305447" cy="328037"/>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87" name="Folded Corner 143"/>
            <p:cNvSpPr/>
            <p:nvPr/>
          </p:nvSpPr>
          <p:spPr>
            <a:xfrm>
              <a:off x="4259308" y="1909322"/>
              <a:ext cx="305447" cy="328037"/>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88" name="Document 144"/>
            <p:cNvSpPr/>
            <p:nvPr/>
          </p:nvSpPr>
          <p:spPr>
            <a:xfrm>
              <a:off x="7022662" y="1890179"/>
              <a:ext cx="257325" cy="319512"/>
            </a:xfrm>
            <a:prstGeom prst="flowChartDocument"/>
          </p:spPr>
          <p:style>
            <a:lnRef idx="1">
              <a:schemeClr val="accent2"/>
            </a:lnRef>
            <a:fillRef idx="2">
              <a:schemeClr val="accent2"/>
            </a:fillRef>
            <a:effectRef idx="1">
              <a:schemeClr val="accent2"/>
            </a:effectRef>
            <a:fontRef idx="minor">
              <a:schemeClr val="dk1"/>
            </a:fontRef>
          </p:style>
          <p:txBody>
            <a:bodyPr anchor="ctr" rtlCol="0"/>
            <a:p>
              <a:pPr algn="ctr"/>
              <a:endParaRPr sz="1350" lang="en-US"/>
            </a:p>
          </p:txBody>
        </p:sp>
        <p:sp>
          <p:nvSpPr>
            <p:cNvPr id="1049289" name="TextBox 145"/>
            <p:cNvSpPr txBox="1"/>
            <p:nvPr/>
          </p:nvSpPr>
          <p:spPr>
            <a:xfrm>
              <a:off x="4736212" y="3105500"/>
              <a:ext cx="960421" cy="516904"/>
            </a:xfrm>
            <a:prstGeom prst="rect"/>
            <a:noFill/>
          </p:spPr>
          <p:txBody>
            <a:bodyPr rtlCol="0" wrap="none">
              <a:spAutoFit/>
            </a:bodyPr>
            <a:p>
              <a:pPr algn="ctr"/>
              <a:r>
                <a:rPr altLang="en-US" dirty="0" sz="900" lang="zh-CN"/>
                <a:t>区块链</a:t>
              </a:r>
              <a:endParaRPr altLang="zh-CN" dirty="0" sz="900" lang="en-US"/>
            </a:p>
            <a:p>
              <a:pPr algn="ctr"/>
              <a:r>
                <a:rPr altLang="en-US" dirty="0" sz="900" lang="zh-CN"/>
                <a:t>数据引擎</a:t>
              </a:r>
              <a:endParaRPr dirty="0" sz="900" lang="en-US"/>
            </a:p>
          </p:txBody>
        </p:sp>
        <p:cxnSp>
          <p:nvCxnSpPr>
            <p:cNvPr id="3145920" name="Straight Arrow Connector 146"/>
            <p:cNvCxnSpPr>
              <a:cxnSpLocks/>
              <a:endCxn id="1049258" idx="1"/>
            </p:cNvCxnSpPr>
            <p:nvPr/>
          </p:nvCxnSpPr>
          <p:spPr>
            <a:xfrm>
              <a:off x="5950463" y="1108338"/>
              <a:ext cx="430000" cy="338919"/>
            </a:xfrm>
            <a:prstGeom prst="straightConnector1"/>
            <a:ln>
              <a:tailEnd type="arrow"/>
            </a:ln>
          </p:spPr>
          <p:style>
            <a:lnRef idx="2">
              <a:schemeClr val="accent1"/>
            </a:lnRef>
            <a:fillRef idx="0">
              <a:schemeClr val="accent1"/>
            </a:fillRef>
            <a:effectRef idx="1">
              <a:schemeClr val="accent1"/>
            </a:effectRef>
            <a:fontRef idx="minor">
              <a:schemeClr val="tx1"/>
            </a:fontRef>
          </p:style>
        </p:cxnSp>
        <p:sp>
          <p:nvSpPr>
            <p:cNvPr id="1049290" name="Cube 147"/>
            <p:cNvSpPr/>
            <p:nvPr/>
          </p:nvSpPr>
          <p:spPr>
            <a:xfrm>
              <a:off x="4614883" y="2875532"/>
              <a:ext cx="328849" cy="329644"/>
            </a:xfrm>
            <a:prstGeom prst="cube"/>
          </p:spPr>
          <p:style>
            <a:lnRef idx="2">
              <a:schemeClr val="accent4">
                <a:shade val="50000"/>
              </a:schemeClr>
            </a:lnRef>
            <a:fillRef idx="1">
              <a:schemeClr val="accent4"/>
            </a:fillRef>
            <a:effectRef idx="0">
              <a:schemeClr val="accent4"/>
            </a:effectRef>
            <a:fontRef idx="minor">
              <a:schemeClr val="lt1"/>
            </a:fontRef>
          </p:style>
          <p:txBody>
            <a:bodyPr anchor="ctr" rtlCol="0"/>
            <a:p>
              <a:pPr algn="ctr"/>
              <a:endParaRPr sz="1350" lang="en-US"/>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252"/>
                                        </p:tgtEl>
                                        <p:attrNameLst>
                                          <p:attrName>style.visibility</p:attrName>
                                        </p:attrNameLst>
                                      </p:cBhvr>
                                      <p:to>
                                        <p:strVal val="visible"/>
                                      </p:to>
                                    </p:set>
                                    <p:anim calcmode="lin" valueType="num">
                                      <p:cBhvr additive="base">
                                        <p:cTn dur="500" id="7"/>
                                        <p:tgtEl>
                                          <p:spTgt spid="252"/>
                                        </p:tgtEl>
                                        <p:attrNameLst>
                                          <p:attrName>ppt_y</p:attrName>
                                        </p:attrNameLst>
                                      </p:cBhvr>
                                      <p:tavLst>
                                        <p:tav tm="0">
                                          <p:val>
                                            <p:strVal val="#ppt_y+#ppt_h*1.125000"/>
                                          </p:val>
                                        </p:tav>
                                        <p:tav tm="100000">
                                          <p:val>
                                            <p:strVal val="#ppt_y"/>
                                          </p:val>
                                        </p:tav>
                                      </p:tavLst>
                                    </p:anim>
                                    <p:animEffect transition="in" filter="wipe(up)">
                                      <p:cBhvr>
                                        <p:cTn dur="500" id="8"/>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9291" name="Rectangle 4"/>
          <p:cNvSpPr/>
          <p:nvPr/>
        </p:nvSpPr>
        <p:spPr>
          <a:xfrm>
            <a:off x="467544" y="771549"/>
            <a:ext cx="8424936" cy="4233487"/>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292" name="标题 1"/>
          <p:cNvSpPr>
            <a:spLocks noGrp="1"/>
          </p:cNvSpPr>
          <p:nvPr>
            <p:ph type="title"/>
          </p:nvPr>
        </p:nvSpPr>
        <p:spPr>
          <a:xfrm>
            <a:off x="606007" y="123478"/>
            <a:ext cx="4542057" cy="277143"/>
          </a:xfrm>
        </p:spPr>
        <p:txBody>
          <a:bodyPr/>
          <a:p>
            <a:pPr algn="l"/>
            <a:r>
              <a:rPr altLang="en-CA" dirty="0" sz="2000" lang="zh-CN">
                <a:solidFill>
                  <a:schemeClr val="bg1"/>
                </a:solidFill>
              </a:rPr>
              <a:t>金融</a:t>
            </a:r>
            <a:r>
              <a:rPr altLang="en-US" dirty="0" sz="2000" lang="zh-CN">
                <a:solidFill>
                  <a:schemeClr val="bg1"/>
                </a:solidFill>
              </a:rPr>
              <a:t>机构区块链联盟链系统部署构架</a:t>
            </a:r>
            <a:endParaRPr dirty="0" sz="2000" lang="en-US">
              <a:solidFill>
                <a:schemeClr val="bg1"/>
              </a:solidFill>
            </a:endParaRPr>
          </a:p>
        </p:txBody>
      </p:sp>
      <p:sp>
        <p:nvSpPr>
          <p:cNvPr id="1049293"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54" name="组合 1"/>
          <p:cNvGrpSpPr/>
          <p:nvPr/>
        </p:nvGrpSpPr>
        <p:grpSpPr>
          <a:xfrm>
            <a:off x="1223628" y="1103954"/>
            <a:ext cx="6912768" cy="3901082"/>
            <a:chOff x="2508740" y="1200654"/>
            <a:chExt cx="7191733" cy="4385481"/>
          </a:xfrm>
        </p:grpSpPr>
        <p:pic>
          <p:nvPicPr>
            <p:cNvPr id="2097286" name="Picture 63"/>
            <p:cNvPicPr>
              <a:picLocks noChangeAspect="1"/>
            </p:cNvPicPr>
            <p:nvPr/>
          </p:nvPicPr>
          <p:blipFill>
            <a:blip xmlns:r="http://schemas.openxmlformats.org/officeDocument/2006/relationships" r:embed="rId1"/>
            <a:stretch>
              <a:fillRect/>
            </a:stretch>
          </p:blipFill>
          <p:spPr>
            <a:xfrm>
              <a:off x="9211012" y="2071874"/>
              <a:ext cx="489461" cy="477328"/>
            </a:xfrm>
            <a:prstGeom prst="rect"/>
          </p:spPr>
        </p:pic>
        <p:pic>
          <p:nvPicPr>
            <p:cNvPr id="2097287" name="Picture 64"/>
            <p:cNvPicPr>
              <a:picLocks noChangeAspect="1"/>
            </p:cNvPicPr>
            <p:nvPr/>
          </p:nvPicPr>
          <p:blipFill>
            <a:blip xmlns:r="http://schemas.openxmlformats.org/officeDocument/2006/relationships" r:embed="rId2"/>
            <a:stretch>
              <a:fillRect/>
            </a:stretch>
          </p:blipFill>
          <p:spPr>
            <a:xfrm>
              <a:off x="2826259" y="2071875"/>
              <a:ext cx="372404" cy="507677"/>
            </a:xfrm>
            <a:prstGeom prst="rect"/>
          </p:spPr>
        </p:pic>
        <p:pic>
          <p:nvPicPr>
            <p:cNvPr id="2097288" name="Picture 65"/>
            <p:cNvPicPr>
              <a:picLocks noChangeAspect="1"/>
            </p:cNvPicPr>
            <p:nvPr/>
          </p:nvPicPr>
          <p:blipFill>
            <a:blip xmlns:r="http://schemas.openxmlformats.org/officeDocument/2006/relationships" r:embed="rId3"/>
            <a:stretch>
              <a:fillRect/>
            </a:stretch>
          </p:blipFill>
          <p:spPr>
            <a:xfrm>
              <a:off x="7225591" y="2041640"/>
              <a:ext cx="404705" cy="574231"/>
            </a:xfrm>
            <a:prstGeom prst="rect"/>
          </p:spPr>
        </p:pic>
        <p:pic>
          <p:nvPicPr>
            <p:cNvPr id="2097289" name="Picture 66"/>
            <p:cNvPicPr>
              <a:picLocks noChangeAspect="1"/>
            </p:cNvPicPr>
            <p:nvPr/>
          </p:nvPicPr>
          <p:blipFill>
            <a:blip xmlns:r="http://schemas.openxmlformats.org/officeDocument/2006/relationships" r:embed="rId4"/>
            <a:stretch>
              <a:fillRect/>
            </a:stretch>
          </p:blipFill>
          <p:spPr>
            <a:xfrm>
              <a:off x="4909355" y="3908810"/>
              <a:ext cx="2593414" cy="1677325"/>
            </a:xfrm>
            <a:prstGeom prst="rect"/>
          </p:spPr>
        </p:pic>
        <p:pic>
          <p:nvPicPr>
            <p:cNvPr id="2097290" name="Picture 67"/>
            <p:cNvPicPr>
              <a:picLocks noChangeAspect="1"/>
            </p:cNvPicPr>
            <p:nvPr/>
          </p:nvPicPr>
          <p:blipFill>
            <a:blip xmlns:r="http://schemas.openxmlformats.org/officeDocument/2006/relationships" r:embed="rId5"/>
            <a:stretch>
              <a:fillRect/>
            </a:stretch>
          </p:blipFill>
          <p:spPr>
            <a:xfrm>
              <a:off x="4510624" y="2080449"/>
              <a:ext cx="372729" cy="544415"/>
            </a:xfrm>
            <a:prstGeom prst="rect"/>
          </p:spPr>
        </p:pic>
        <p:sp>
          <p:nvSpPr>
            <p:cNvPr id="1049294" name="TextBox 68"/>
            <p:cNvSpPr txBox="1"/>
            <p:nvPr/>
          </p:nvSpPr>
          <p:spPr>
            <a:xfrm>
              <a:off x="4694607" y="1706333"/>
              <a:ext cx="861802" cy="307785"/>
            </a:xfrm>
            <a:prstGeom prst="rect"/>
            <a:noFill/>
          </p:spPr>
          <p:txBody>
            <a:bodyPr rtlCol="0" wrap="none">
              <a:spAutoFit/>
            </a:bodyPr>
            <a:p>
              <a:pPr algn="ctr" defTabSz="342905"/>
              <a:r>
                <a:rPr altLang="en-US" dirty="0" sz="900" lang="zh-CN">
                  <a:solidFill>
                    <a:prstClr val="black"/>
                  </a:solidFill>
                  <a:latin typeface="Calibri"/>
                  <a:ea typeface="宋体" panose="02010600030101010101" pitchFamily="2" charset="-122"/>
                </a:rPr>
                <a:t>监管部门</a:t>
              </a:r>
              <a:endParaRPr dirty="0" sz="900" lang="en-US">
                <a:solidFill>
                  <a:prstClr val="black"/>
                </a:solidFill>
                <a:latin typeface="Calibri"/>
              </a:endParaRPr>
            </a:p>
          </p:txBody>
        </p:sp>
        <p:sp>
          <p:nvSpPr>
            <p:cNvPr id="1049295" name="TextBox 69"/>
            <p:cNvSpPr txBox="1"/>
            <p:nvPr/>
          </p:nvSpPr>
          <p:spPr>
            <a:xfrm>
              <a:off x="3354534" y="1585070"/>
              <a:ext cx="1018674" cy="259495"/>
            </a:xfrm>
            <a:prstGeom prst="rect"/>
            <a:noFill/>
          </p:spPr>
          <p:txBody>
            <a:bodyPr rtlCol="0" wrap="none">
              <a:spAutoFit/>
            </a:bodyPr>
            <a:p>
              <a:pPr algn="ctr" defTabSz="342905"/>
              <a:r>
                <a:rPr altLang="en-US" dirty="0" sz="900" lang="zh-CN">
                  <a:solidFill>
                    <a:prstClr val="black"/>
                  </a:solidFill>
                  <a:latin typeface="Calibri"/>
                  <a:ea typeface="宋体" panose="02010600030101010101" pitchFamily="2" charset="-122"/>
                </a:rPr>
                <a:t>金融</a:t>
              </a:r>
              <a:r>
                <a:rPr altLang="en-CA" dirty="0" sz="900" lang="zh-CN">
                  <a:solidFill>
                    <a:prstClr val="black"/>
                  </a:solidFill>
                  <a:latin typeface="Calibri"/>
                  <a:ea typeface="宋体" panose="02010600030101010101" pitchFamily="2" charset="-122"/>
                </a:rPr>
                <a:t>业务</a:t>
              </a:r>
              <a:r>
                <a:rPr altLang="en-US" dirty="0" sz="900" lang="zh-CN">
                  <a:solidFill>
                    <a:prstClr val="black"/>
                  </a:solidFill>
                  <a:latin typeface="Calibri"/>
                  <a:ea typeface="宋体" panose="02010600030101010101" pitchFamily="2" charset="-122"/>
                </a:rPr>
                <a:t>平台</a:t>
              </a:r>
              <a:endParaRPr dirty="0" sz="900" lang="en-US">
                <a:solidFill>
                  <a:prstClr val="black"/>
                </a:solidFill>
                <a:latin typeface="Calibri"/>
              </a:endParaRPr>
            </a:p>
          </p:txBody>
        </p:sp>
        <p:sp>
          <p:nvSpPr>
            <p:cNvPr id="1049296" name="TextBox 71"/>
            <p:cNvSpPr txBox="1"/>
            <p:nvPr/>
          </p:nvSpPr>
          <p:spPr>
            <a:xfrm>
              <a:off x="5854241" y="1662376"/>
              <a:ext cx="1383326" cy="307785"/>
            </a:xfrm>
            <a:prstGeom prst="rect"/>
            <a:noFill/>
          </p:spPr>
          <p:txBody>
            <a:bodyPr rtlCol="0" wrap="none">
              <a:spAutoFit/>
            </a:bodyPr>
            <a:p>
              <a:pPr algn="ctr" defTabSz="342905"/>
              <a:r>
                <a:rPr altLang="en-US" dirty="0" sz="900" lang="zh-CN">
                  <a:solidFill>
                    <a:prstClr val="black"/>
                  </a:solidFill>
                  <a:latin typeface="Calibri"/>
                </a:rPr>
                <a:t>供应商</a:t>
              </a:r>
              <a:r>
                <a:rPr altLang="zh-CN" dirty="0" sz="900" lang="en-CA">
                  <a:solidFill>
                    <a:prstClr val="black"/>
                  </a:solidFill>
                  <a:latin typeface="Calibri"/>
                </a:rPr>
                <a:t>/</a:t>
              </a:r>
              <a:r>
                <a:rPr altLang="en-US" dirty="0" sz="900" lang="zh-CN">
                  <a:solidFill>
                    <a:prstClr val="black"/>
                  </a:solidFill>
                  <a:latin typeface="Calibri"/>
                </a:rPr>
                <a:t>金融机构</a:t>
              </a:r>
              <a:endParaRPr dirty="0" sz="900" lang="en-US">
                <a:solidFill>
                  <a:prstClr val="black"/>
                </a:solidFill>
                <a:latin typeface="Calibri"/>
              </a:endParaRPr>
            </a:p>
          </p:txBody>
        </p:sp>
        <p:pic>
          <p:nvPicPr>
            <p:cNvPr id="2097291" name="Picture 72"/>
            <p:cNvPicPr>
              <a:picLocks noChangeAspect="1"/>
            </p:cNvPicPr>
            <p:nvPr/>
          </p:nvPicPr>
          <p:blipFill>
            <a:blip xmlns:r="http://schemas.openxmlformats.org/officeDocument/2006/relationships" r:embed="rId6"/>
            <a:stretch>
              <a:fillRect/>
            </a:stretch>
          </p:blipFill>
          <p:spPr>
            <a:xfrm>
              <a:off x="3748927" y="2071875"/>
              <a:ext cx="368082" cy="552989"/>
            </a:xfrm>
            <a:prstGeom prst="rect"/>
          </p:spPr>
        </p:pic>
        <p:pic>
          <p:nvPicPr>
            <p:cNvPr id="2097292" name="Picture 79"/>
            <p:cNvPicPr>
              <a:picLocks noChangeAspect="1"/>
            </p:cNvPicPr>
            <p:nvPr/>
          </p:nvPicPr>
          <p:blipFill>
            <a:blip xmlns:r="http://schemas.openxmlformats.org/officeDocument/2006/relationships" r:embed="rId7"/>
            <a:stretch>
              <a:fillRect/>
            </a:stretch>
          </p:blipFill>
          <p:spPr>
            <a:xfrm>
              <a:off x="3135143" y="2973993"/>
              <a:ext cx="388988" cy="530286"/>
            </a:xfrm>
            <a:prstGeom prst="rect"/>
          </p:spPr>
        </p:pic>
        <p:pic>
          <p:nvPicPr>
            <p:cNvPr id="2097293" name="Picture 80"/>
            <p:cNvPicPr>
              <a:picLocks noChangeAspect="1"/>
            </p:cNvPicPr>
            <p:nvPr/>
          </p:nvPicPr>
          <p:blipFill>
            <a:blip xmlns:r="http://schemas.openxmlformats.org/officeDocument/2006/relationships" r:embed="rId7"/>
            <a:stretch>
              <a:fillRect/>
            </a:stretch>
          </p:blipFill>
          <p:spPr>
            <a:xfrm>
              <a:off x="4501245" y="3004120"/>
              <a:ext cx="388988" cy="530286"/>
            </a:xfrm>
            <a:prstGeom prst="rect"/>
          </p:spPr>
        </p:pic>
        <p:pic>
          <p:nvPicPr>
            <p:cNvPr id="2097294" name="Picture 81"/>
            <p:cNvPicPr>
              <a:picLocks noChangeAspect="1"/>
            </p:cNvPicPr>
            <p:nvPr/>
          </p:nvPicPr>
          <p:blipFill>
            <a:blip xmlns:r="http://schemas.openxmlformats.org/officeDocument/2006/relationships" r:embed="rId7"/>
            <a:stretch>
              <a:fillRect/>
            </a:stretch>
          </p:blipFill>
          <p:spPr>
            <a:xfrm>
              <a:off x="5867347" y="2973993"/>
              <a:ext cx="388988" cy="530286"/>
            </a:xfrm>
            <a:prstGeom prst="rect"/>
          </p:spPr>
        </p:pic>
        <p:pic>
          <p:nvPicPr>
            <p:cNvPr id="2097295" name="Picture 82"/>
            <p:cNvPicPr>
              <a:picLocks noChangeAspect="1"/>
            </p:cNvPicPr>
            <p:nvPr/>
          </p:nvPicPr>
          <p:blipFill>
            <a:blip xmlns:r="http://schemas.openxmlformats.org/officeDocument/2006/relationships" r:embed="rId7"/>
            <a:stretch>
              <a:fillRect/>
            </a:stretch>
          </p:blipFill>
          <p:spPr>
            <a:xfrm>
              <a:off x="7233449" y="3006756"/>
              <a:ext cx="388988" cy="530286"/>
            </a:xfrm>
            <a:prstGeom prst="rect"/>
          </p:spPr>
        </p:pic>
        <p:cxnSp>
          <p:nvCxnSpPr>
            <p:cNvPr id="3145921" name="Straight Connector 83"/>
            <p:cNvCxnSpPr>
              <a:cxnSpLocks/>
            </p:cNvCxnSpPr>
            <p:nvPr/>
          </p:nvCxnSpPr>
          <p:spPr>
            <a:xfrm flipV="1">
              <a:off x="2508740" y="3738704"/>
              <a:ext cx="6722347" cy="10048"/>
            </a:xfrm>
            <a:prstGeom prst="line"/>
            <a:ln w="12700">
              <a:prstDash val="dash"/>
            </a:ln>
          </p:spPr>
          <p:style>
            <a:lnRef idx="2">
              <a:schemeClr val="accent1"/>
            </a:lnRef>
            <a:fillRef idx="0">
              <a:schemeClr val="accent1"/>
            </a:fillRef>
            <a:effectRef idx="1">
              <a:schemeClr val="accent1"/>
            </a:effectRef>
            <a:fontRef idx="minor">
              <a:schemeClr val="tx1"/>
            </a:fontRef>
          </p:style>
        </p:cxnSp>
        <p:cxnSp>
          <p:nvCxnSpPr>
            <p:cNvPr id="3145922" name="Straight Connector 84"/>
            <p:cNvCxnSpPr>
              <a:cxnSpLocks/>
            </p:cNvCxnSpPr>
            <p:nvPr/>
          </p:nvCxnSpPr>
          <p:spPr>
            <a:xfrm flipV="1">
              <a:off x="2522208" y="2834015"/>
              <a:ext cx="6722347" cy="10048"/>
            </a:xfrm>
            <a:prstGeom prst="line"/>
            <a:ln w="12700">
              <a:prstDash val="dash"/>
            </a:ln>
          </p:spPr>
          <p:style>
            <a:lnRef idx="2">
              <a:schemeClr val="accent1"/>
            </a:lnRef>
            <a:fillRef idx="0">
              <a:schemeClr val="accent1"/>
            </a:fillRef>
            <a:effectRef idx="1">
              <a:schemeClr val="accent1"/>
            </a:effectRef>
            <a:fontRef idx="minor">
              <a:schemeClr val="tx1"/>
            </a:fontRef>
          </p:style>
        </p:cxnSp>
        <p:sp>
          <p:nvSpPr>
            <p:cNvPr id="1049297" name="TextBox 87"/>
            <p:cNvSpPr txBox="1"/>
            <p:nvPr/>
          </p:nvSpPr>
          <p:spPr>
            <a:xfrm>
              <a:off x="7283792" y="1673011"/>
              <a:ext cx="1018673" cy="259495"/>
            </a:xfrm>
            <a:prstGeom prst="rect"/>
            <a:noFill/>
          </p:spPr>
          <p:txBody>
            <a:bodyPr rtlCol="0" wrap="none">
              <a:spAutoFit/>
            </a:bodyPr>
            <a:p>
              <a:pPr algn="ctr" defTabSz="342905"/>
              <a:r>
                <a:rPr altLang="en-US" dirty="0" sz="900" lang="zh-CN">
                  <a:solidFill>
                    <a:prstClr val="black"/>
                  </a:solidFill>
                  <a:latin typeface="Calibri"/>
                </a:rPr>
                <a:t>资金托管用户</a:t>
              </a:r>
              <a:endParaRPr dirty="0" sz="900" lang="en-US">
                <a:solidFill>
                  <a:prstClr val="black"/>
                </a:solidFill>
                <a:latin typeface="Calibri"/>
              </a:endParaRPr>
            </a:p>
          </p:txBody>
        </p:sp>
        <p:pic>
          <p:nvPicPr>
            <p:cNvPr id="2097296" name="Picture 91"/>
            <p:cNvPicPr>
              <a:picLocks noChangeAspect="1"/>
            </p:cNvPicPr>
            <p:nvPr/>
          </p:nvPicPr>
          <p:blipFill>
            <a:blip xmlns:r="http://schemas.openxmlformats.org/officeDocument/2006/relationships" r:embed="rId3"/>
            <a:stretch>
              <a:fillRect/>
            </a:stretch>
          </p:blipFill>
          <p:spPr>
            <a:xfrm>
              <a:off x="3271443" y="2050633"/>
              <a:ext cx="404705" cy="574231"/>
            </a:xfrm>
            <a:prstGeom prst="rect"/>
          </p:spPr>
        </p:pic>
        <p:sp>
          <p:nvSpPr>
            <p:cNvPr id="1049298" name="Folded Corner 92"/>
            <p:cNvSpPr/>
            <p:nvPr/>
          </p:nvSpPr>
          <p:spPr>
            <a:xfrm>
              <a:off x="5824595" y="4439096"/>
              <a:ext cx="274075" cy="312513"/>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defTabSz="342905"/>
              <a:endParaRPr sz="1593" lang="en-US">
                <a:solidFill>
                  <a:prstClr val="black"/>
                </a:solidFill>
                <a:latin typeface="Calibri"/>
              </a:endParaRPr>
            </a:p>
          </p:txBody>
        </p:sp>
        <p:sp>
          <p:nvSpPr>
            <p:cNvPr id="1049299" name="TextBox 93"/>
            <p:cNvSpPr txBox="1"/>
            <p:nvPr/>
          </p:nvSpPr>
          <p:spPr>
            <a:xfrm>
              <a:off x="6008779" y="4494814"/>
              <a:ext cx="861802" cy="307785"/>
            </a:xfrm>
            <a:prstGeom prst="rect"/>
            <a:noFill/>
          </p:spPr>
          <p:txBody>
            <a:bodyPr rtlCol="0" wrap="none">
              <a:spAutoFit/>
            </a:bodyPr>
            <a:p>
              <a:pPr algn="ctr" defTabSz="342905"/>
              <a:r>
                <a:rPr altLang="en-US" dirty="0" sz="900" lang="zh-CN">
                  <a:latin typeface="Calibri"/>
                  <a:ea typeface="宋体" panose="02010600030101010101" pitchFamily="2" charset="-122"/>
                </a:rPr>
                <a:t>共享数据</a:t>
              </a:r>
              <a:endParaRPr dirty="0" sz="900" lang="en-US">
                <a:latin typeface="Calibri"/>
              </a:endParaRPr>
            </a:p>
          </p:txBody>
        </p:sp>
        <p:sp>
          <p:nvSpPr>
            <p:cNvPr id="1049300" name="Folded Corner 94"/>
            <p:cNvSpPr/>
            <p:nvPr/>
          </p:nvSpPr>
          <p:spPr>
            <a:xfrm>
              <a:off x="5714840" y="4487135"/>
              <a:ext cx="274075" cy="312513"/>
            </a:xfrm>
            <a:prstGeom prst="foldedCorner"/>
          </p:spPr>
          <p:style>
            <a:lnRef idx="1">
              <a:schemeClr val="accent2"/>
            </a:lnRef>
            <a:fillRef idx="2">
              <a:schemeClr val="accent2"/>
            </a:fillRef>
            <a:effectRef idx="1">
              <a:schemeClr val="accent2"/>
            </a:effectRef>
            <a:fontRef idx="minor">
              <a:schemeClr val="dk1"/>
            </a:fontRef>
          </p:style>
          <p:txBody>
            <a:bodyPr anchor="ctr" rtlCol="0"/>
            <a:p>
              <a:pPr algn="ctr" defTabSz="342905"/>
              <a:endParaRPr sz="1593" lang="en-US">
                <a:solidFill>
                  <a:prstClr val="black"/>
                </a:solidFill>
                <a:latin typeface="Calibri"/>
              </a:endParaRPr>
            </a:p>
          </p:txBody>
        </p:sp>
        <p:cxnSp>
          <p:nvCxnSpPr>
            <p:cNvPr id="3145923" name="Elbow Connector 95"/>
            <p:cNvCxnSpPr>
              <a:cxnSpLocks/>
              <a:stCxn id="2097295" idx="2"/>
              <a:endCxn id="2097289" idx="3"/>
            </p:cNvCxnSpPr>
            <p:nvPr/>
          </p:nvCxnSpPr>
          <p:spPr>
            <a:xfrm rot="16200000" flipH="1">
              <a:off x="6860141" y="4104844"/>
              <a:ext cx="1210430" cy="74826"/>
            </a:xfrm>
            <a:prstGeom prst="bentConnector4">
              <a:avLst>
                <a:gd name="adj1" fmla="val 15357"/>
                <a:gd name="adj2" fmla="val 458005"/>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3145924" name="Elbow Connector 96"/>
            <p:cNvCxnSpPr>
              <a:cxnSpLocks/>
              <a:stCxn id="2097294" idx="2"/>
              <a:endCxn id="2097289" idx="0"/>
            </p:cNvCxnSpPr>
            <p:nvPr/>
          </p:nvCxnSpPr>
          <p:spPr>
            <a:xfrm rot="16200000" flipH="1">
              <a:off x="5931686" y="3634434"/>
              <a:ext cx="404530" cy="144221"/>
            </a:xfrm>
            <a:prstGeom prst="bentConnector3">
              <a:avLst>
                <a:gd name="adj1" fmla="val 50000"/>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3145925" name="Elbow Connector 101"/>
            <p:cNvCxnSpPr>
              <a:cxnSpLocks/>
              <a:stCxn id="2097293" idx="2"/>
            </p:cNvCxnSpPr>
            <p:nvPr/>
          </p:nvCxnSpPr>
          <p:spPr>
            <a:xfrm rot="16200000" flipH="1">
              <a:off x="4761294" y="3468851"/>
              <a:ext cx="509384" cy="640495"/>
            </a:xfrm>
            <a:prstGeom prst="bentConnector2"/>
            <a:ln w="12700">
              <a:tailEnd type="triangle"/>
            </a:ln>
          </p:spPr>
          <p:style>
            <a:lnRef idx="2">
              <a:schemeClr val="accent1"/>
            </a:lnRef>
            <a:fillRef idx="0">
              <a:schemeClr val="accent1"/>
            </a:fillRef>
            <a:effectRef idx="1">
              <a:schemeClr val="accent1"/>
            </a:effectRef>
            <a:fontRef idx="minor">
              <a:schemeClr val="tx1"/>
            </a:fontRef>
          </p:style>
        </p:cxnSp>
        <p:cxnSp>
          <p:nvCxnSpPr>
            <p:cNvPr id="3145926" name="Elbow Connector 102"/>
            <p:cNvCxnSpPr>
              <a:cxnSpLocks/>
              <a:stCxn id="2097292" idx="2"/>
              <a:endCxn id="2097289" idx="1"/>
            </p:cNvCxnSpPr>
            <p:nvPr/>
          </p:nvCxnSpPr>
          <p:spPr>
            <a:xfrm rot="16200000" flipH="1">
              <a:off x="3497901" y="3336016"/>
              <a:ext cx="1243193" cy="1579718"/>
            </a:xfrm>
            <a:prstGeom prst="bentConnector2"/>
            <a:ln w="12700">
              <a:tailEnd type="triangle"/>
            </a:ln>
          </p:spPr>
          <p:style>
            <a:lnRef idx="2">
              <a:schemeClr val="accent1"/>
            </a:lnRef>
            <a:fillRef idx="0">
              <a:schemeClr val="accent1"/>
            </a:fillRef>
            <a:effectRef idx="1">
              <a:schemeClr val="accent1"/>
            </a:effectRef>
            <a:fontRef idx="minor">
              <a:schemeClr val="tx1"/>
            </a:fontRef>
          </p:style>
        </p:cxnSp>
        <p:cxnSp>
          <p:nvCxnSpPr>
            <p:cNvPr id="3145927" name="Straight Connector 103"/>
            <p:cNvCxnSpPr>
              <a:cxnSpLocks/>
              <a:stCxn id="2097287" idx="2"/>
              <a:endCxn id="2097292" idx="0"/>
            </p:cNvCxnSpPr>
            <p:nvPr/>
          </p:nvCxnSpPr>
          <p:spPr>
            <a:xfrm>
              <a:off x="3012461" y="2579551"/>
              <a:ext cx="317176" cy="394442"/>
            </a:xfrm>
            <a:prstGeom prst="line"/>
            <a:ln w="12700"/>
          </p:spPr>
          <p:style>
            <a:lnRef idx="2">
              <a:schemeClr val="accent1"/>
            </a:lnRef>
            <a:fillRef idx="0">
              <a:schemeClr val="accent1"/>
            </a:fillRef>
            <a:effectRef idx="1">
              <a:schemeClr val="accent1"/>
            </a:effectRef>
            <a:fontRef idx="minor">
              <a:schemeClr val="tx1"/>
            </a:fontRef>
          </p:style>
        </p:cxnSp>
        <p:cxnSp>
          <p:nvCxnSpPr>
            <p:cNvPr id="3145928" name="Straight Connector 148"/>
            <p:cNvCxnSpPr>
              <a:cxnSpLocks/>
              <a:stCxn id="2097296" idx="2"/>
              <a:endCxn id="2097292" idx="0"/>
            </p:cNvCxnSpPr>
            <p:nvPr/>
          </p:nvCxnSpPr>
          <p:spPr>
            <a:xfrm flipH="1">
              <a:off x="3329637" y="2624863"/>
              <a:ext cx="144158" cy="349130"/>
            </a:xfrm>
            <a:prstGeom prst="line"/>
            <a:ln w="12700"/>
          </p:spPr>
          <p:style>
            <a:lnRef idx="2">
              <a:schemeClr val="accent1"/>
            </a:lnRef>
            <a:fillRef idx="0">
              <a:schemeClr val="accent1"/>
            </a:fillRef>
            <a:effectRef idx="1">
              <a:schemeClr val="accent1"/>
            </a:effectRef>
            <a:fontRef idx="minor">
              <a:schemeClr val="tx1"/>
            </a:fontRef>
          </p:style>
        </p:cxnSp>
        <p:cxnSp>
          <p:nvCxnSpPr>
            <p:cNvPr id="3145929" name="Straight Connector 149"/>
            <p:cNvCxnSpPr>
              <a:cxnSpLocks/>
              <a:stCxn id="2097291" idx="2"/>
              <a:endCxn id="2097292" idx="0"/>
            </p:cNvCxnSpPr>
            <p:nvPr/>
          </p:nvCxnSpPr>
          <p:spPr>
            <a:xfrm flipH="1">
              <a:off x="3329638" y="2624863"/>
              <a:ext cx="603331" cy="349130"/>
            </a:xfrm>
            <a:prstGeom prst="line"/>
            <a:ln w="12700"/>
          </p:spPr>
          <p:style>
            <a:lnRef idx="2">
              <a:schemeClr val="accent1"/>
            </a:lnRef>
            <a:fillRef idx="0">
              <a:schemeClr val="accent1"/>
            </a:fillRef>
            <a:effectRef idx="1">
              <a:schemeClr val="accent1"/>
            </a:effectRef>
            <a:fontRef idx="minor">
              <a:schemeClr val="tx1"/>
            </a:fontRef>
          </p:style>
        </p:cxnSp>
        <p:cxnSp>
          <p:nvCxnSpPr>
            <p:cNvPr id="3145930" name="Straight Connector 150"/>
            <p:cNvCxnSpPr>
              <a:cxnSpLocks/>
              <a:stCxn id="2097290" idx="2"/>
              <a:endCxn id="2097293" idx="0"/>
            </p:cNvCxnSpPr>
            <p:nvPr/>
          </p:nvCxnSpPr>
          <p:spPr>
            <a:xfrm flipH="1">
              <a:off x="4695740" y="2624864"/>
              <a:ext cx="1249" cy="379257"/>
            </a:xfrm>
            <a:prstGeom prst="line"/>
            <a:ln w="12700"/>
          </p:spPr>
          <p:style>
            <a:lnRef idx="2">
              <a:schemeClr val="accent1"/>
            </a:lnRef>
            <a:fillRef idx="0">
              <a:schemeClr val="accent1"/>
            </a:fillRef>
            <a:effectRef idx="1">
              <a:schemeClr val="accent1"/>
            </a:effectRef>
            <a:fontRef idx="minor">
              <a:schemeClr val="tx1"/>
            </a:fontRef>
          </p:style>
        </p:cxnSp>
        <p:cxnSp>
          <p:nvCxnSpPr>
            <p:cNvPr id="3145931" name="Straight Connector 151"/>
            <p:cNvCxnSpPr>
              <a:cxnSpLocks/>
              <a:stCxn id="2097288" idx="2"/>
              <a:endCxn id="2097295" idx="0"/>
            </p:cNvCxnSpPr>
            <p:nvPr/>
          </p:nvCxnSpPr>
          <p:spPr>
            <a:xfrm>
              <a:off x="7427943" y="2615870"/>
              <a:ext cx="0" cy="390886"/>
            </a:xfrm>
            <a:prstGeom prst="line"/>
            <a:ln w="12700"/>
          </p:spPr>
          <p:style>
            <a:lnRef idx="2">
              <a:schemeClr val="accent1"/>
            </a:lnRef>
            <a:fillRef idx="0">
              <a:schemeClr val="accent1"/>
            </a:fillRef>
            <a:effectRef idx="1">
              <a:schemeClr val="accent1"/>
            </a:effectRef>
            <a:fontRef idx="minor">
              <a:schemeClr val="tx1"/>
            </a:fontRef>
          </p:style>
        </p:cxnSp>
        <p:cxnSp>
          <p:nvCxnSpPr>
            <p:cNvPr id="3145932" name="Straight Connector 152"/>
            <p:cNvCxnSpPr>
              <a:cxnSpLocks/>
              <a:stCxn id="2097299" idx="2"/>
              <a:endCxn id="2097288" idx="0"/>
            </p:cNvCxnSpPr>
            <p:nvPr/>
          </p:nvCxnSpPr>
          <p:spPr>
            <a:xfrm flipH="1">
              <a:off x="7427944" y="1733191"/>
              <a:ext cx="2189" cy="308449"/>
            </a:xfrm>
            <a:prstGeom prst="line"/>
            <a:ln w="12700"/>
          </p:spPr>
          <p:style>
            <a:lnRef idx="2">
              <a:schemeClr val="accent1"/>
            </a:lnRef>
            <a:fillRef idx="0">
              <a:schemeClr val="accent1"/>
            </a:fillRef>
            <a:effectRef idx="1">
              <a:schemeClr val="accent1"/>
            </a:effectRef>
            <a:fontRef idx="minor">
              <a:schemeClr val="tx1"/>
            </a:fontRef>
          </p:style>
        </p:cxnSp>
        <p:cxnSp>
          <p:nvCxnSpPr>
            <p:cNvPr id="3145933" name="Straight Connector 153"/>
            <p:cNvCxnSpPr>
              <a:cxnSpLocks/>
              <a:stCxn id="2097298" idx="2"/>
              <a:endCxn id="2097294" idx="0"/>
            </p:cNvCxnSpPr>
            <p:nvPr/>
          </p:nvCxnSpPr>
          <p:spPr>
            <a:xfrm flipH="1">
              <a:off x="6061841" y="1742183"/>
              <a:ext cx="1158" cy="1231810"/>
            </a:xfrm>
            <a:prstGeom prst="line"/>
            <a:ln w="12700"/>
          </p:spPr>
          <p:style>
            <a:lnRef idx="2">
              <a:schemeClr val="accent1"/>
            </a:lnRef>
            <a:fillRef idx="0">
              <a:schemeClr val="accent1"/>
            </a:fillRef>
            <a:effectRef idx="1">
              <a:schemeClr val="accent1"/>
            </a:effectRef>
            <a:fontRef idx="minor">
              <a:schemeClr val="tx1"/>
            </a:fontRef>
          </p:style>
        </p:cxnSp>
        <p:cxnSp>
          <p:nvCxnSpPr>
            <p:cNvPr id="3145934" name="Straight Connector 154"/>
            <p:cNvCxnSpPr>
              <a:cxnSpLocks/>
              <a:stCxn id="2097297" idx="2"/>
              <a:endCxn id="2097290" idx="0"/>
            </p:cNvCxnSpPr>
            <p:nvPr/>
          </p:nvCxnSpPr>
          <p:spPr>
            <a:xfrm flipH="1">
              <a:off x="4696988" y="1742184"/>
              <a:ext cx="3042" cy="338265"/>
            </a:xfrm>
            <a:prstGeom prst="line"/>
            <a:ln w="12700"/>
          </p:spPr>
          <p:style>
            <a:lnRef idx="2">
              <a:schemeClr val="accent1"/>
            </a:lnRef>
            <a:fillRef idx="0">
              <a:schemeClr val="accent1"/>
            </a:fillRef>
            <a:effectRef idx="1">
              <a:schemeClr val="accent1"/>
            </a:effectRef>
            <a:fontRef idx="minor">
              <a:schemeClr val="tx1"/>
            </a:fontRef>
          </p:style>
        </p:cxnSp>
        <p:cxnSp>
          <p:nvCxnSpPr>
            <p:cNvPr id="3145935" name="Straight Connector 155"/>
            <p:cNvCxnSpPr>
              <a:cxnSpLocks/>
              <a:endCxn id="2097287" idx="0"/>
            </p:cNvCxnSpPr>
            <p:nvPr/>
          </p:nvCxnSpPr>
          <p:spPr>
            <a:xfrm flipH="1">
              <a:off x="3012462" y="1794346"/>
              <a:ext cx="179603" cy="277528"/>
            </a:xfrm>
            <a:prstGeom prst="line"/>
            <a:ln w="12700"/>
          </p:spPr>
          <p:style>
            <a:lnRef idx="2">
              <a:schemeClr val="accent1"/>
            </a:lnRef>
            <a:fillRef idx="0">
              <a:schemeClr val="accent1"/>
            </a:fillRef>
            <a:effectRef idx="1">
              <a:schemeClr val="accent1"/>
            </a:effectRef>
            <a:fontRef idx="minor">
              <a:schemeClr val="tx1"/>
            </a:fontRef>
          </p:style>
        </p:cxnSp>
        <p:cxnSp>
          <p:nvCxnSpPr>
            <p:cNvPr id="3145936" name="Straight Connector 156"/>
            <p:cNvCxnSpPr>
              <a:cxnSpLocks/>
              <a:endCxn id="2097296" idx="0"/>
            </p:cNvCxnSpPr>
            <p:nvPr/>
          </p:nvCxnSpPr>
          <p:spPr>
            <a:xfrm>
              <a:off x="3303393" y="1794346"/>
              <a:ext cx="170402" cy="256286"/>
            </a:xfrm>
            <a:prstGeom prst="line"/>
            <a:ln w="12700"/>
          </p:spPr>
          <p:style>
            <a:lnRef idx="2">
              <a:schemeClr val="accent1"/>
            </a:lnRef>
            <a:fillRef idx="0">
              <a:schemeClr val="accent1"/>
            </a:fillRef>
            <a:effectRef idx="1">
              <a:schemeClr val="accent1"/>
            </a:effectRef>
            <a:fontRef idx="minor">
              <a:schemeClr val="tx1"/>
            </a:fontRef>
          </p:style>
        </p:cxnSp>
        <p:cxnSp>
          <p:nvCxnSpPr>
            <p:cNvPr id="3145937" name="Straight Connector 157"/>
            <p:cNvCxnSpPr>
              <a:cxnSpLocks/>
              <a:endCxn id="2097291" idx="0"/>
            </p:cNvCxnSpPr>
            <p:nvPr/>
          </p:nvCxnSpPr>
          <p:spPr>
            <a:xfrm>
              <a:off x="3408212" y="1828144"/>
              <a:ext cx="524756" cy="243730"/>
            </a:xfrm>
            <a:prstGeom prst="line"/>
            <a:ln w="12700"/>
          </p:spPr>
          <p:style>
            <a:lnRef idx="2">
              <a:schemeClr val="accent1"/>
            </a:lnRef>
            <a:fillRef idx="0">
              <a:schemeClr val="accent1"/>
            </a:fillRef>
            <a:effectRef idx="1">
              <a:schemeClr val="accent1"/>
            </a:effectRef>
            <a:fontRef idx="minor">
              <a:schemeClr val="tx1"/>
            </a:fontRef>
          </p:style>
        </p:cxnSp>
        <p:sp>
          <p:nvSpPr>
            <p:cNvPr id="1049301" name="TextBox 158"/>
            <p:cNvSpPr txBox="1"/>
            <p:nvPr/>
          </p:nvSpPr>
          <p:spPr>
            <a:xfrm>
              <a:off x="7618466" y="2209650"/>
              <a:ext cx="1383326" cy="307785"/>
            </a:xfrm>
            <a:prstGeom prst="rect"/>
            <a:noFill/>
          </p:spPr>
          <p:txBody>
            <a:bodyPr rtlCol="0" wrap="none">
              <a:spAutoFit/>
            </a:bodyPr>
            <a:p>
              <a:pPr algn="ctr" defTabSz="342905"/>
              <a:r>
                <a:rPr altLang="en-US" dirty="0" sz="900" lang="zh-CN">
                  <a:solidFill>
                    <a:prstClr val="black"/>
                  </a:solidFill>
                  <a:latin typeface="Calibri"/>
                  <a:ea typeface="宋体" panose="02010600030101010101" pitchFamily="2" charset="-122"/>
                </a:rPr>
                <a:t>网关</a:t>
              </a:r>
              <a:r>
                <a:rPr altLang="zh-CN" dirty="0" sz="900" lang="en-US">
                  <a:solidFill>
                    <a:prstClr val="black"/>
                  </a:solidFill>
                  <a:latin typeface="Calibri"/>
                  <a:ea typeface="宋体" panose="02010600030101010101" pitchFamily="2" charset="-122"/>
                </a:rPr>
                <a:t>/</a:t>
              </a:r>
              <a:r>
                <a:rPr altLang="en-US" dirty="0" sz="900" lang="zh-CN">
                  <a:solidFill>
                    <a:prstClr val="black"/>
                  </a:solidFill>
                  <a:latin typeface="Calibri"/>
                  <a:ea typeface="宋体" panose="02010600030101010101" pitchFamily="2" charset="-122"/>
                </a:rPr>
                <a:t>代理服务器</a:t>
              </a:r>
              <a:endParaRPr dirty="0" sz="900" lang="en-US">
                <a:solidFill>
                  <a:prstClr val="black"/>
                </a:solidFill>
                <a:latin typeface="Calibri"/>
              </a:endParaRPr>
            </a:p>
          </p:txBody>
        </p:sp>
        <p:sp>
          <p:nvSpPr>
            <p:cNvPr id="1049302" name="TextBox 159"/>
            <p:cNvSpPr txBox="1"/>
            <p:nvPr/>
          </p:nvSpPr>
          <p:spPr>
            <a:xfrm>
              <a:off x="7494496" y="3146464"/>
              <a:ext cx="1631267" cy="492457"/>
            </a:xfrm>
            <a:prstGeom prst="rect"/>
            <a:noFill/>
          </p:spPr>
          <p:txBody>
            <a:bodyPr rtlCol="0" wrap="none">
              <a:spAutoFit/>
            </a:bodyPr>
            <a:p>
              <a:pPr algn="ctr" defTabSz="342905"/>
              <a:r>
                <a:rPr altLang="en-US" dirty="0" sz="900" lang="zh-CN">
                  <a:solidFill>
                    <a:prstClr val="black"/>
                  </a:solidFill>
                  <a:latin typeface="Calibri"/>
                  <a:ea typeface="宋体" panose="02010600030101010101" pitchFamily="2" charset="-122"/>
                </a:rPr>
                <a:t>应用服务器</a:t>
              </a:r>
              <a:endParaRPr altLang="zh-CN" dirty="0" sz="900" lang="en-US">
                <a:solidFill>
                  <a:prstClr val="black"/>
                </a:solidFill>
                <a:latin typeface="Calibri"/>
                <a:ea typeface="宋体" panose="02010600030101010101" pitchFamily="2" charset="-122"/>
              </a:endParaRPr>
            </a:p>
            <a:p>
              <a:pPr algn="ctr" defTabSz="342905"/>
              <a:r>
                <a:rPr altLang="en-US" dirty="0" sz="900" lang="zh-CN">
                  <a:solidFill>
                    <a:prstClr val="black"/>
                  </a:solidFill>
                  <a:latin typeface="Calibri"/>
                  <a:ea typeface="宋体" panose="02010600030101010101" pitchFamily="2" charset="-122"/>
                </a:rPr>
                <a:t>（读写区块链数据）</a:t>
              </a:r>
              <a:endParaRPr dirty="0" sz="900" lang="en-US">
                <a:solidFill>
                  <a:prstClr val="black"/>
                </a:solidFill>
                <a:latin typeface="Calibri"/>
              </a:endParaRPr>
            </a:p>
          </p:txBody>
        </p:sp>
        <p:sp>
          <p:nvSpPr>
            <p:cNvPr id="1049303" name="TextBox 160"/>
            <p:cNvSpPr txBox="1"/>
            <p:nvPr/>
          </p:nvSpPr>
          <p:spPr>
            <a:xfrm>
              <a:off x="7691478" y="4215710"/>
              <a:ext cx="1631267" cy="492457"/>
            </a:xfrm>
            <a:prstGeom prst="rect"/>
            <a:noFill/>
          </p:spPr>
          <p:txBody>
            <a:bodyPr rtlCol="0" wrap="none">
              <a:spAutoFit/>
            </a:bodyPr>
            <a:p>
              <a:pPr algn="ctr" defTabSz="342905"/>
              <a:r>
                <a:rPr altLang="en-US" dirty="0" sz="900" lang="zh-CN">
                  <a:solidFill>
                    <a:prstClr val="black"/>
                  </a:solidFill>
                  <a:latin typeface="Calibri"/>
                  <a:ea typeface="宋体" panose="02010600030101010101" pitchFamily="2" charset="-122"/>
                </a:rPr>
                <a:t>共识节点服务器和</a:t>
              </a:r>
              <a:endParaRPr altLang="zh-CN" dirty="0" sz="900" lang="en-US">
                <a:solidFill>
                  <a:prstClr val="black"/>
                </a:solidFill>
                <a:latin typeface="Calibri"/>
                <a:ea typeface="宋体" panose="02010600030101010101" pitchFamily="2" charset="-122"/>
              </a:endParaRPr>
            </a:p>
            <a:p>
              <a:pPr algn="ctr" defTabSz="342905"/>
              <a:r>
                <a:rPr altLang="en-US" dirty="0" sz="900" lang="zh-CN">
                  <a:solidFill>
                    <a:prstClr val="black"/>
                  </a:solidFill>
                  <a:latin typeface="Calibri"/>
                  <a:ea typeface="宋体" panose="02010600030101010101" pitchFamily="2" charset="-122"/>
                </a:rPr>
                <a:t>区块链共享账本数据</a:t>
              </a:r>
              <a:endParaRPr dirty="0" sz="900" lang="en-US">
                <a:solidFill>
                  <a:prstClr val="black"/>
                </a:solidFill>
                <a:latin typeface="Calibri"/>
              </a:endParaRPr>
            </a:p>
          </p:txBody>
        </p:sp>
        <p:cxnSp>
          <p:nvCxnSpPr>
            <p:cNvPr id="3145938" name="Straight Connector 161"/>
            <p:cNvCxnSpPr>
              <a:cxnSpLocks/>
            </p:cNvCxnSpPr>
            <p:nvPr/>
          </p:nvCxnSpPr>
          <p:spPr>
            <a:xfrm flipV="1">
              <a:off x="2556956" y="1969976"/>
              <a:ext cx="6722347" cy="10048"/>
            </a:xfrm>
            <a:prstGeom prst="line"/>
            <a:ln w="12700">
              <a:prstDash val="dash"/>
            </a:ln>
          </p:spPr>
          <p:style>
            <a:lnRef idx="2">
              <a:schemeClr val="accent1"/>
            </a:lnRef>
            <a:fillRef idx="0">
              <a:schemeClr val="accent1"/>
            </a:fillRef>
            <a:effectRef idx="1">
              <a:schemeClr val="accent1"/>
            </a:effectRef>
            <a:fontRef idx="minor">
              <a:schemeClr val="tx1"/>
            </a:fontRef>
          </p:style>
        </p:cxnSp>
        <p:cxnSp>
          <p:nvCxnSpPr>
            <p:cNvPr id="3145939" name="Elbow Connector 162"/>
            <p:cNvCxnSpPr>
              <a:cxnSpLocks/>
              <a:endCxn id="2097292" idx="1"/>
            </p:cNvCxnSpPr>
            <p:nvPr/>
          </p:nvCxnSpPr>
          <p:spPr>
            <a:xfrm rot="10800000" flipH="1" flipV="1">
              <a:off x="2993941" y="1492565"/>
              <a:ext cx="141202" cy="1746571"/>
            </a:xfrm>
            <a:prstGeom prst="bentConnector3">
              <a:avLst>
                <a:gd name="adj1" fmla="val -161896"/>
              </a:avLst>
            </a:prstGeom>
            <a:ln w="12700">
              <a:tailEnd type="triangle"/>
            </a:ln>
          </p:spPr>
          <p:style>
            <a:lnRef idx="2">
              <a:schemeClr val="accent1"/>
            </a:lnRef>
            <a:fillRef idx="0">
              <a:schemeClr val="accent1"/>
            </a:fillRef>
            <a:effectRef idx="1">
              <a:schemeClr val="accent1"/>
            </a:effectRef>
            <a:fontRef idx="minor">
              <a:schemeClr val="tx1"/>
            </a:fontRef>
          </p:style>
        </p:cxnSp>
        <p:pic>
          <p:nvPicPr>
            <p:cNvPr id="2097297" name="Picture 163"/>
            <p:cNvPicPr>
              <a:picLocks noChangeAspect="1"/>
            </p:cNvPicPr>
            <p:nvPr/>
          </p:nvPicPr>
          <p:blipFill>
            <a:blip xmlns:r="http://schemas.openxmlformats.org/officeDocument/2006/relationships" r:embed="rId8"/>
            <a:stretch>
              <a:fillRect/>
            </a:stretch>
          </p:blipFill>
          <p:spPr>
            <a:xfrm>
              <a:off x="4400096" y="1209647"/>
              <a:ext cx="599869" cy="532536"/>
            </a:xfrm>
            <a:prstGeom prst="rect"/>
          </p:spPr>
        </p:pic>
        <p:pic>
          <p:nvPicPr>
            <p:cNvPr id="2097298" name="Picture 164"/>
            <p:cNvPicPr>
              <a:picLocks noChangeAspect="1"/>
            </p:cNvPicPr>
            <p:nvPr/>
          </p:nvPicPr>
          <p:blipFill>
            <a:blip xmlns:r="http://schemas.openxmlformats.org/officeDocument/2006/relationships" r:embed="rId8"/>
            <a:stretch>
              <a:fillRect/>
            </a:stretch>
          </p:blipFill>
          <p:spPr>
            <a:xfrm>
              <a:off x="5763065" y="1209647"/>
              <a:ext cx="599869" cy="532536"/>
            </a:xfrm>
            <a:prstGeom prst="rect"/>
          </p:spPr>
        </p:pic>
        <p:pic>
          <p:nvPicPr>
            <p:cNvPr id="2097299" name="Picture 165"/>
            <p:cNvPicPr>
              <a:picLocks noChangeAspect="1"/>
            </p:cNvPicPr>
            <p:nvPr/>
          </p:nvPicPr>
          <p:blipFill>
            <a:blip xmlns:r="http://schemas.openxmlformats.org/officeDocument/2006/relationships" r:embed="rId8"/>
            <a:stretch>
              <a:fillRect/>
            </a:stretch>
          </p:blipFill>
          <p:spPr>
            <a:xfrm>
              <a:off x="7130198" y="1200654"/>
              <a:ext cx="599869" cy="532536"/>
            </a:xfrm>
            <a:prstGeom prst="rect"/>
          </p:spPr>
        </p:pic>
        <p:pic>
          <p:nvPicPr>
            <p:cNvPr id="2097300" name="Picture 166"/>
            <p:cNvPicPr>
              <a:picLocks noChangeAspect="1"/>
            </p:cNvPicPr>
            <p:nvPr/>
          </p:nvPicPr>
          <p:blipFill>
            <a:blip xmlns:r="http://schemas.openxmlformats.org/officeDocument/2006/relationships" r:embed="rId8"/>
            <a:stretch>
              <a:fillRect/>
            </a:stretch>
          </p:blipFill>
          <p:spPr>
            <a:xfrm flipH="1">
              <a:off x="2983091" y="1209647"/>
              <a:ext cx="599869" cy="532536"/>
            </a:xfrm>
            <a:prstGeom prst="rect"/>
          </p:spPr>
        </p:pic>
        <p:pic>
          <p:nvPicPr>
            <p:cNvPr id="2097301" name="Picture 167"/>
            <p:cNvPicPr>
              <a:picLocks noChangeAspect="1"/>
            </p:cNvPicPr>
            <p:nvPr/>
          </p:nvPicPr>
          <p:blipFill>
            <a:blip xmlns:r="http://schemas.openxmlformats.org/officeDocument/2006/relationships" r:embed="rId1"/>
            <a:stretch>
              <a:fillRect/>
            </a:stretch>
          </p:blipFill>
          <p:spPr>
            <a:xfrm>
              <a:off x="9211012" y="3044173"/>
              <a:ext cx="489461" cy="477328"/>
            </a:xfrm>
            <a:prstGeom prst="rect"/>
          </p:spPr>
        </p:pic>
        <p:pic>
          <p:nvPicPr>
            <p:cNvPr id="2097302" name="Picture 168"/>
            <p:cNvPicPr>
              <a:picLocks noChangeAspect="1"/>
            </p:cNvPicPr>
            <p:nvPr/>
          </p:nvPicPr>
          <p:blipFill>
            <a:blip xmlns:r="http://schemas.openxmlformats.org/officeDocument/2006/relationships" r:embed="rId1"/>
            <a:stretch>
              <a:fillRect/>
            </a:stretch>
          </p:blipFill>
          <p:spPr>
            <a:xfrm>
              <a:off x="9211012" y="4079699"/>
              <a:ext cx="489461" cy="477328"/>
            </a:xfrm>
            <a:prstGeom prst="rec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9304" name="Rectangle 4"/>
          <p:cNvSpPr/>
          <p:nvPr/>
        </p:nvSpPr>
        <p:spPr>
          <a:xfrm>
            <a:off x="467544" y="771549"/>
            <a:ext cx="8424936" cy="4233487"/>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05" name="标题 1"/>
          <p:cNvSpPr>
            <a:spLocks noGrp="1"/>
          </p:cNvSpPr>
          <p:nvPr>
            <p:ph type="title"/>
          </p:nvPr>
        </p:nvSpPr>
        <p:spPr>
          <a:xfrm>
            <a:off x="606007" y="123478"/>
            <a:ext cx="5146497" cy="277143"/>
          </a:xfrm>
        </p:spPr>
        <p:txBody>
          <a:bodyPr/>
          <a:p>
            <a:pPr algn="l"/>
            <a:r>
              <a:rPr altLang="en-CA" dirty="0" sz="2400" lang="zh-CN">
                <a:solidFill>
                  <a:schemeClr val="bg1"/>
                </a:solidFill>
              </a:rPr>
              <a:t>金融</a:t>
            </a:r>
            <a:r>
              <a:rPr altLang="en-US" dirty="0" sz="2400" lang="zh-CN">
                <a:solidFill>
                  <a:schemeClr val="bg1"/>
                </a:solidFill>
              </a:rPr>
              <a:t>机构</a:t>
            </a:r>
            <a:r>
              <a:rPr altLang="en-CA" dirty="0" sz="2400" lang="zh-CN">
                <a:solidFill>
                  <a:schemeClr val="bg1"/>
                </a:solidFill>
              </a:rPr>
              <a:t>链上</a:t>
            </a:r>
            <a:r>
              <a:rPr altLang="en-US" dirty="0" sz="2400" lang="zh-CN">
                <a:solidFill>
                  <a:schemeClr val="bg1"/>
                </a:solidFill>
              </a:rPr>
              <a:t>资产和链下资产的对接</a:t>
            </a:r>
            <a:endParaRPr dirty="0" sz="2400" lang="en-US">
              <a:solidFill>
                <a:schemeClr val="bg1"/>
              </a:solidFill>
            </a:endParaRPr>
          </a:p>
        </p:txBody>
      </p:sp>
      <p:sp>
        <p:nvSpPr>
          <p:cNvPr id="1049306"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56" name="组合 2"/>
          <p:cNvGrpSpPr/>
          <p:nvPr/>
        </p:nvGrpSpPr>
        <p:grpSpPr>
          <a:xfrm>
            <a:off x="1790852" y="1678921"/>
            <a:ext cx="3144063" cy="172247"/>
            <a:chOff x="2581649" y="2467886"/>
            <a:chExt cx="4192084" cy="229663"/>
          </a:xfrm>
        </p:grpSpPr>
        <p:sp>
          <p:nvSpPr>
            <p:cNvPr id="1049307" name="矩形 3"/>
            <p:cNvSpPr/>
            <p:nvPr/>
          </p:nvSpPr>
          <p:spPr>
            <a:xfrm>
              <a:off x="2865206"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1</a:t>
              </a:r>
            </a:p>
          </p:txBody>
        </p:sp>
        <p:sp>
          <p:nvSpPr>
            <p:cNvPr id="1049308" name="矩形 4"/>
            <p:cNvSpPr/>
            <p:nvPr/>
          </p:nvSpPr>
          <p:spPr>
            <a:xfrm>
              <a:off x="3144423"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2</a:t>
              </a:r>
            </a:p>
          </p:txBody>
        </p:sp>
        <p:sp>
          <p:nvSpPr>
            <p:cNvPr id="1049309" name="矩形 5"/>
            <p:cNvSpPr/>
            <p:nvPr/>
          </p:nvSpPr>
          <p:spPr>
            <a:xfrm>
              <a:off x="3423640" y="2467886"/>
              <a:ext cx="278707" cy="229663"/>
            </a:xfrm>
            <a:prstGeom prst="rect"/>
          </p:spPr>
          <p:style>
            <a:lnRef idx="0">
              <a:schemeClr val="accent2"/>
            </a:lnRef>
            <a:fillRef idx="3">
              <a:schemeClr val="accent2"/>
            </a:fillRef>
            <a:effectRef idx="3">
              <a:schemeClr val="accent2"/>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3</a:t>
              </a:r>
            </a:p>
          </p:txBody>
        </p:sp>
        <p:sp>
          <p:nvSpPr>
            <p:cNvPr id="1049310" name="矩形 6"/>
            <p:cNvSpPr/>
            <p:nvPr/>
          </p:nvSpPr>
          <p:spPr>
            <a:xfrm>
              <a:off x="3702857"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4</a:t>
              </a:r>
            </a:p>
          </p:txBody>
        </p:sp>
        <p:sp>
          <p:nvSpPr>
            <p:cNvPr id="1049311" name="矩形 7"/>
            <p:cNvSpPr/>
            <p:nvPr/>
          </p:nvSpPr>
          <p:spPr>
            <a:xfrm>
              <a:off x="3982074"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5</a:t>
              </a:r>
            </a:p>
          </p:txBody>
        </p:sp>
        <p:sp>
          <p:nvSpPr>
            <p:cNvPr id="1049312" name="矩形 8"/>
            <p:cNvSpPr/>
            <p:nvPr/>
          </p:nvSpPr>
          <p:spPr>
            <a:xfrm>
              <a:off x="4261291"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6</a:t>
              </a:r>
            </a:p>
          </p:txBody>
        </p:sp>
        <p:sp>
          <p:nvSpPr>
            <p:cNvPr id="1049313" name="矩形 9"/>
            <p:cNvSpPr/>
            <p:nvPr/>
          </p:nvSpPr>
          <p:spPr>
            <a:xfrm>
              <a:off x="4540508"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7</a:t>
              </a:r>
            </a:p>
          </p:txBody>
        </p:sp>
        <p:sp>
          <p:nvSpPr>
            <p:cNvPr id="1049314" name="矩形 10"/>
            <p:cNvSpPr/>
            <p:nvPr/>
          </p:nvSpPr>
          <p:spPr>
            <a:xfrm>
              <a:off x="4819725"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8</a:t>
              </a:r>
            </a:p>
          </p:txBody>
        </p:sp>
        <p:sp>
          <p:nvSpPr>
            <p:cNvPr id="1049315" name="矩形 12"/>
            <p:cNvSpPr/>
            <p:nvPr/>
          </p:nvSpPr>
          <p:spPr>
            <a:xfrm>
              <a:off x="5098942"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9</a:t>
              </a:r>
            </a:p>
          </p:txBody>
        </p:sp>
        <p:sp>
          <p:nvSpPr>
            <p:cNvPr id="1049316" name="矩形 13"/>
            <p:cNvSpPr/>
            <p:nvPr/>
          </p:nvSpPr>
          <p:spPr>
            <a:xfrm>
              <a:off x="5378159"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a:t>
              </a:r>
            </a:p>
          </p:txBody>
        </p:sp>
        <p:sp>
          <p:nvSpPr>
            <p:cNvPr id="1049317" name="矩形 14"/>
            <p:cNvSpPr/>
            <p:nvPr/>
          </p:nvSpPr>
          <p:spPr>
            <a:xfrm>
              <a:off x="5657376"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18" name="矩形 15"/>
            <p:cNvSpPr/>
            <p:nvPr/>
          </p:nvSpPr>
          <p:spPr>
            <a:xfrm>
              <a:off x="5936593"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19" name="矩形 16"/>
            <p:cNvSpPr/>
            <p:nvPr/>
          </p:nvSpPr>
          <p:spPr>
            <a:xfrm>
              <a:off x="6215810" y="2467886"/>
              <a:ext cx="278707" cy="229663"/>
            </a:xfrm>
            <a:prstGeom prst="rect"/>
          </p:spPr>
          <p:style>
            <a:lnRef idx="0">
              <a:schemeClr val="accent2"/>
            </a:lnRef>
            <a:fillRef idx="3">
              <a:schemeClr val="accent2"/>
            </a:fillRef>
            <a:effectRef idx="3">
              <a:schemeClr val="accent2"/>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altLang="zh-CN" dirty="0" sz="1200" lang="en-US">
                  <a:solidFill>
                    <a:prstClr val="black"/>
                  </a:solidFill>
                  <a:latin typeface="微软雅黑" pitchFamily="34" charset="-122"/>
                  <a:ea typeface="微软雅黑" pitchFamily="34" charset="-122"/>
                </a:rPr>
                <a:t>n</a:t>
              </a:r>
              <a:endParaRPr dirty="0" sz="1200" lang="en-US">
                <a:solidFill>
                  <a:prstClr val="black"/>
                </a:solidFill>
                <a:latin typeface="微软雅黑" pitchFamily="34" charset="-122"/>
                <a:ea typeface="微软雅黑" pitchFamily="34" charset="-122"/>
              </a:endParaRPr>
            </a:p>
          </p:txBody>
        </p:sp>
        <p:sp>
          <p:nvSpPr>
            <p:cNvPr id="1049320" name="矩形 17"/>
            <p:cNvSpPr/>
            <p:nvPr/>
          </p:nvSpPr>
          <p:spPr>
            <a:xfrm>
              <a:off x="6495026"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21" name="矩形 18"/>
            <p:cNvSpPr/>
            <p:nvPr/>
          </p:nvSpPr>
          <p:spPr>
            <a:xfrm>
              <a:off x="2581649"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altLang="zh-CN" dirty="0" sz="1200" lang="en-US">
                  <a:solidFill>
                    <a:prstClr val="black"/>
                  </a:solidFill>
                  <a:latin typeface="微软雅黑" pitchFamily="34" charset="-122"/>
                  <a:ea typeface="微软雅黑" pitchFamily="34" charset="-122"/>
                </a:rPr>
                <a:t>0</a:t>
              </a:r>
              <a:endParaRPr dirty="0" sz="1200" lang="en-US">
                <a:solidFill>
                  <a:prstClr val="black"/>
                </a:solidFill>
                <a:latin typeface="微软雅黑" pitchFamily="34" charset="-122"/>
                <a:ea typeface="微软雅黑" pitchFamily="34" charset="-122"/>
              </a:endParaRPr>
            </a:p>
          </p:txBody>
        </p:sp>
      </p:grpSp>
      <p:grpSp>
        <p:nvGrpSpPr>
          <p:cNvPr id="257" name="组合 19"/>
          <p:cNvGrpSpPr/>
          <p:nvPr/>
        </p:nvGrpSpPr>
        <p:grpSpPr>
          <a:xfrm>
            <a:off x="4911981" y="3995732"/>
            <a:ext cx="3144063" cy="172247"/>
            <a:chOff x="2581649" y="2467886"/>
            <a:chExt cx="4192084" cy="229663"/>
          </a:xfrm>
        </p:grpSpPr>
        <p:sp>
          <p:nvSpPr>
            <p:cNvPr id="1049322" name="矩形 20"/>
            <p:cNvSpPr/>
            <p:nvPr/>
          </p:nvSpPr>
          <p:spPr>
            <a:xfrm>
              <a:off x="2865206"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1</a:t>
              </a:r>
            </a:p>
          </p:txBody>
        </p:sp>
        <p:sp>
          <p:nvSpPr>
            <p:cNvPr id="1049323" name="矩形 21"/>
            <p:cNvSpPr/>
            <p:nvPr/>
          </p:nvSpPr>
          <p:spPr>
            <a:xfrm>
              <a:off x="3144423"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2</a:t>
              </a:r>
            </a:p>
          </p:txBody>
        </p:sp>
        <p:sp>
          <p:nvSpPr>
            <p:cNvPr id="1049324" name="矩形 22"/>
            <p:cNvSpPr/>
            <p:nvPr/>
          </p:nvSpPr>
          <p:spPr>
            <a:xfrm>
              <a:off x="3423640" y="2467886"/>
              <a:ext cx="278707" cy="229663"/>
            </a:xfrm>
            <a:prstGeom prst="rect"/>
          </p:spPr>
          <p:style>
            <a:lnRef idx="0">
              <a:schemeClr val="accent1"/>
            </a:lnRef>
            <a:fillRef idx="3">
              <a:schemeClr val="accent1"/>
            </a:fillRef>
            <a:effectRef idx="3">
              <a:schemeClr val="accent1"/>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3</a:t>
              </a:r>
            </a:p>
          </p:txBody>
        </p:sp>
        <p:sp>
          <p:nvSpPr>
            <p:cNvPr id="1049325" name="矩形 23"/>
            <p:cNvSpPr/>
            <p:nvPr/>
          </p:nvSpPr>
          <p:spPr>
            <a:xfrm>
              <a:off x="3702857"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4</a:t>
              </a:r>
            </a:p>
          </p:txBody>
        </p:sp>
        <p:sp>
          <p:nvSpPr>
            <p:cNvPr id="1049326" name="矩形 24"/>
            <p:cNvSpPr/>
            <p:nvPr/>
          </p:nvSpPr>
          <p:spPr>
            <a:xfrm>
              <a:off x="3982074"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5</a:t>
              </a:r>
            </a:p>
          </p:txBody>
        </p:sp>
        <p:sp>
          <p:nvSpPr>
            <p:cNvPr id="1049327" name="矩形 25"/>
            <p:cNvSpPr/>
            <p:nvPr/>
          </p:nvSpPr>
          <p:spPr>
            <a:xfrm>
              <a:off x="4261291"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6</a:t>
              </a:r>
            </a:p>
          </p:txBody>
        </p:sp>
        <p:sp>
          <p:nvSpPr>
            <p:cNvPr id="1049328" name="矩形 26"/>
            <p:cNvSpPr/>
            <p:nvPr/>
          </p:nvSpPr>
          <p:spPr>
            <a:xfrm>
              <a:off x="4540508" y="2467886"/>
              <a:ext cx="278707" cy="229663"/>
            </a:xfrm>
            <a:prstGeom prst="rect"/>
          </p:spPr>
          <p:style>
            <a:lnRef idx="0">
              <a:schemeClr val="accent1"/>
            </a:lnRef>
            <a:fillRef idx="3">
              <a:schemeClr val="accent1"/>
            </a:fillRef>
            <a:effectRef idx="3">
              <a:schemeClr val="accent1"/>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7</a:t>
              </a:r>
            </a:p>
          </p:txBody>
        </p:sp>
        <p:sp>
          <p:nvSpPr>
            <p:cNvPr id="1049329" name="矩形 27"/>
            <p:cNvSpPr/>
            <p:nvPr/>
          </p:nvSpPr>
          <p:spPr>
            <a:xfrm>
              <a:off x="4819725"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8</a:t>
              </a:r>
            </a:p>
          </p:txBody>
        </p:sp>
        <p:sp>
          <p:nvSpPr>
            <p:cNvPr id="1049330" name="矩形 28"/>
            <p:cNvSpPr/>
            <p:nvPr/>
          </p:nvSpPr>
          <p:spPr>
            <a:xfrm>
              <a:off x="5098942"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9</a:t>
              </a:r>
            </a:p>
          </p:txBody>
        </p:sp>
        <p:sp>
          <p:nvSpPr>
            <p:cNvPr id="1049331" name="矩形 29"/>
            <p:cNvSpPr/>
            <p:nvPr/>
          </p:nvSpPr>
          <p:spPr>
            <a:xfrm>
              <a:off x="5378159"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dirty="0" sz="1200" lang="en-US">
                  <a:solidFill>
                    <a:prstClr val="black"/>
                  </a:solidFill>
                  <a:latin typeface="微软雅黑" pitchFamily="34" charset="-122"/>
                  <a:ea typeface="微软雅黑" pitchFamily="34" charset="-122"/>
                </a:rPr>
                <a:t>…</a:t>
              </a:r>
            </a:p>
          </p:txBody>
        </p:sp>
        <p:sp>
          <p:nvSpPr>
            <p:cNvPr id="1049332" name="矩形 30"/>
            <p:cNvSpPr/>
            <p:nvPr/>
          </p:nvSpPr>
          <p:spPr>
            <a:xfrm>
              <a:off x="5657376" y="2467886"/>
              <a:ext cx="278707" cy="229663"/>
            </a:xfrm>
            <a:prstGeom prst="rect"/>
          </p:spPr>
          <p:style>
            <a:lnRef idx="0">
              <a:schemeClr val="accent1"/>
            </a:lnRef>
            <a:fillRef idx="3">
              <a:schemeClr val="accent1"/>
            </a:fillRef>
            <a:effectRef idx="3">
              <a:schemeClr val="accent1"/>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33" name="矩形 31"/>
            <p:cNvSpPr/>
            <p:nvPr/>
          </p:nvSpPr>
          <p:spPr>
            <a:xfrm>
              <a:off x="5936593"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34" name="矩形 32"/>
            <p:cNvSpPr/>
            <p:nvPr/>
          </p:nvSpPr>
          <p:spPr>
            <a:xfrm>
              <a:off x="6215810" y="2467886"/>
              <a:ext cx="278707" cy="229663"/>
            </a:xfrm>
            <a:prstGeom prst="rect"/>
          </p:spPr>
          <p:style>
            <a:lnRef idx="0">
              <a:schemeClr val="accent1"/>
            </a:lnRef>
            <a:fillRef idx="3">
              <a:schemeClr val="accent1"/>
            </a:fillRef>
            <a:effectRef idx="3">
              <a:schemeClr val="accent1"/>
            </a:effectRef>
            <a:fontRef idx="minor">
              <a:schemeClr val="lt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altLang="zh-CN" dirty="0" sz="1200" lang="en-US" err="1">
                  <a:solidFill>
                    <a:prstClr val="black"/>
                  </a:solidFill>
                  <a:latin typeface="微软雅黑" pitchFamily="34" charset="-122"/>
                  <a:ea typeface="微软雅黑" pitchFamily="34" charset="-122"/>
                </a:rPr>
                <a:t>i</a:t>
              </a:r>
              <a:endParaRPr dirty="0" sz="1200" lang="en-US">
                <a:solidFill>
                  <a:prstClr val="black"/>
                </a:solidFill>
                <a:latin typeface="微软雅黑" pitchFamily="34" charset="-122"/>
                <a:ea typeface="微软雅黑" pitchFamily="34" charset="-122"/>
              </a:endParaRPr>
            </a:p>
          </p:txBody>
        </p:sp>
        <p:sp>
          <p:nvSpPr>
            <p:cNvPr id="1049335" name="矩形 33"/>
            <p:cNvSpPr/>
            <p:nvPr/>
          </p:nvSpPr>
          <p:spPr>
            <a:xfrm>
              <a:off x="6495026"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endParaRPr dirty="0" sz="1200" lang="en-US">
                <a:solidFill>
                  <a:prstClr val="black"/>
                </a:solidFill>
                <a:latin typeface="微软雅黑" pitchFamily="34" charset="-122"/>
                <a:ea typeface="微软雅黑" pitchFamily="34" charset="-122"/>
              </a:endParaRPr>
            </a:p>
          </p:txBody>
        </p:sp>
        <p:sp>
          <p:nvSpPr>
            <p:cNvPr id="1049336" name="矩形 34"/>
            <p:cNvSpPr/>
            <p:nvPr/>
          </p:nvSpPr>
          <p:spPr>
            <a:xfrm>
              <a:off x="2581649" y="2467886"/>
              <a:ext cx="278707" cy="229663"/>
            </a:xfrm>
            <a:prstGeom prst="rect"/>
          </p:spPr>
          <p:style>
            <a:lnRef idx="2">
              <a:schemeClr val="dk1"/>
            </a:lnRef>
            <a:fillRef idx="1">
              <a:schemeClr val="lt1"/>
            </a:fillRef>
            <a:effectRef idx="0">
              <a:schemeClr val="dk1"/>
            </a:effectRef>
            <a:fontRef idx="minor">
              <a:schemeClr val="dk1"/>
            </a:fontRef>
          </p:style>
          <p:txBody>
            <a:bodyPr anchor="ctr" anchorCtr="0" bIns="34281" compatLnSpc="1" forceAA="0" fromWordArt="0" horzOverflow="overflow" lIns="68562" numCol="1" rIns="68562" rot="0" rtlCol="0" spcCol="0" spcFirstLastPara="0" tIns="34281" vert="horz" vertOverflow="overflow" wrap="square">
              <a:prstTxWarp prst="textNoShape"/>
              <a:noAutofit/>
            </a:bodyPr>
            <a:p>
              <a:pPr algn="ctr" defTabSz="685629"/>
              <a:r>
                <a:rPr altLang="zh-CN" dirty="0" sz="1200" lang="en-US">
                  <a:solidFill>
                    <a:prstClr val="black"/>
                  </a:solidFill>
                  <a:latin typeface="微软雅黑" pitchFamily="34" charset="-122"/>
                  <a:ea typeface="微软雅黑" pitchFamily="34" charset="-122"/>
                </a:rPr>
                <a:t>0</a:t>
              </a:r>
              <a:endParaRPr dirty="0" sz="1200" lang="en-US">
                <a:solidFill>
                  <a:prstClr val="black"/>
                </a:solidFill>
                <a:latin typeface="微软雅黑" pitchFamily="34" charset="-122"/>
                <a:ea typeface="微软雅黑" pitchFamily="34" charset="-122"/>
              </a:endParaRPr>
            </a:p>
          </p:txBody>
        </p:sp>
      </p:grpSp>
      <p:sp>
        <p:nvSpPr>
          <p:cNvPr id="1049337" name="文本框 1"/>
          <p:cNvSpPr txBox="1"/>
          <p:nvPr/>
        </p:nvSpPr>
        <p:spPr>
          <a:xfrm>
            <a:off x="1729509" y="2335078"/>
            <a:ext cx="1415772" cy="276999"/>
          </a:xfrm>
          <a:prstGeom prst="rect"/>
        </p:spPr>
        <p:style>
          <a:lnRef idx="2">
            <a:schemeClr val="dk1"/>
          </a:lnRef>
          <a:fillRef idx="1">
            <a:schemeClr val="lt1"/>
          </a:fillRef>
          <a:effectRef idx="0">
            <a:schemeClr val="dk1"/>
          </a:effectRef>
          <a:fontRef idx="minor">
            <a:schemeClr val="dk1"/>
          </a:fontRef>
        </p:style>
        <p:txBody>
          <a:bodyPr rtlCol="0" wrap="square">
            <a:spAutoFit/>
          </a:bodyPr>
          <a:p>
            <a:r>
              <a:rPr altLang="en-US" dirty="0" sz="1200" lang="zh-CN">
                <a:latin typeface="微软雅黑" pitchFamily="34" charset="-122"/>
                <a:ea typeface="微软雅黑" pitchFamily="34" charset="-122"/>
              </a:rPr>
              <a:t>数字货币链下资产</a:t>
            </a:r>
            <a:endParaRPr dirty="0" sz="1200" lang="en-US">
              <a:latin typeface="微软雅黑" pitchFamily="34" charset="-122"/>
              <a:ea typeface="微软雅黑" pitchFamily="34" charset="-122"/>
            </a:endParaRPr>
          </a:p>
        </p:txBody>
      </p:sp>
      <p:cxnSp>
        <p:nvCxnSpPr>
          <p:cNvPr id="3145940" name="直接箭头连接符 36"/>
          <p:cNvCxnSpPr>
            <a:cxnSpLocks/>
            <a:stCxn id="1049309" idx="2"/>
            <a:endCxn id="1049337" idx="0"/>
          </p:cNvCxnSpPr>
          <p:nvPr/>
        </p:nvCxnSpPr>
        <p:spPr>
          <a:xfrm flipH="1">
            <a:off x="2437395" y="1851168"/>
            <a:ext cx="89465" cy="483910"/>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45941" name="直接箭头连接符 37"/>
          <p:cNvCxnSpPr>
            <a:cxnSpLocks/>
            <a:stCxn id="1049334" idx="0"/>
          </p:cNvCxnSpPr>
          <p:nvPr/>
        </p:nvCxnSpPr>
        <p:spPr>
          <a:xfrm flipH="1" flipV="1">
            <a:off x="7742117" y="3710852"/>
            <a:ext cx="1" cy="284880"/>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45942" name="直接箭头连接符 40"/>
          <p:cNvCxnSpPr>
            <a:cxnSpLocks/>
            <a:stCxn id="1049338" idx="2"/>
            <a:endCxn id="1049309" idx="0"/>
          </p:cNvCxnSpPr>
          <p:nvPr/>
        </p:nvCxnSpPr>
        <p:spPr>
          <a:xfrm>
            <a:off x="2313553" y="1384978"/>
            <a:ext cx="213307" cy="293943"/>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9338" name="文本框 41"/>
          <p:cNvSpPr txBox="1"/>
          <p:nvPr/>
        </p:nvSpPr>
        <p:spPr>
          <a:xfrm>
            <a:off x="1475657" y="1107979"/>
            <a:ext cx="1675792" cy="276999"/>
          </a:xfrm>
          <a:prstGeom prst="rect"/>
        </p:spPr>
        <p:style>
          <a:lnRef idx="2">
            <a:schemeClr val="dk1"/>
          </a:lnRef>
          <a:fillRef idx="1">
            <a:schemeClr val="lt1"/>
          </a:fillRef>
          <a:effectRef idx="0">
            <a:schemeClr val="dk1"/>
          </a:effectRef>
          <a:fontRef idx="minor">
            <a:schemeClr val="dk1"/>
          </a:fontRef>
        </p:style>
        <p:txBody>
          <a:bodyPr rtlCol="0" wrap="square">
            <a:spAutoFit/>
          </a:bodyPr>
          <a:p>
            <a:r>
              <a:rPr altLang="en-US" dirty="0" sz="1200" lang="zh-CN">
                <a:latin typeface="微软雅黑" pitchFamily="34" charset="-122"/>
                <a:ea typeface="微软雅黑" pitchFamily="34" charset="-122"/>
              </a:rPr>
              <a:t>数字货币链上资产</a:t>
            </a:r>
            <a:endParaRPr dirty="0" sz="1200" lang="en-US">
              <a:latin typeface="微软雅黑" pitchFamily="34" charset="-122"/>
              <a:ea typeface="微软雅黑" pitchFamily="34" charset="-122"/>
            </a:endParaRPr>
          </a:p>
        </p:txBody>
      </p:sp>
      <p:sp>
        <p:nvSpPr>
          <p:cNvPr id="1049339" name="文本框 45"/>
          <p:cNvSpPr txBox="1"/>
          <p:nvPr/>
        </p:nvSpPr>
        <p:spPr>
          <a:xfrm>
            <a:off x="5275356" y="1552641"/>
            <a:ext cx="1569660" cy="369332"/>
          </a:xfrm>
          <a:prstGeom prst="rect"/>
          <a:noFill/>
        </p:spPr>
        <p:txBody>
          <a:bodyPr rtlCol="0" wrap="none">
            <a:spAutoFit/>
          </a:bodyPr>
          <a:p>
            <a:r>
              <a:rPr altLang="en-US" dirty="0" lang="zh-CN">
                <a:latin typeface="微软雅黑" pitchFamily="34" charset="-122"/>
                <a:ea typeface="微软雅黑" pitchFamily="34" charset="-122"/>
              </a:rPr>
              <a:t>数字货币主链</a:t>
            </a:r>
            <a:endParaRPr dirty="0" lang="en-US">
              <a:latin typeface="微软雅黑" pitchFamily="34" charset="-122"/>
              <a:ea typeface="微软雅黑" pitchFamily="34" charset="-122"/>
            </a:endParaRPr>
          </a:p>
        </p:txBody>
      </p:sp>
      <p:sp>
        <p:nvSpPr>
          <p:cNvPr id="1049340" name="文本框 46"/>
          <p:cNvSpPr txBox="1"/>
          <p:nvPr/>
        </p:nvSpPr>
        <p:spPr>
          <a:xfrm>
            <a:off x="4306678" y="3943355"/>
            <a:ext cx="646331" cy="369332"/>
          </a:xfrm>
          <a:prstGeom prst="rect"/>
          <a:noFill/>
        </p:spPr>
        <p:txBody>
          <a:bodyPr rtlCol="0" wrap="none">
            <a:spAutoFit/>
          </a:bodyPr>
          <a:p>
            <a:r>
              <a:rPr altLang="en-US" dirty="0" lang="zh-CN">
                <a:latin typeface="微软雅黑" pitchFamily="34" charset="-122"/>
                <a:ea typeface="微软雅黑" pitchFamily="34" charset="-122"/>
              </a:rPr>
              <a:t>侧链</a:t>
            </a:r>
            <a:endParaRPr dirty="0" lang="en-US">
              <a:latin typeface="微软雅黑" pitchFamily="34" charset="-122"/>
              <a:ea typeface="微软雅黑" pitchFamily="34" charset="-122"/>
            </a:endParaRPr>
          </a:p>
        </p:txBody>
      </p:sp>
      <p:cxnSp>
        <p:nvCxnSpPr>
          <p:cNvPr id="3145943" name="直接箭头连接符 57"/>
          <p:cNvCxnSpPr>
            <a:cxnSpLocks/>
            <a:endCxn id="1049324" idx="0"/>
          </p:cNvCxnSpPr>
          <p:nvPr/>
        </p:nvCxnSpPr>
        <p:spPr>
          <a:xfrm flipH="1">
            <a:off x="5647990" y="3526602"/>
            <a:ext cx="1823" cy="469130"/>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9341" name="右大括号 60"/>
          <p:cNvSpPr/>
          <p:nvPr/>
        </p:nvSpPr>
        <p:spPr>
          <a:xfrm rot="16200000" flipH="1">
            <a:off x="6611237" y="3301997"/>
            <a:ext cx="141138" cy="2160585"/>
          </a:xfrm>
          <a:prstGeom prst="rightBrace">
            <a:avLst>
              <a:gd name="adj1" fmla="val 54412"/>
              <a:gd name="adj2" fmla="val 50000"/>
            </a:avLst>
          </a:prstGeom>
          <a:ln>
            <a:tailEnd type="triangle"/>
          </a:ln>
        </p:spPr>
        <p:style>
          <a:lnRef idx="2">
            <a:schemeClr val="dk1"/>
          </a:lnRef>
          <a:fillRef idx="0">
            <a:schemeClr val="dk1"/>
          </a:fillRef>
          <a:effectRef idx="1">
            <a:schemeClr val="dk1"/>
          </a:effectRef>
          <a:fontRef idx="minor">
            <a:schemeClr val="tx1"/>
          </a:fontRef>
        </p:style>
        <p:txBody>
          <a:bodyPr anchor="ctr" rtlCol="0"/>
          <a:p>
            <a:pPr algn="ctr"/>
            <a:endParaRPr lang="en-US">
              <a:latin typeface="微软雅黑" pitchFamily="34" charset="-122"/>
              <a:ea typeface="微软雅黑" pitchFamily="34" charset="-122"/>
            </a:endParaRPr>
          </a:p>
        </p:txBody>
      </p:sp>
      <p:sp>
        <p:nvSpPr>
          <p:cNvPr id="1049342" name="文本框 62"/>
          <p:cNvSpPr txBox="1"/>
          <p:nvPr/>
        </p:nvSpPr>
        <p:spPr>
          <a:xfrm>
            <a:off x="5857402" y="4491928"/>
            <a:ext cx="2031325" cy="369332"/>
          </a:xfrm>
          <a:prstGeom prst="rect"/>
          <a:noFill/>
        </p:spPr>
        <p:txBody>
          <a:bodyPr rtlCol="0" wrap="none">
            <a:spAutoFit/>
          </a:bodyPr>
          <a:p>
            <a:r>
              <a:rPr altLang="en-US" dirty="0" lang="zh-CN">
                <a:latin typeface="微软雅黑" pitchFamily="34" charset="-122"/>
                <a:ea typeface="微软雅黑" pitchFamily="34" charset="-122"/>
              </a:rPr>
              <a:t>价值在侧链上存在</a:t>
            </a:r>
            <a:endParaRPr dirty="0" lang="en-US">
              <a:latin typeface="微软雅黑" pitchFamily="34" charset="-122"/>
              <a:ea typeface="微软雅黑" pitchFamily="34" charset="-122"/>
            </a:endParaRPr>
          </a:p>
        </p:txBody>
      </p:sp>
      <p:cxnSp>
        <p:nvCxnSpPr>
          <p:cNvPr id="3145944" name="直接箭头连接符 66"/>
          <p:cNvCxnSpPr>
            <a:cxnSpLocks/>
            <a:stCxn id="1049338" idx="2"/>
            <a:endCxn id="1049319" idx="0"/>
          </p:cNvCxnSpPr>
          <p:nvPr/>
        </p:nvCxnSpPr>
        <p:spPr>
          <a:xfrm>
            <a:off x="2313553" y="1384978"/>
            <a:ext cx="2307435" cy="293943"/>
          </a:xfrm>
          <a:prstGeom prst="straightConnector1"/>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9343" name="椭圆 43"/>
          <p:cNvSpPr/>
          <p:nvPr/>
        </p:nvSpPr>
        <p:spPr>
          <a:xfrm>
            <a:off x="3223477" y="2711053"/>
            <a:ext cx="2424513" cy="558274"/>
          </a:xfrm>
          <a:prstGeom prst="ellipse"/>
        </p:spPr>
        <p:style>
          <a:lnRef idx="2">
            <a:schemeClr val="dk1"/>
          </a:lnRef>
          <a:fillRef idx="1">
            <a:schemeClr val="lt1"/>
          </a:fillRef>
          <a:effectRef idx="0">
            <a:schemeClr val="dk1"/>
          </a:effectRef>
          <a:fontRef idx="minor">
            <a:schemeClr val="dk1"/>
          </a:fontRef>
        </p:style>
        <p:txBody>
          <a:bodyPr anchor="ctr" rtlCol="0"/>
          <a:p>
            <a:pPr algn="ctr"/>
            <a:endParaRPr lang="en-US">
              <a:latin typeface="微软雅黑" pitchFamily="34" charset="-122"/>
              <a:ea typeface="微软雅黑" pitchFamily="34" charset="-122"/>
            </a:endParaRPr>
          </a:p>
        </p:txBody>
      </p:sp>
      <p:sp>
        <p:nvSpPr>
          <p:cNvPr id="1049344" name="椭圆 49"/>
          <p:cNvSpPr/>
          <p:nvPr/>
        </p:nvSpPr>
        <p:spPr>
          <a:xfrm>
            <a:off x="4082862" y="3403147"/>
            <a:ext cx="221225" cy="217293"/>
          </a:xfrm>
          <a:prstGeom prst="ellipse"/>
        </p:spPr>
        <p:style>
          <a:lnRef idx="0">
            <a:schemeClr val="dk1"/>
          </a:lnRef>
          <a:fillRef idx="3">
            <a:schemeClr val="dk1"/>
          </a:fillRef>
          <a:effectRef idx="3">
            <a:schemeClr val="dk1"/>
          </a:effectRef>
          <a:fontRef idx="minor">
            <a:schemeClr val="lt1"/>
          </a:fontRef>
        </p:style>
        <p:txBody>
          <a:bodyPr anchor="ctr" rtlCol="0"/>
          <a:p>
            <a:pPr algn="ctr"/>
            <a:r>
              <a:rPr altLang="en-US" dirty="0" lang="zh-CN">
                <a:latin typeface="微软雅黑" pitchFamily="34" charset="-122"/>
                <a:ea typeface="微软雅黑" pitchFamily="34" charset="-122"/>
              </a:rPr>
              <a:t>￥</a:t>
            </a:r>
            <a:endParaRPr dirty="0" lang="en-US">
              <a:latin typeface="微软雅黑" pitchFamily="34" charset="-122"/>
              <a:ea typeface="微软雅黑" pitchFamily="34" charset="-122"/>
            </a:endParaRPr>
          </a:p>
        </p:txBody>
      </p:sp>
      <p:sp>
        <p:nvSpPr>
          <p:cNvPr id="1049345" name="椭圆 64"/>
          <p:cNvSpPr/>
          <p:nvPr/>
        </p:nvSpPr>
        <p:spPr>
          <a:xfrm>
            <a:off x="5164744" y="3269327"/>
            <a:ext cx="221225" cy="217293"/>
          </a:xfrm>
          <a:prstGeom prst="ellipse"/>
        </p:spPr>
        <p:style>
          <a:lnRef idx="0">
            <a:schemeClr val="dk1"/>
          </a:lnRef>
          <a:fillRef idx="3">
            <a:schemeClr val="dk1"/>
          </a:fillRef>
          <a:effectRef idx="3">
            <a:schemeClr val="dk1"/>
          </a:effectRef>
          <a:fontRef idx="minor">
            <a:schemeClr val="lt1"/>
          </a:fontRef>
        </p:style>
        <p:txBody>
          <a:bodyPr anchor="ctr" rtlCol="0"/>
          <a:p>
            <a:pPr algn="ctr"/>
            <a:r>
              <a:rPr altLang="zh-CN" dirty="0" lang="en-US">
                <a:latin typeface="微软雅黑" pitchFamily="34" charset="-122"/>
                <a:ea typeface="微软雅黑" pitchFamily="34" charset="-122"/>
              </a:rPr>
              <a:t>$</a:t>
            </a:r>
            <a:endParaRPr dirty="0" lang="en-US">
              <a:latin typeface="微软雅黑" pitchFamily="34" charset="-122"/>
              <a:ea typeface="微软雅黑" pitchFamily="34" charset="-122"/>
            </a:endParaRPr>
          </a:p>
        </p:txBody>
      </p:sp>
      <p:pic>
        <p:nvPicPr>
          <p:cNvPr id="2097303" name="图片 51"/>
          <p:cNvPicPr>
            <a:picLocks noChangeAspect="1"/>
          </p:cNvPicPr>
          <p:nvPr/>
        </p:nvPicPr>
        <p:blipFill>
          <a:blip xmlns:r="http://schemas.openxmlformats.org/officeDocument/2006/relationships" r:embed="rId1"/>
          <a:stretch>
            <a:fillRect/>
          </a:stretch>
        </p:blipFill>
        <p:spPr>
          <a:xfrm>
            <a:off x="5663164" y="3005551"/>
            <a:ext cx="214633" cy="531299"/>
          </a:xfrm>
          <a:prstGeom prst="rect"/>
        </p:spPr>
      </p:pic>
      <p:pic>
        <p:nvPicPr>
          <p:cNvPr id="2097304" name="图片 65"/>
          <p:cNvPicPr>
            <a:picLocks noChangeAspect="1"/>
          </p:cNvPicPr>
          <p:nvPr/>
        </p:nvPicPr>
        <p:blipFill>
          <a:blip xmlns:r="http://schemas.openxmlformats.org/officeDocument/2006/relationships" r:embed="rId1"/>
          <a:stretch>
            <a:fillRect/>
          </a:stretch>
        </p:blipFill>
        <p:spPr>
          <a:xfrm>
            <a:off x="3583106" y="3179553"/>
            <a:ext cx="214633" cy="531299"/>
          </a:xfrm>
          <a:prstGeom prst="rect"/>
        </p:spPr>
      </p:pic>
      <p:sp>
        <p:nvSpPr>
          <p:cNvPr id="1049346" name="圆柱形 55"/>
          <p:cNvSpPr/>
          <p:nvPr/>
        </p:nvSpPr>
        <p:spPr>
          <a:xfrm>
            <a:off x="3731727" y="2414268"/>
            <a:ext cx="299918" cy="373469"/>
          </a:xfrm>
          <a:prstGeom prst="can"/>
        </p:spPr>
        <p:style>
          <a:lnRef idx="2">
            <a:schemeClr val="dk1"/>
          </a:lnRef>
          <a:fillRef idx="1">
            <a:schemeClr val="lt1"/>
          </a:fillRef>
          <a:effectRef idx="0">
            <a:schemeClr val="dk1"/>
          </a:effectRef>
          <a:fontRef idx="minor">
            <a:schemeClr val="dk1"/>
          </a:fontRef>
        </p:style>
        <p:txBody>
          <a:bodyPr anchor="ctr" rtlCol="0"/>
          <a:p>
            <a:pPr algn="ctr"/>
            <a:endParaRPr lang="en-US">
              <a:latin typeface="微软雅黑" pitchFamily="34" charset="-122"/>
              <a:ea typeface="微软雅黑" pitchFamily="34" charset="-122"/>
            </a:endParaRPr>
          </a:p>
        </p:txBody>
      </p:sp>
      <p:sp>
        <p:nvSpPr>
          <p:cNvPr id="1049347" name="圆柱形 69"/>
          <p:cNvSpPr/>
          <p:nvPr/>
        </p:nvSpPr>
        <p:spPr>
          <a:xfrm>
            <a:off x="3145282" y="2590815"/>
            <a:ext cx="299918" cy="373469"/>
          </a:xfrm>
          <a:prstGeom prst="can"/>
        </p:spPr>
        <p:style>
          <a:lnRef idx="2">
            <a:schemeClr val="dk1"/>
          </a:lnRef>
          <a:fillRef idx="1">
            <a:schemeClr val="lt1"/>
          </a:fillRef>
          <a:effectRef idx="0">
            <a:schemeClr val="dk1"/>
          </a:effectRef>
          <a:fontRef idx="minor">
            <a:schemeClr val="dk1"/>
          </a:fontRef>
        </p:style>
        <p:txBody>
          <a:bodyPr anchor="ctr" rtlCol="0"/>
          <a:p>
            <a:pPr algn="ctr"/>
            <a:endParaRPr lang="en-US">
              <a:latin typeface="微软雅黑" pitchFamily="34" charset="-122"/>
              <a:ea typeface="微软雅黑" pitchFamily="34" charset="-122"/>
            </a:endParaRPr>
          </a:p>
        </p:txBody>
      </p:sp>
      <p:cxnSp>
        <p:nvCxnSpPr>
          <p:cNvPr id="3145945" name="肘形连接符 59"/>
          <p:cNvCxnSpPr>
            <a:cxnSpLocks/>
            <a:stCxn id="1049337" idx="2"/>
          </p:cNvCxnSpPr>
          <p:nvPr/>
        </p:nvCxnSpPr>
        <p:spPr>
          <a:xfrm rot="16200000" flipH="1">
            <a:off x="2694234" y="2355238"/>
            <a:ext cx="194208" cy="707886"/>
          </a:xfrm>
          <a:prstGeom prst="bentConnector2"/>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9348" name="圆柱形 70"/>
          <p:cNvSpPr/>
          <p:nvPr/>
        </p:nvSpPr>
        <p:spPr>
          <a:xfrm>
            <a:off x="4468131" y="2375926"/>
            <a:ext cx="299918" cy="373469"/>
          </a:xfrm>
          <a:prstGeom prst="can"/>
        </p:spPr>
        <p:style>
          <a:lnRef idx="2">
            <a:schemeClr val="dk1"/>
          </a:lnRef>
          <a:fillRef idx="1">
            <a:schemeClr val="lt1"/>
          </a:fillRef>
          <a:effectRef idx="0">
            <a:schemeClr val="dk1"/>
          </a:effectRef>
          <a:fontRef idx="minor">
            <a:schemeClr val="dk1"/>
          </a:fontRef>
        </p:style>
        <p:txBody>
          <a:bodyPr anchor="ctr" rtlCol="0"/>
          <a:p>
            <a:pPr algn="ctr"/>
            <a:endParaRPr lang="en-US">
              <a:latin typeface="微软雅黑" pitchFamily="34" charset="-122"/>
              <a:ea typeface="微软雅黑" pitchFamily="34" charset="-122"/>
            </a:endParaRPr>
          </a:p>
        </p:txBody>
      </p:sp>
      <p:sp>
        <p:nvSpPr>
          <p:cNvPr id="1049349" name="文本框 71"/>
          <p:cNvSpPr txBox="1"/>
          <p:nvPr/>
        </p:nvSpPr>
        <p:spPr>
          <a:xfrm>
            <a:off x="3880865" y="2808138"/>
            <a:ext cx="1620957" cy="338554"/>
          </a:xfrm>
          <a:prstGeom prst="rect"/>
          <a:noFill/>
        </p:spPr>
        <p:txBody>
          <a:bodyPr rtlCol="0" wrap="none">
            <a:spAutoFit/>
          </a:bodyPr>
          <a:p>
            <a:r>
              <a:rPr altLang="en-US" dirty="0" sz="1600" lang="zh-CN">
                <a:latin typeface="微软雅黑" pitchFamily="34" charset="-122"/>
                <a:ea typeface="微软雅黑" pitchFamily="34" charset="-122"/>
              </a:rPr>
              <a:t>中心化资产平台</a:t>
            </a:r>
            <a:endParaRPr dirty="0" sz="1600" lang="en-US">
              <a:latin typeface="微软雅黑" pitchFamily="34" charset="-122"/>
              <a:ea typeface="微软雅黑" pitchFamily="34" charset="-122"/>
            </a:endParaRPr>
          </a:p>
        </p:txBody>
      </p:sp>
      <p:cxnSp>
        <p:nvCxnSpPr>
          <p:cNvPr id="3145946" name="直接箭头连接符 72"/>
          <p:cNvCxnSpPr>
            <a:cxnSpLocks/>
            <a:stCxn id="2097303" idx="1"/>
            <a:endCxn id="1049343" idx="5"/>
          </p:cNvCxnSpPr>
          <p:nvPr/>
        </p:nvCxnSpPr>
        <p:spPr>
          <a:xfrm flipH="1" flipV="1">
            <a:off x="5292928" y="3187570"/>
            <a:ext cx="370236" cy="83631"/>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45947" name="直接箭头连接符 75"/>
          <p:cNvCxnSpPr>
            <a:cxnSpLocks/>
            <a:endCxn id="1049343" idx="4"/>
          </p:cNvCxnSpPr>
          <p:nvPr/>
        </p:nvCxnSpPr>
        <p:spPr>
          <a:xfrm flipV="1">
            <a:off x="3707948" y="3269327"/>
            <a:ext cx="727786" cy="154060"/>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9350" name="弧形 84"/>
          <p:cNvSpPr/>
          <p:nvPr/>
        </p:nvSpPr>
        <p:spPr>
          <a:xfrm rot="10023506">
            <a:off x="3564313" y="2672488"/>
            <a:ext cx="732663" cy="389109"/>
          </a:xfrm>
          <a:prstGeom prst="arc"/>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nchor="ctr" rtlCol="0"/>
          <a:p>
            <a:pPr algn="ctr"/>
            <a:endParaRPr lang="en-US">
              <a:latin typeface="微软雅黑" pitchFamily="34" charset="-122"/>
              <a:ea typeface="微软雅黑" pitchFamily="34" charset="-122"/>
            </a:endParaRPr>
          </a:p>
        </p:txBody>
      </p:sp>
      <p:sp>
        <p:nvSpPr>
          <p:cNvPr id="1049351" name="流程图: 多文档 85"/>
          <p:cNvSpPr/>
          <p:nvPr/>
        </p:nvSpPr>
        <p:spPr>
          <a:xfrm>
            <a:off x="2611776" y="2874510"/>
            <a:ext cx="326578" cy="305043"/>
          </a:xfrm>
          <a:prstGeom prst="flowChartMultidocument"/>
        </p:spPr>
        <p:style>
          <a:lnRef idx="2">
            <a:schemeClr val="dk1"/>
          </a:lnRef>
          <a:fillRef idx="1">
            <a:schemeClr val="lt1"/>
          </a:fillRef>
          <a:effectRef idx="0">
            <a:schemeClr val="dk1"/>
          </a:effectRef>
          <a:fontRef idx="minor">
            <a:schemeClr val="dk1"/>
          </a:fontRef>
        </p:style>
        <p:txBody>
          <a:bodyPr anchor="ctr" rtlCol="0"/>
          <a:p>
            <a:pPr algn="ctr"/>
            <a:r>
              <a:rPr dirty="0" lang="en-US">
                <a:latin typeface="微软雅黑" pitchFamily="34" charset="-122"/>
                <a:ea typeface="微软雅黑" pitchFamily="34" charset="-122"/>
              </a:rPr>
              <a:t>$</a:t>
            </a:r>
          </a:p>
        </p:txBody>
      </p:sp>
      <p:pic>
        <p:nvPicPr>
          <p:cNvPr id="2097305" name="图片 87"/>
          <p:cNvPicPr>
            <a:picLocks noChangeAspect="1"/>
          </p:cNvPicPr>
          <p:nvPr/>
        </p:nvPicPr>
        <p:blipFill>
          <a:blip xmlns:r="http://schemas.openxmlformats.org/officeDocument/2006/relationships" r:embed="rId1"/>
          <a:stretch>
            <a:fillRect/>
          </a:stretch>
        </p:blipFill>
        <p:spPr>
          <a:xfrm>
            <a:off x="5575062" y="2031361"/>
            <a:ext cx="214633" cy="531299"/>
          </a:xfrm>
          <a:prstGeom prst="rect"/>
        </p:spPr>
      </p:pic>
      <p:cxnSp>
        <p:nvCxnSpPr>
          <p:cNvPr id="3145948" name="直接箭头连接符 88"/>
          <p:cNvCxnSpPr>
            <a:cxnSpLocks/>
            <a:stCxn id="1049319" idx="2"/>
            <a:endCxn id="2097305" idx="1"/>
          </p:cNvCxnSpPr>
          <p:nvPr/>
        </p:nvCxnSpPr>
        <p:spPr>
          <a:xfrm>
            <a:off x="4620988" y="1851168"/>
            <a:ext cx="954074" cy="445843"/>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97306" name="图片 92"/>
          <p:cNvPicPr>
            <a:picLocks noChangeAspect="1"/>
          </p:cNvPicPr>
          <p:nvPr/>
        </p:nvPicPr>
        <p:blipFill>
          <a:blip xmlns:r="http://schemas.openxmlformats.org/officeDocument/2006/relationships" r:embed="rId1"/>
          <a:stretch>
            <a:fillRect/>
          </a:stretch>
        </p:blipFill>
        <p:spPr>
          <a:xfrm>
            <a:off x="6354108" y="2375926"/>
            <a:ext cx="214633" cy="531299"/>
          </a:xfrm>
          <a:prstGeom prst="rect"/>
        </p:spPr>
      </p:pic>
      <p:cxnSp>
        <p:nvCxnSpPr>
          <p:cNvPr id="3145949" name="直接箭头连接符 93"/>
          <p:cNvCxnSpPr>
            <a:cxnSpLocks/>
            <a:stCxn id="2097305" idx="3"/>
            <a:endCxn id="2097306" idx="1"/>
          </p:cNvCxnSpPr>
          <p:nvPr/>
        </p:nvCxnSpPr>
        <p:spPr>
          <a:xfrm>
            <a:off x="5789694" y="2297011"/>
            <a:ext cx="564414" cy="344564"/>
          </a:xfrm>
          <a:prstGeom prst="straightConnector1"/>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45950" name="直接连接符 98"/>
          <p:cNvCxnSpPr>
            <a:cxnSpLocks/>
          </p:cNvCxnSpPr>
          <p:nvPr/>
        </p:nvCxnSpPr>
        <p:spPr>
          <a:xfrm flipV="1">
            <a:off x="1608420" y="2089635"/>
            <a:ext cx="5400562" cy="10757"/>
          </a:xfrm>
          <a:prstGeom prst="line"/>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352" name="文本框 100"/>
          <p:cNvSpPr txBox="1"/>
          <p:nvPr/>
        </p:nvSpPr>
        <p:spPr>
          <a:xfrm>
            <a:off x="2560920" y="3633693"/>
            <a:ext cx="1107996" cy="369332"/>
          </a:xfrm>
          <a:prstGeom prst="rect"/>
          <a:noFill/>
        </p:spPr>
        <p:txBody>
          <a:bodyPr rtlCol="0" wrap="none">
            <a:spAutoFit/>
          </a:bodyPr>
          <a:p>
            <a:r>
              <a:rPr altLang="en-US" dirty="0" lang="zh-CN">
                <a:latin typeface="微软雅黑" pitchFamily="34" charset="-122"/>
                <a:ea typeface="微软雅黑" pitchFamily="34" charset="-122"/>
              </a:rPr>
              <a:t>线下资产</a:t>
            </a:r>
            <a:endParaRPr dirty="0" lang="en-US">
              <a:latin typeface="微软雅黑" pitchFamily="34" charset="-122"/>
              <a:ea typeface="微软雅黑" pitchFamily="34" charset="-122"/>
            </a:endParaRPr>
          </a:p>
        </p:txBody>
      </p:sp>
      <p:sp>
        <p:nvSpPr>
          <p:cNvPr id="1049353" name="文本框 101"/>
          <p:cNvSpPr txBox="1"/>
          <p:nvPr/>
        </p:nvSpPr>
        <p:spPr>
          <a:xfrm>
            <a:off x="4118364" y="989382"/>
            <a:ext cx="1107996" cy="369332"/>
          </a:xfrm>
          <a:prstGeom prst="rect"/>
          <a:noFill/>
        </p:spPr>
        <p:txBody>
          <a:bodyPr rtlCol="0" wrap="none">
            <a:spAutoFit/>
          </a:bodyPr>
          <a:p>
            <a:r>
              <a:rPr altLang="en-US" dirty="0" lang="zh-CN">
                <a:latin typeface="微软雅黑" pitchFamily="34" charset="-122"/>
                <a:ea typeface="微软雅黑" pitchFamily="34" charset="-122"/>
              </a:rPr>
              <a:t>线上资产</a:t>
            </a:r>
            <a:endParaRPr dirty="0" lang="en-US">
              <a:latin typeface="微软雅黑" pitchFamily="34" charset="-122"/>
              <a:ea typeface="微软雅黑" pitchFamily="34" charset="-122"/>
            </a:endParaRPr>
          </a:p>
        </p:txBody>
      </p:sp>
      <p:sp>
        <p:nvSpPr>
          <p:cNvPr id="1049354" name="流程图: 多文档 102"/>
          <p:cNvSpPr/>
          <p:nvPr/>
        </p:nvSpPr>
        <p:spPr>
          <a:xfrm>
            <a:off x="5964479" y="2156035"/>
            <a:ext cx="311749" cy="258233"/>
          </a:xfrm>
          <a:prstGeom prst="flowChartMultidocument"/>
        </p:spPr>
        <p:style>
          <a:lnRef idx="2">
            <a:schemeClr val="dk1"/>
          </a:lnRef>
          <a:fillRef idx="1">
            <a:schemeClr val="lt1"/>
          </a:fillRef>
          <a:effectRef idx="0">
            <a:schemeClr val="dk1"/>
          </a:effectRef>
          <a:fontRef idx="minor">
            <a:schemeClr val="dk1"/>
          </a:fontRef>
        </p:style>
        <p:txBody>
          <a:bodyPr anchor="ctr" rtlCol="0"/>
          <a:p>
            <a:pPr algn="ctr"/>
            <a:r>
              <a:rPr dirty="0" lang="en-US">
                <a:latin typeface="微软雅黑" pitchFamily="34" charset="-122"/>
                <a:ea typeface="微软雅黑" pitchFamily="34" charset="-122"/>
              </a:rPr>
              <a:t>$</a:t>
            </a:r>
          </a:p>
        </p:txBody>
      </p:sp>
      <p:sp>
        <p:nvSpPr>
          <p:cNvPr id="1049355" name="文本框 67"/>
          <p:cNvSpPr txBox="1"/>
          <p:nvPr/>
        </p:nvSpPr>
        <p:spPr>
          <a:xfrm>
            <a:off x="1790852" y="3179553"/>
            <a:ext cx="1621933" cy="400110"/>
          </a:xfrm>
          <a:prstGeom prst="rect"/>
          <a:noFill/>
        </p:spPr>
        <p:txBody>
          <a:bodyPr rtlCol="0" wrap="square">
            <a:spAutoFit/>
          </a:bodyPr>
          <a:p>
            <a:r>
              <a:rPr altLang="en-US" dirty="0" sz="1000" lang="zh-CN">
                <a:latin typeface="微软雅黑" pitchFamily="34" charset="-122"/>
                <a:ea typeface="微软雅黑" pitchFamily="34" charset="-122"/>
              </a:rPr>
              <a:t>资产可任意形式的</a:t>
            </a:r>
            <a:endParaRPr altLang="zh-CN" dirty="0" sz="1000" lang="en-US">
              <a:latin typeface="微软雅黑" pitchFamily="34" charset="-122"/>
              <a:ea typeface="微软雅黑" pitchFamily="34" charset="-122"/>
            </a:endParaRPr>
          </a:p>
          <a:p>
            <a:r>
              <a:rPr altLang="en-US" dirty="0" sz="1000" lang="zh-CN">
                <a:latin typeface="微软雅黑" pitchFamily="34" charset="-122"/>
                <a:ea typeface="微软雅黑" pitchFamily="34" charset="-122"/>
              </a:rPr>
              <a:t>分拆，交易流转</a:t>
            </a:r>
            <a:endParaRPr dirty="0" sz="1000" lang="en-US">
              <a:latin typeface="微软雅黑" pitchFamily="34" charset="-122"/>
              <a:ea typeface="微软雅黑"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9356" name="Rectangle 4"/>
          <p:cNvSpPr/>
          <p:nvPr/>
        </p:nvSpPr>
        <p:spPr>
          <a:xfrm>
            <a:off x="467544" y="771549"/>
            <a:ext cx="8424936" cy="4233487"/>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259" name="Group 26"/>
          <p:cNvGrpSpPr/>
          <p:nvPr/>
        </p:nvGrpSpPr>
        <p:grpSpPr>
          <a:xfrm>
            <a:off x="1732790" y="792532"/>
            <a:ext cx="5583798" cy="4159017"/>
            <a:chOff x="1639594" y="606799"/>
            <a:chExt cx="7445064" cy="5545355"/>
          </a:xfrm>
        </p:grpSpPr>
        <p:pic>
          <p:nvPicPr>
            <p:cNvPr id="2097307" name="图片 28"/>
            <p:cNvPicPr>
              <a:picLocks noChangeAspect="1"/>
            </p:cNvPicPr>
            <p:nvPr/>
          </p:nvPicPr>
          <p:blipFill>
            <a:blip xmlns:r="http://schemas.openxmlformats.org/officeDocument/2006/relationships" r:embed="rId1"/>
            <a:stretch>
              <a:fillRect/>
            </a:stretch>
          </p:blipFill>
          <p:spPr>
            <a:xfrm>
              <a:off x="2614663" y="3669203"/>
              <a:ext cx="1252335" cy="871224"/>
            </a:xfrm>
            <a:prstGeom prst="rect"/>
          </p:spPr>
        </p:pic>
        <p:sp>
          <p:nvSpPr>
            <p:cNvPr id="1049357" name="椭圆 19"/>
            <p:cNvSpPr/>
            <p:nvPr/>
          </p:nvSpPr>
          <p:spPr>
            <a:xfrm>
              <a:off x="3063208" y="3218125"/>
              <a:ext cx="2465065" cy="1227908"/>
            </a:xfrm>
            <a:prstGeom prst="ellipse"/>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08" name="图片 4"/>
            <p:cNvPicPr>
              <a:picLocks noChangeAspect="1"/>
            </p:cNvPicPr>
            <p:nvPr/>
          </p:nvPicPr>
          <p:blipFill>
            <a:blip xmlns:r="http://schemas.openxmlformats.org/officeDocument/2006/relationships" r:embed="rId2"/>
            <a:stretch>
              <a:fillRect/>
            </a:stretch>
          </p:blipFill>
          <p:spPr>
            <a:xfrm>
              <a:off x="2823512" y="1562893"/>
              <a:ext cx="684208" cy="523220"/>
            </a:xfrm>
            <a:prstGeom prst="rect"/>
          </p:spPr>
        </p:pic>
        <p:sp>
          <p:nvSpPr>
            <p:cNvPr id="1049358" name="文本框 5"/>
            <p:cNvSpPr txBox="1"/>
            <p:nvPr/>
          </p:nvSpPr>
          <p:spPr>
            <a:xfrm>
              <a:off x="1639594" y="1261170"/>
              <a:ext cx="1601237" cy="338555"/>
            </a:xfrm>
            <a:prstGeom prst="rect"/>
            <a:noFill/>
          </p:spPr>
          <p:txBody>
            <a:bodyPr rtlCol="0" wrap="square">
              <a:spAutoFit/>
            </a:bodyPr>
            <a:p>
              <a:r>
                <a:rPr altLang="en-US" dirty="0" sz="1050" lang="zh-CN"/>
                <a:t>数字资产发行商</a:t>
              </a:r>
              <a:endParaRPr dirty="0" sz="1050" lang="en-US"/>
            </a:p>
          </p:txBody>
        </p:sp>
        <p:pic>
          <p:nvPicPr>
            <p:cNvPr id="2097309" name="图片 6"/>
            <p:cNvPicPr>
              <a:picLocks noChangeAspect="1"/>
            </p:cNvPicPr>
            <p:nvPr/>
          </p:nvPicPr>
          <p:blipFill>
            <a:blip xmlns:r="http://schemas.openxmlformats.org/officeDocument/2006/relationships" r:embed="rId3"/>
            <a:stretch>
              <a:fillRect/>
            </a:stretch>
          </p:blipFill>
          <p:spPr>
            <a:xfrm>
              <a:off x="3860447" y="2725236"/>
              <a:ext cx="712688" cy="712688"/>
            </a:xfrm>
            <a:prstGeom prst="rect"/>
          </p:spPr>
        </p:pic>
        <p:sp>
          <p:nvSpPr>
            <p:cNvPr id="1049359" name="文本框 7"/>
            <p:cNvSpPr txBox="1"/>
            <p:nvPr/>
          </p:nvSpPr>
          <p:spPr>
            <a:xfrm>
              <a:off x="4437634" y="2725236"/>
              <a:ext cx="1090639" cy="553997"/>
            </a:xfrm>
            <a:prstGeom prst="rect"/>
            <a:noFill/>
          </p:spPr>
          <p:txBody>
            <a:bodyPr rtlCol="0" wrap="square">
              <a:spAutoFit/>
            </a:bodyPr>
            <a:p>
              <a:r>
                <a:rPr altLang="en-US" dirty="0" sz="1050" lang="zh-CN"/>
                <a:t>数字资产</a:t>
              </a:r>
              <a:endParaRPr altLang="zh-CN" dirty="0" sz="1050" lang="en-CA"/>
            </a:p>
            <a:p>
              <a:r>
                <a:rPr altLang="en-US" dirty="0" sz="1050" lang="zh-CN"/>
                <a:t>交易平台</a:t>
              </a:r>
              <a:endParaRPr dirty="0" sz="1050" lang="en-US"/>
            </a:p>
          </p:txBody>
        </p:sp>
        <p:pic>
          <p:nvPicPr>
            <p:cNvPr id="2097310" name="图片 8"/>
            <p:cNvPicPr>
              <a:picLocks noChangeAspect="1"/>
            </p:cNvPicPr>
            <p:nvPr/>
          </p:nvPicPr>
          <p:blipFill>
            <a:blip xmlns:r="http://schemas.openxmlformats.org/officeDocument/2006/relationships" r:embed="rId4"/>
            <a:stretch>
              <a:fillRect/>
            </a:stretch>
          </p:blipFill>
          <p:spPr>
            <a:xfrm>
              <a:off x="6202448" y="1431889"/>
              <a:ext cx="841087" cy="752551"/>
            </a:xfrm>
            <a:prstGeom prst="rect"/>
          </p:spPr>
        </p:pic>
        <p:pic>
          <p:nvPicPr>
            <p:cNvPr id="2097311" name="Picture 6" descr="Image result for canadian dollar bill icon"/>
            <p:cNvPicPr>
              <a:picLocks noChangeAspect="1" noChangeArrowheads="1"/>
            </p:cNvPicPr>
            <p:nvPr/>
          </p:nvPicPr>
          <p:blipFill>
            <a:blip xmlns:r="http://schemas.openxmlformats.org/officeDocument/2006/relationships" r:embed="rId5"/>
            <a:srcRect/>
            <a:stretch>
              <a:fillRect/>
            </a:stretch>
          </p:blipFill>
          <p:spPr bwMode="auto">
            <a:xfrm>
              <a:off x="4453485" y="1859569"/>
              <a:ext cx="492308" cy="224985"/>
            </a:xfrm>
            <a:prstGeom prst="rect"/>
            <a:noFill/>
          </p:spPr>
        </p:pic>
        <p:cxnSp>
          <p:nvCxnSpPr>
            <p:cNvPr id="3145951" name="直接箭头连接符 11"/>
            <p:cNvCxnSpPr>
              <a:cxnSpLocks/>
              <a:stCxn id="2097308" idx="3"/>
              <a:endCxn id="2097310" idx="1"/>
            </p:cNvCxnSpPr>
            <p:nvPr/>
          </p:nvCxnSpPr>
          <p:spPr>
            <a:xfrm flipV="1">
              <a:off x="3507720" y="1808165"/>
              <a:ext cx="2694728" cy="16338"/>
            </a:xfrm>
            <a:prstGeom prst="straightConnector1"/>
            <a:ln>
              <a:tailEnd type="triangle"/>
            </a:ln>
          </p:spPr>
          <p:style>
            <a:lnRef idx="3">
              <a:schemeClr val="accent2"/>
            </a:lnRef>
            <a:fillRef idx="0">
              <a:schemeClr val="accent2"/>
            </a:fillRef>
            <a:effectRef idx="2">
              <a:schemeClr val="accent2"/>
            </a:effectRef>
            <a:fontRef idx="minor">
              <a:schemeClr val="tx1"/>
            </a:fontRef>
          </p:style>
        </p:cxnSp>
        <p:sp>
          <p:nvSpPr>
            <p:cNvPr id="1049360" name="文本框 14"/>
            <p:cNvSpPr txBox="1"/>
            <p:nvPr/>
          </p:nvSpPr>
          <p:spPr>
            <a:xfrm>
              <a:off x="6033197" y="606799"/>
              <a:ext cx="1142343" cy="553997"/>
            </a:xfrm>
            <a:prstGeom prst="rect"/>
            <a:noFill/>
          </p:spPr>
          <p:txBody>
            <a:bodyPr rtlCol="0" wrap="square">
              <a:spAutoFit/>
            </a:bodyPr>
            <a:p>
              <a:r>
                <a:rPr altLang="en-US" dirty="0" sz="1050" lang="zh-CN"/>
                <a:t>银行等可信金融机构</a:t>
              </a:r>
              <a:endParaRPr dirty="0" sz="1050" lang="en-US"/>
            </a:p>
          </p:txBody>
        </p:sp>
        <p:cxnSp>
          <p:nvCxnSpPr>
            <p:cNvPr id="3145952" name="连接符: 肘形 16"/>
            <p:cNvCxnSpPr>
              <a:cxnSpLocks/>
              <a:stCxn id="2097308" idx="2"/>
              <a:endCxn id="2097309" idx="1"/>
            </p:cNvCxnSpPr>
            <p:nvPr/>
          </p:nvCxnSpPr>
          <p:spPr>
            <a:xfrm rot="16200000" flipH="1">
              <a:off x="3015298" y="2236430"/>
              <a:ext cx="995467" cy="694831"/>
            </a:xfrm>
            <a:prstGeom prst="bentConnector2"/>
            <a:ln>
              <a:headEnd type="triangle"/>
              <a:tailEnd type="triangle"/>
            </a:ln>
          </p:spPr>
          <p:style>
            <a:lnRef idx="3">
              <a:schemeClr val="dk1"/>
            </a:lnRef>
            <a:fillRef idx="0">
              <a:schemeClr val="dk1"/>
            </a:fillRef>
            <a:effectRef idx="2">
              <a:schemeClr val="dk1"/>
            </a:effectRef>
            <a:fontRef idx="minor">
              <a:schemeClr val="tx1"/>
            </a:fontRef>
          </p:style>
        </p:cxnSp>
        <p:cxnSp>
          <p:nvCxnSpPr>
            <p:cNvPr id="3145953" name="连接符: 肘形 24"/>
            <p:cNvCxnSpPr>
              <a:cxnSpLocks/>
              <a:stCxn id="2097310" idx="0"/>
              <a:endCxn id="2097308" idx="0"/>
            </p:cNvCxnSpPr>
            <p:nvPr/>
          </p:nvCxnSpPr>
          <p:spPr>
            <a:xfrm rot="16200000" flipH="1" flipV="1">
              <a:off x="4828802" y="-231297"/>
              <a:ext cx="131004" cy="3457376"/>
            </a:xfrm>
            <a:prstGeom prst="bentConnector3">
              <a:avLst>
                <a:gd name="adj1" fmla="val -174498"/>
              </a:avLst>
            </a:prstGeom>
            <a:ln>
              <a:tailEnd type="triangle"/>
            </a:ln>
          </p:spPr>
          <p:style>
            <a:lnRef idx="3">
              <a:schemeClr val="accent4"/>
            </a:lnRef>
            <a:fillRef idx="0">
              <a:schemeClr val="accent4"/>
            </a:fillRef>
            <a:effectRef idx="2">
              <a:schemeClr val="accent4"/>
            </a:effectRef>
            <a:fontRef idx="minor">
              <a:schemeClr val="tx1"/>
            </a:fontRef>
          </p:style>
        </p:cxnSp>
        <p:sp>
          <p:nvSpPr>
            <p:cNvPr id="1049361" name="文本框 25"/>
            <p:cNvSpPr txBox="1"/>
            <p:nvPr/>
          </p:nvSpPr>
          <p:spPr>
            <a:xfrm>
              <a:off x="3785000" y="1327931"/>
              <a:ext cx="2248196" cy="553997"/>
            </a:xfrm>
            <a:prstGeom prst="rect"/>
            <a:noFill/>
          </p:spPr>
          <p:txBody>
            <a:bodyPr rtlCol="0" wrap="square">
              <a:spAutoFit/>
            </a:bodyPr>
            <a:p>
              <a:r>
                <a:rPr dirty="0" sz="1050" lang="en-US">
                  <a:solidFill>
                    <a:schemeClr val="accent2"/>
                  </a:solidFill>
                </a:rPr>
                <a:t>1. </a:t>
              </a:r>
              <a:r>
                <a:rPr altLang="en-US" dirty="0" sz="1050" lang="zh-CN">
                  <a:solidFill>
                    <a:schemeClr val="accent2"/>
                  </a:solidFill>
                </a:rPr>
                <a:t>数字资产发行商质押实体资产给金融机构</a:t>
              </a:r>
              <a:endParaRPr dirty="0" sz="1050" lang="en-US">
                <a:solidFill>
                  <a:schemeClr val="accent2"/>
                </a:solidFill>
              </a:endParaRPr>
            </a:p>
          </p:txBody>
        </p:sp>
        <p:pic>
          <p:nvPicPr>
            <p:cNvPr id="2097312" name="Picture 2" descr="invest, investing, investment, investor, property icon"/>
            <p:cNvPicPr>
              <a:picLocks noChangeAspect="1" noChangeArrowheads="1"/>
            </p:cNvPicPr>
            <p:nvPr/>
          </p:nvPicPr>
          <p:blipFill>
            <a:blip xmlns:r="http://schemas.openxmlformats.org/officeDocument/2006/relationships" r:embed="rId6"/>
            <a:srcRect/>
            <a:stretch>
              <a:fillRect/>
            </a:stretch>
          </p:blipFill>
          <p:spPr bwMode="auto">
            <a:xfrm>
              <a:off x="5318005" y="3574434"/>
              <a:ext cx="646961" cy="697356"/>
            </a:xfrm>
            <a:prstGeom prst="rect"/>
            <a:noFill/>
          </p:spPr>
        </p:pic>
        <p:cxnSp>
          <p:nvCxnSpPr>
            <p:cNvPr id="3145954" name="直接箭头连接符 30"/>
            <p:cNvCxnSpPr>
              <a:cxnSpLocks/>
              <a:stCxn id="2097312" idx="3"/>
            </p:cNvCxnSpPr>
            <p:nvPr/>
          </p:nvCxnSpPr>
          <p:spPr>
            <a:xfrm>
              <a:off x="5964966" y="3923112"/>
              <a:ext cx="737893" cy="0"/>
            </a:xfrm>
            <a:prstGeom prst="straightConnector1"/>
            <a:ln>
              <a:tailEnd type="triangle"/>
            </a:ln>
          </p:spPr>
          <p:style>
            <a:lnRef idx="3">
              <a:schemeClr val="dk1"/>
            </a:lnRef>
            <a:fillRef idx="0">
              <a:schemeClr val="dk1"/>
            </a:fillRef>
            <a:effectRef idx="2">
              <a:schemeClr val="dk1"/>
            </a:effectRef>
            <a:fontRef idx="minor">
              <a:schemeClr val="tx1"/>
            </a:fontRef>
          </p:style>
        </p:cxnSp>
        <p:pic>
          <p:nvPicPr>
            <p:cNvPr id="2097313" name="Picture 2" descr="invest, investing, investment, investor, property icon"/>
            <p:cNvPicPr>
              <a:picLocks noChangeAspect="1" noChangeArrowheads="1"/>
            </p:cNvPicPr>
            <p:nvPr/>
          </p:nvPicPr>
          <p:blipFill>
            <a:blip xmlns:r="http://schemas.openxmlformats.org/officeDocument/2006/relationships" r:embed="rId6"/>
            <a:srcRect/>
            <a:stretch>
              <a:fillRect/>
            </a:stretch>
          </p:blipFill>
          <p:spPr bwMode="auto">
            <a:xfrm>
              <a:off x="4716574" y="4019743"/>
              <a:ext cx="646961" cy="697356"/>
            </a:xfrm>
            <a:prstGeom prst="rect"/>
            <a:noFill/>
          </p:spPr>
        </p:pic>
        <p:pic>
          <p:nvPicPr>
            <p:cNvPr id="2097314" name="Picture 2" descr="invest, investing, investment, investor, property icon"/>
            <p:cNvPicPr>
              <a:picLocks noChangeAspect="1" noChangeArrowheads="1"/>
            </p:cNvPicPr>
            <p:nvPr/>
          </p:nvPicPr>
          <p:blipFill>
            <a:blip xmlns:r="http://schemas.openxmlformats.org/officeDocument/2006/relationships" r:embed="rId6"/>
            <a:srcRect/>
            <a:stretch>
              <a:fillRect/>
            </a:stretch>
          </p:blipFill>
          <p:spPr bwMode="auto">
            <a:xfrm>
              <a:off x="4003892" y="4312009"/>
              <a:ext cx="646961" cy="697356"/>
            </a:xfrm>
            <a:prstGeom prst="rect"/>
            <a:noFill/>
          </p:spPr>
        </p:pic>
        <p:pic>
          <p:nvPicPr>
            <p:cNvPr id="2097315" name="Picture 2" descr="invest, investing, investment, investor, property icon"/>
            <p:cNvPicPr>
              <a:picLocks noChangeAspect="1" noChangeArrowheads="1"/>
            </p:cNvPicPr>
            <p:nvPr/>
          </p:nvPicPr>
          <p:blipFill>
            <a:blip xmlns:r="http://schemas.openxmlformats.org/officeDocument/2006/relationships" r:embed="rId6"/>
            <a:srcRect/>
            <a:stretch>
              <a:fillRect/>
            </a:stretch>
          </p:blipFill>
          <p:spPr bwMode="auto">
            <a:xfrm>
              <a:off x="8046437" y="3568994"/>
              <a:ext cx="646961" cy="697356"/>
            </a:xfrm>
            <a:prstGeom prst="rect"/>
            <a:noFill/>
          </p:spPr>
        </p:pic>
        <p:cxnSp>
          <p:nvCxnSpPr>
            <p:cNvPr id="3145955" name="连接符: 肘形 42"/>
            <p:cNvCxnSpPr>
              <a:cxnSpLocks/>
              <a:stCxn id="2097313" idx="3"/>
            </p:cNvCxnSpPr>
            <p:nvPr/>
          </p:nvCxnSpPr>
          <p:spPr>
            <a:xfrm flipV="1">
              <a:off x="5363535" y="3923112"/>
              <a:ext cx="1339324" cy="445309"/>
            </a:xfrm>
            <a:prstGeom prst="bentConnector3">
              <a:avLst>
                <a:gd name="adj1" fmla="val 66386"/>
              </a:avLst>
            </a:prstGeom>
            <a:ln>
              <a:tailEnd type="triangle"/>
            </a:ln>
          </p:spPr>
          <p:style>
            <a:lnRef idx="3">
              <a:schemeClr val="dk1"/>
            </a:lnRef>
            <a:fillRef idx="0">
              <a:schemeClr val="dk1"/>
            </a:fillRef>
            <a:effectRef idx="2">
              <a:schemeClr val="dk1"/>
            </a:effectRef>
            <a:fontRef idx="minor">
              <a:schemeClr val="tx1"/>
            </a:fontRef>
          </p:style>
        </p:cxnSp>
        <p:cxnSp>
          <p:nvCxnSpPr>
            <p:cNvPr id="3145956" name="连接符: 肘形 46"/>
            <p:cNvCxnSpPr>
              <a:cxnSpLocks/>
              <a:stCxn id="2097314" idx="3"/>
            </p:cNvCxnSpPr>
            <p:nvPr/>
          </p:nvCxnSpPr>
          <p:spPr>
            <a:xfrm flipV="1">
              <a:off x="4650853" y="3923112"/>
              <a:ext cx="2052006" cy="737575"/>
            </a:xfrm>
            <a:prstGeom prst="bentConnector3">
              <a:avLst>
                <a:gd name="adj1" fmla="val 77755"/>
              </a:avLst>
            </a:prstGeom>
            <a:ln>
              <a:tailEnd type="triangle"/>
            </a:ln>
          </p:spPr>
          <p:style>
            <a:lnRef idx="3">
              <a:schemeClr val="dk1"/>
            </a:lnRef>
            <a:fillRef idx="0">
              <a:schemeClr val="dk1"/>
            </a:fillRef>
            <a:effectRef idx="2">
              <a:schemeClr val="dk1"/>
            </a:effectRef>
            <a:fontRef idx="minor">
              <a:schemeClr val="tx1"/>
            </a:fontRef>
          </p:style>
        </p:cxnSp>
        <p:sp>
          <p:nvSpPr>
            <p:cNvPr id="1049362" name="文本框 49"/>
            <p:cNvSpPr txBox="1"/>
            <p:nvPr/>
          </p:nvSpPr>
          <p:spPr>
            <a:xfrm>
              <a:off x="6444197" y="4368421"/>
              <a:ext cx="1370655" cy="338555"/>
            </a:xfrm>
            <a:prstGeom prst="rect"/>
            <a:noFill/>
          </p:spPr>
          <p:txBody>
            <a:bodyPr rtlCol="0" wrap="square">
              <a:spAutoFit/>
            </a:bodyPr>
            <a:p>
              <a:r>
                <a:rPr altLang="en-US" dirty="0" sz="1050" lang="zh-CN"/>
                <a:t>数字资产钱包</a:t>
              </a:r>
              <a:endParaRPr dirty="0" sz="1050" lang="en-US"/>
            </a:p>
          </p:txBody>
        </p:sp>
        <p:cxnSp>
          <p:nvCxnSpPr>
            <p:cNvPr id="3145957" name="连接符: 肘形 50"/>
            <p:cNvCxnSpPr>
              <a:cxnSpLocks/>
              <a:stCxn id="1049359" idx="3"/>
            </p:cNvCxnSpPr>
            <p:nvPr/>
          </p:nvCxnSpPr>
          <p:spPr>
            <a:xfrm>
              <a:off x="5528273" y="3002235"/>
              <a:ext cx="1499416" cy="603335"/>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45958" name="连接符: 肘形 62"/>
            <p:cNvCxnSpPr>
              <a:cxnSpLocks/>
              <a:stCxn id="2097310" idx="3"/>
              <a:endCxn id="2097315" idx="0"/>
            </p:cNvCxnSpPr>
            <p:nvPr/>
          </p:nvCxnSpPr>
          <p:spPr>
            <a:xfrm>
              <a:off x="7043535" y="1808165"/>
              <a:ext cx="1326383" cy="1760829"/>
            </a:xfrm>
            <a:prstGeom prst="bentConnector2"/>
            <a:ln>
              <a:tailEnd type="triangle"/>
            </a:ln>
          </p:spPr>
          <p:style>
            <a:lnRef idx="3">
              <a:schemeClr val="accent4"/>
            </a:lnRef>
            <a:fillRef idx="0">
              <a:schemeClr val="accent4"/>
            </a:fillRef>
            <a:effectRef idx="2">
              <a:schemeClr val="accent4"/>
            </a:effectRef>
            <a:fontRef idx="minor">
              <a:schemeClr val="tx1"/>
            </a:fontRef>
          </p:style>
        </p:cxnSp>
        <p:sp>
          <p:nvSpPr>
            <p:cNvPr id="1049363" name="文本框 29"/>
            <p:cNvSpPr txBox="1"/>
            <p:nvPr/>
          </p:nvSpPr>
          <p:spPr>
            <a:xfrm>
              <a:off x="3838344" y="618084"/>
              <a:ext cx="1625019" cy="553997"/>
            </a:xfrm>
            <a:prstGeom prst="rect"/>
            <a:noFill/>
          </p:spPr>
          <p:txBody>
            <a:bodyPr rtlCol="0" wrap="square">
              <a:spAutoFit/>
            </a:bodyPr>
            <a:p>
              <a:r>
                <a:rPr dirty="0" sz="1050" lang="en-US">
                  <a:solidFill>
                    <a:schemeClr val="accent2"/>
                  </a:solidFill>
                </a:rPr>
                <a:t>2. </a:t>
              </a:r>
              <a:r>
                <a:rPr altLang="en-US" dirty="0" sz="1050" lang="zh-CN">
                  <a:solidFill>
                    <a:schemeClr val="accent2"/>
                  </a:solidFill>
                </a:rPr>
                <a:t>银行等可信金融机构确认资产</a:t>
              </a:r>
              <a:endParaRPr dirty="0" sz="1050" lang="en-US">
                <a:solidFill>
                  <a:schemeClr val="accent2"/>
                </a:solidFill>
              </a:endParaRPr>
            </a:p>
          </p:txBody>
        </p:sp>
        <p:sp>
          <p:nvSpPr>
            <p:cNvPr id="1049364" name="文本框 31"/>
            <p:cNvSpPr txBox="1"/>
            <p:nvPr/>
          </p:nvSpPr>
          <p:spPr>
            <a:xfrm>
              <a:off x="2277516" y="2184825"/>
              <a:ext cx="3210192" cy="338555"/>
            </a:xfrm>
            <a:prstGeom prst="rect"/>
            <a:noFill/>
          </p:spPr>
          <p:txBody>
            <a:bodyPr rtlCol="0" wrap="square">
              <a:spAutoFit/>
            </a:bodyPr>
            <a:p>
              <a:r>
                <a:rPr dirty="0" sz="1050" lang="en-US"/>
                <a:t>1. </a:t>
              </a:r>
              <a:r>
                <a:rPr altLang="en-US" dirty="0" sz="1050" lang="zh-CN"/>
                <a:t>发行商发行对等价值的数字资产</a:t>
              </a:r>
              <a:endParaRPr dirty="0" sz="1050" lang="en-US"/>
            </a:p>
          </p:txBody>
        </p:sp>
        <p:sp>
          <p:nvSpPr>
            <p:cNvPr id="1049365" name="文本框 35"/>
            <p:cNvSpPr txBox="1"/>
            <p:nvPr/>
          </p:nvSpPr>
          <p:spPr>
            <a:xfrm>
              <a:off x="4515010" y="4860584"/>
              <a:ext cx="4493338" cy="553997"/>
            </a:xfrm>
            <a:prstGeom prst="rect"/>
            <a:noFill/>
          </p:spPr>
          <p:txBody>
            <a:bodyPr rtlCol="0" wrap="square">
              <a:spAutoFit/>
            </a:bodyPr>
            <a:p>
              <a:r>
                <a:rPr dirty="0" sz="1050" lang="en-US"/>
                <a:t>3. </a:t>
              </a:r>
              <a:r>
                <a:rPr altLang="en-US" dirty="0" sz="1050" lang="zh-CN"/>
                <a:t>数字资产发行商，监管税务部门，交易撮合造市商，银行保险金融机构都用可以互通的数字资产钱包</a:t>
              </a:r>
              <a:endParaRPr dirty="0" sz="1050" lang="en-US"/>
            </a:p>
          </p:txBody>
        </p:sp>
        <p:cxnSp>
          <p:nvCxnSpPr>
            <p:cNvPr id="3145959" name="连接符: 肘形 15"/>
            <p:cNvCxnSpPr>
              <a:cxnSpLocks/>
              <a:stCxn id="2097308" idx="1"/>
              <a:endCxn id="2097316" idx="2"/>
            </p:cNvCxnSpPr>
            <p:nvPr/>
          </p:nvCxnSpPr>
          <p:spPr>
            <a:xfrm rot="10800000" flipH="1" flipV="1">
              <a:off x="2823511" y="1824502"/>
              <a:ext cx="4201299" cy="2395763"/>
            </a:xfrm>
            <a:prstGeom prst="bentConnector4">
              <a:avLst>
                <a:gd name="adj1" fmla="val -20354"/>
                <a:gd name="adj2" fmla="val 152657"/>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49366" name="文本框 44"/>
            <p:cNvSpPr txBox="1"/>
            <p:nvPr/>
          </p:nvSpPr>
          <p:spPr>
            <a:xfrm>
              <a:off x="5627661" y="2171547"/>
              <a:ext cx="3456997" cy="553997"/>
            </a:xfrm>
            <a:prstGeom prst="rect"/>
            <a:noFill/>
          </p:spPr>
          <p:txBody>
            <a:bodyPr rtlCol="0" wrap="square">
              <a:spAutoFit/>
            </a:bodyPr>
            <a:p>
              <a:r>
                <a:rPr dirty="0" sz="1050" lang="en-US">
                  <a:solidFill>
                    <a:schemeClr val="accent1"/>
                  </a:solidFill>
                </a:rPr>
                <a:t>5. </a:t>
              </a:r>
              <a:r>
                <a:rPr altLang="en-US" dirty="0" sz="1050" lang="zh-CN">
                  <a:solidFill>
                    <a:schemeClr val="accent1"/>
                  </a:solidFill>
                </a:rPr>
                <a:t>平台各方通过传统金融机构（银行</a:t>
              </a:r>
              <a:r>
                <a:rPr altLang="zh-CN" dirty="0" sz="1050" lang="en-US">
                  <a:solidFill>
                    <a:schemeClr val="accent1"/>
                  </a:solidFill>
                </a:rPr>
                <a:t>/</a:t>
              </a:r>
              <a:r>
                <a:rPr altLang="en-US" dirty="0" sz="1050" lang="zh-CN">
                  <a:solidFill>
                    <a:schemeClr val="accent1"/>
                  </a:solidFill>
                </a:rPr>
                <a:t>保险）获得各项资产权益的保障和收益</a:t>
              </a:r>
              <a:endParaRPr dirty="0" sz="1050" lang="en-US">
                <a:solidFill>
                  <a:schemeClr val="accent1"/>
                </a:solidFill>
              </a:endParaRPr>
            </a:p>
          </p:txBody>
        </p:sp>
        <p:cxnSp>
          <p:nvCxnSpPr>
            <p:cNvPr id="3145960" name="直接箭头连接符 32"/>
            <p:cNvCxnSpPr>
              <a:cxnSpLocks/>
              <a:endCxn id="2097315" idx="1"/>
            </p:cNvCxnSpPr>
            <p:nvPr/>
          </p:nvCxnSpPr>
          <p:spPr>
            <a:xfrm flipV="1">
              <a:off x="7352518" y="3917672"/>
              <a:ext cx="693919" cy="5440"/>
            </a:xfrm>
            <a:prstGeom prst="straightConnector1"/>
            <a:ln>
              <a:headEnd type="triangle"/>
              <a:tailEnd type="triangle"/>
            </a:ln>
          </p:spPr>
          <p:style>
            <a:lnRef idx="3">
              <a:schemeClr val="accent6"/>
            </a:lnRef>
            <a:fillRef idx="0">
              <a:schemeClr val="accent6"/>
            </a:fillRef>
            <a:effectRef idx="2">
              <a:schemeClr val="accent6"/>
            </a:effectRef>
            <a:fontRef idx="minor">
              <a:schemeClr val="tx1"/>
            </a:fontRef>
          </p:style>
        </p:cxnSp>
        <p:pic>
          <p:nvPicPr>
            <p:cNvPr id="2097316" name="Picture 33" descr="Wallet PNG image"/>
            <p:cNvPicPr>
              <a:picLocks noChangeAspect="1"/>
            </p:cNvPicPr>
            <p:nvPr/>
          </p:nvPicPr>
          <p:blipFill>
            <a:blip xmlns:r="http://schemas.openxmlformats.org/officeDocument/2006/relationships" r:embed="rId7"/>
            <a:stretch>
              <a:fillRect/>
            </a:stretch>
          </p:blipFill>
          <p:spPr>
            <a:xfrm>
              <a:off x="6679611" y="3575403"/>
              <a:ext cx="690400" cy="644863"/>
            </a:xfrm>
            <a:prstGeom prst="rect"/>
          </p:spPr>
        </p:pic>
        <p:sp>
          <p:nvSpPr>
            <p:cNvPr id="1049367" name="文本框 43"/>
            <p:cNvSpPr txBox="1"/>
            <p:nvPr/>
          </p:nvSpPr>
          <p:spPr>
            <a:xfrm>
              <a:off x="1842066" y="5598157"/>
              <a:ext cx="7242592" cy="553997"/>
            </a:xfrm>
            <a:prstGeom prst="rect"/>
            <a:noFill/>
          </p:spPr>
          <p:txBody>
            <a:bodyPr rtlCol="0" wrap="square">
              <a:spAutoFit/>
            </a:bodyPr>
            <a:p>
              <a:r>
                <a:rPr dirty="0" sz="1050" lang="en-US">
                  <a:solidFill>
                    <a:schemeClr val="accent1"/>
                  </a:solidFill>
                </a:rPr>
                <a:t>4. </a:t>
              </a:r>
              <a:r>
                <a:rPr altLang="en-US" dirty="0" sz="1050" lang="zh-CN">
                  <a:solidFill>
                    <a:schemeClr val="accent1"/>
                  </a:solidFill>
                </a:rPr>
                <a:t>当数字资产需要提现的时候，各方把数字资产通过钱包提现成法币，有相关政府，监管机构和金融机构确保数字资产平台的资产在现有法律体系下合法合规完成交易流通和互换。</a:t>
              </a:r>
              <a:endParaRPr dirty="0" sz="1050" lang="en-US">
                <a:solidFill>
                  <a:schemeClr val="accent1"/>
                </a:solidFill>
              </a:endParaRPr>
            </a:p>
          </p:txBody>
        </p:sp>
      </p:grpSp>
      <p:sp>
        <p:nvSpPr>
          <p:cNvPr id="1049368" name="标题 1"/>
          <p:cNvSpPr>
            <a:spLocks noGrp="1"/>
          </p:cNvSpPr>
          <p:nvPr>
            <p:ph type="title"/>
          </p:nvPr>
        </p:nvSpPr>
        <p:spPr>
          <a:xfrm>
            <a:off x="606007" y="123478"/>
            <a:ext cx="5146497" cy="277143"/>
          </a:xfrm>
        </p:spPr>
        <p:txBody>
          <a:bodyPr/>
          <a:p>
            <a:pPr algn="l"/>
            <a:r>
              <a:rPr altLang="en-US" dirty="0" sz="2400" lang="zh-CN">
                <a:solidFill>
                  <a:schemeClr val="bg1"/>
                </a:solidFill>
              </a:rPr>
              <a:t>对应法定</a:t>
            </a:r>
            <a:r>
              <a:rPr altLang="en-CA" dirty="0" sz="2400" lang="zh-CN">
                <a:solidFill>
                  <a:schemeClr val="bg1"/>
                </a:solidFill>
              </a:rPr>
              <a:t>数字</a:t>
            </a:r>
            <a:r>
              <a:rPr altLang="en-US" dirty="0" sz="2400" lang="zh-CN">
                <a:solidFill>
                  <a:schemeClr val="bg1"/>
                </a:solidFill>
              </a:rPr>
              <a:t>货币 </a:t>
            </a:r>
            <a:r>
              <a:rPr altLang="zh-CN" dirty="0" sz="2400" lang="en-US">
                <a:solidFill>
                  <a:schemeClr val="bg1"/>
                </a:solidFill>
              </a:rPr>
              <a:t>-</a:t>
            </a:r>
            <a:r>
              <a:rPr altLang="en-US" dirty="0" sz="2400" lang="zh-CN">
                <a:solidFill>
                  <a:schemeClr val="bg1"/>
                </a:solidFill>
              </a:rPr>
              <a:t> 恒定币原理</a:t>
            </a:r>
            <a:endParaRPr dirty="0" sz="2400" lang="en-US">
              <a:solidFill>
                <a:schemeClr val="bg1"/>
              </a:solidFill>
            </a:endParaRPr>
          </a:p>
        </p:txBody>
      </p:sp>
      <p:sp>
        <p:nvSpPr>
          <p:cNvPr id="1049369"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09" name=""/>
        <p:cNvGrpSpPr/>
        <p:nvPr/>
      </p:nvGrpSpPr>
      <p:grpSpPr>
        <a:xfrm>
          <a:off x="0" y="0"/>
          <a:ext cx="0" cy="0"/>
          <a:chOff x="0" y="0"/>
          <a:chExt cx="0" cy="0"/>
        </a:xfrm>
      </p:grpSpPr>
      <p:pic>
        <p:nvPicPr>
          <p:cNvPr id="2097163" name="图片 15"/>
          <p:cNvPicPr>
            <a:picLocks noChangeAspect="1"/>
          </p:cNvPicPr>
          <p:nvPr/>
        </p:nvPicPr>
        <p:blipFill>
          <a:blip xmlns:r="http://schemas.openxmlformats.org/officeDocument/2006/relationships" r:embed="rId1" cstate="print"/>
          <a:stretch>
            <a:fillRect/>
          </a:stretch>
        </p:blipFill>
        <p:spPr>
          <a:xfrm>
            <a:off x="784" y="0"/>
            <a:ext cx="9144000" cy="5143500"/>
          </a:xfrm>
          <a:prstGeom prst="rect"/>
          <a:pattFill prst="pct5">
            <a:fgClr>
              <a:schemeClr val="accent1"/>
            </a:fgClr>
            <a:bgClr>
              <a:schemeClr val="bg1"/>
            </a:bgClr>
          </a:pattFill>
        </p:spPr>
      </p:pic>
      <p:sp>
        <p:nvSpPr>
          <p:cNvPr id="1048715"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6" name="文本框 9"/>
          <p:cNvSpPr txBox="1"/>
          <p:nvPr/>
        </p:nvSpPr>
        <p:spPr>
          <a:xfrm>
            <a:off x="1907704" y="2944120"/>
            <a:ext cx="5688632" cy="623248"/>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区块链是什么</a:t>
            </a:r>
          </a:p>
        </p:txBody>
      </p:sp>
      <p:sp>
        <p:nvSpPr>
          <p:cNvPr id="1048717"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718" name="KSO_Shape"/>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719" name="TextBox 7"/>
          <p:cNvSpPr>
            <a:spLocks noChangeArrowheads="1"/>
          </p:cNvSpPr>
          <p:nvPr/>
        </p:nvSpPr>
        <p:spPr bwMode="auto">
          <a:xfrm>
            <a:off x="2491740" y="607789"/>
            <a:ext cx="4160520" cy="307777"/>
          </a:xfrm>
          <a:prstGeom prst="rect"/>
          <a:noFill/>
          <a:ln>
            <a:noFill/>
          </a:ln>
        </p:spPr>
        <p:txBody>
          <a:bodyPr bIns="0" lIns="0" rIns="0" tIns="0" wrap="square">
            <a:spAutoFit/>
          </a:bodyPr>
          <a:p>
            <a:pPr algn="ctr" fontAlgn="auto">
              <a:spcBef>
                <a:spcPts val="0"/>
              </a:spcBef>
              <a:spcAft>
                <a:spcPts val="0"/>
              </a:spcAft>
            </a:pPr>
            <a:r>
              <a:rPr altLang="zh-CN" dirty="0" sz="2000" lang="en-US">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IS CHANGING THE WORLD</a:t>
            </a:r>
            <a:endParaRPr altLang="en-US" dirty="0" sz="2000" lang="zh-CN">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sp>
        <p:nvSpPr>
          <p:cNvPr id="1048720" name="TextBox 1"/>
          <p:cNvSpPr txBox="1"/>
          <p:nvPr/>
        </p:nvSpPr>
        <p:spPr>
          <a:xfrm>
            <a:off x="3929058" y="142858"/>
            <a:ext cx="1536700" cy="355600"/>
          </a:xfrm>
          <a:prstGeom prst="rect"/>
          <a:noFill/>
        </p:spPr>
        <p:txBody>
          <a:bodyPr bIns="0" lIns="0" rIns="0" rtlCol="0" tIns="0" wrap="none">
            <a:spAutoFit/>
          </a:bodyPr>
          <a:p>
            <a:r>
              <a:rPr altLang="zh-CN" b="1" dirty="0" sz="2400" lang="en-US">
                <a:solidFill>
                  <a:schemeClr val="bg1"/>
                </a:solidFill>
                <a:latin typeface="微软雅黑" pitchFamily="34" charset="-122"/>
                <a:ea typeface="微软雅黑" pitchFamily="34" charset="-122"/>
              </a:rPr>
              <a:t>BlockChain</a:t>
            </a:r>
            <a:endParaRPr altLang="en-US" b="1" dirty="0" sz="2400" lang="zh-CN">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53" presetSubtype="528">
                                  <p:stCondLst>
                                    <p:cond delay="0"/>
                                  </p:stCondLst>
                                  <p:childTnLst>
                                    <p:set>
                                      <p:cBhvr>
                                        <p:cTn dur="1" fill="hold" id="6">
                                          <p:stCondLst>
                                            <p:cond delay="0"/>
                                          </p:stCondLst>
                                        </p:cTn>
                                        <p:tgtEl>
                                          <p:spTgt spid="1048717"/>
                                        </p:tgtEl>
                                        <p:attrNameLst>
                                          <p:attrName>style.visibility</p:attrName>
                                        </p:attrNameLst>
                                      </p:cBhvr>
                                      <p:to>
                                        <p:strVal val="visible"/>
                                      </p:to>
                                    </p:set>
                                    <p:anim calcmode="lin" valueType="num">
                                      <p:cBhvr>
                                        <p:cTn dur="500" fill="hold" id="7"/>
                                        <p:tgtEl>
                                          <p:spTgt spid="1048717"/>
                                        </p:tgtEl>
                                        <p:attrNameLst>
                                          <p:attrName>ppt_w</p:attrName>
                                        </p:attrNameLst>
                                      </p:cBhvr>
                                      <p:tavLst>
                                        <p:tav tm="0">
                                          <p:val>
                                            <p:fltVal val="0.0"/>
                                          </p:val>
                                        </p:tav>
                                        <p:tav tm="100000">
                                          <p:val>
                                            <p:strVal val="#ppt_w"/>
                                          </p:val>
                                        </p:tav>
                                      </p:tavLst>
                                    </p:anim>
                                    <p:anim calcmode="lin" valueType="num">
                                      <p:cBhvr>
                                        <p:cTn dur="500" fill="hold" id="8"/>
                                        <p:tgtEl>
                                          <p:spTgt spid="1048717"/>
                                        </p:tgtEl>
                                        <p:attrNameLst>
                                          <p:attrName>ppt_h</p:attrName>
                                        </p:attrNameLst>
                                      </p:cBhvr>
                                      <p:tavLst>
                                        <p:tav tm="0">
                                          <p:val>
                                            <p:fltVal val="0.0"/>
                                          </p:val>
                                        </p:tav>
                                        <p:tav tm="100000">
                                          <p:val>
                                            <p:strVal val="#ppt_h"/>
                                          </p:val>
                                        </p:tav>
                                      </p:tavLst>
                                    </p:anim>
                                    <p:animEffect transition="in" filter="fade">
                                      <p:cBhvr>
                                        <p:cTn dur="500" id="9"/>
                                        <p:tgtEl>
                                          <p:spTgt spid="1048717"/>
                                        </p:tgtEl>
                                      </p:cBhvr>
                                    </p:animEffect>
                                    <p:anim calcmode="lin" valueType="num">
                                      <p:cBhvr>
                                        <p:cTn dur="500" fill="hold" id="10"/>
                                        <p:tgtEl>
                                          <p:spTgt spid="1048717"/>
                                        </p:tgtEl>
                                        <p:attrNameLst>
                                          <p:attrName>ppt_x</p:attrName>
                                        </p:attrNameLst>
                                      </p:cBhvr>
                                      <p:tavLst>
                                        <p:tav tm="0">
                                          <p:val>
                                            <p:fltVal val="0.5"/>
                                          </p:val>
                                        </p:tav>
                                        <p:tav tm="100000">
                                          <p:val>
                                            <p:strVal val="#ppt_x"/>
                                          </p:val>
                                        </p:tav>
                                      </p:tavLst>
                                    </p:anim>
                                    <p:anim calcmode="lin" valueType="num">
                                      <p:cBhvr>
                                        <p:cTn dur="500" fill="hold" id="11"/>
                                        <p:tgtEl>
                                          <p:spTgt spid="1048717"/>
                                        </p:tgtEl>
                                        <p:attrNameLst>
                                          <p:attrName>ppt_y</p:attrName>
                                        </p:attrNameLst>
                                      </p:cBhvr>
                                      <p:tavLst>
                                        <p:tav tm="0">
                                          <p:val>
                                            <p:fltVal val="0.5"/>
                                          </p:val>
                                        </p:tav>
                                        <p:tav tm="100000">
                                          <p:val>
                                            <p:strVal val="#ppt_y"/>
                                          </p:val>
                                        </p:tav>
                                      </p:tavLst>
                                    </p:anim>
                                  </p:childTnLst>
                                </p:cTn>
                              </p:par>
                              <p:par>
                                <p:cTn fill="hold" grpId="0" id="12" nodeType="withEffect" presetClass="entr" presetID="53" presetSubtype="528">
                                  <p:stCondLst>
                                    <p:cond delay="600"/>
                                  </p:stCondLst>
                                  <p:childTnLst>
                                    <p:set>
                                      <p:cBhvr>
                                        <p:cTn dur="1" fill="hold" id="13">
                                          <p:stCondLst>
                                            <p:cond delay="0"/>
                                          </p:stCondLst>
                                        </p:cTn>
                                        <p:tgtEl>
                                          <p:spTgt spid="1048718"/>
                                        </p:tgtEl>
                                        <p:attrNameLst>
                                          <p:attrName>style.visibility</p:attrName>
                                        </p:attrNameLst>
                                      </p:cBhvr>
                                      <p:to>
                                        <p:strVal val="visible"/>
                                      </p:to>
                                    </p:set>
                                    <p:anim calcmode="lin" valueType="num">
                                      <p:cBhvr>
                                        <p:cTn dur="500" fill="hold" id="14"/>
                                        <p:tgtEl>
                                          <p:spTgt spid="1048718"/>
                                        </p:tgtEl>
                                        <p:attrNameLst>
                                          <p:attrName>ppt_w</p:attrName>
                                        </p:attrNameLst>
                                      </p:cBhvr>
                                      <p:tavLst>
                                        <p:tav tm="0">
                                          <p:val>
                                            <p:fltVal val="0.0"/>
                                          </p:val>
                                        </p:tav>
                                        <p:tav tm="100000">
                                          <p:val>
                                            <p:strVal val="#ppt_w"/>
                                          </p:val>
                                        </p:tav>
                                      </p:tavLst>
                                    </p:anim>
                                    <p:anim calcmode="lin" valueType="num">
                                      <p:cBhvr>
                                        <p:cTn dur="500" fill="hold" id="15"/>
                                        <p:tgtEl>
                                          <p:spTgt spid="1048718"/>
                                        </p:tgtEl>
                                        <p:attrNameLst>
                                          <p:attrName>ppt_h</p:attrName>
                                        </p:attrNameLst>
                                      </p:cBhvr>
                                      <p:tavLst>
                                        <p:tav tm="0">
                                          <p:val>
                                            <p:fltVal val="0.0"/>
                                          </p:val>
                                        </p:tav>
                                        <p:tav tm="100000">
                                          <p:val>
                                            <p:strVal val="#ppt_h"/>
                                          </p:val>
                                        </p:tav>
                                      </p:tavLst>
                                    </p:anim>
                                    <p:animEffect transition="in" filter="fade">
                                      <p:cBhvr>
                                        <p:cTn dur="500" id="16"/>
                                        <p:tgtEl>
                                          <p:spTgt spid="1048718"/>
                                        </p:tgtEl>
                                      </p:cBhvr>
                                    </p:animEffect>
                                    <p:anim calcmode="lin" valueType="num">
                                      <p:cBhvr>
                                        <p:cTn dur="500" fill="hold" id="17"/>
                                        <p:tgtEl>
                                          <p:spTgt spid="1048718"/>
                                        </p:tgtEl>
                                        <p:attrNameLst>
                                          <p:attrName>ppt_x</p:attrName>
                                        </p:attrNameLst>
                                      </p:cBhvr>
                                      <p:tavLst>
                                        <p:tav tm="0">
                                          <p:val>
                                            <p:fltVal val="0.5"/>
                                          </p:val>
                                        </p:tav>
                                        <p:tav tm="100000">
                                          <p:val>
                                            <p:strVal val="#ppt_x"/>
                                          </p:val>
                                        </p:tav>
                                      </p:tavLst>
                                    </p:anim>
                                    <p:anim calcmode="lin" valueType="num">
                                      <p:cBhvr>
                                        <p:cTn dur="500" fill="hold" id="18"/>
                                        <p:tgtEl>
                                          <p:spTgt spid="1048718"/>
                                        </p:tgtEl>
                                        <p:attrNameLst>
                                          <p:attrName>ppt_y</p:attrName>
                                        </p:attrNameLst>
                                      </p:cBhvr>
                                      <p:tavLst>
                                        <p:tav tm="0">
                                          <p:val>
                                            <p:fltVal val="0.5"/>
                                          </p:val>
                                        </p:tav>
                                        <p:tav tm="100000">
                                          <p:val>
                                            <p:strVal val="#ppt_y"/>
                                          </p:val>
                                        </p:tav>
                                      </p:tavLst>
                                    </p:anim>
                                  </p:childTnLst>
                                </p:cTn>
                              </p:par>
                            </p:childTnLst>
                          </p:cTn>
                        </p:par>
                        <p:par>
                          <p:cTn fill="hold" id="19">
                            <p:stCondLst>
                              <p:cond delay="1100"/>
                            </p:stCondLst>
                            <p:childTnLst>
                              <p:par>
                                <p:cTn fill="hold" grpId="0" id="20" nodeType="afterEffect" presetClass="entr" presetID="16" presetSubtype="21">
                                  <p:stCondLst>
                                    <p:cond delay="0"/>
                                  </p:stCondLst>
                                  <p:childTnLst>
                                    <p:set>
                                      <p:cBhvr>
                                        <p:cTn dur="1" fill="hold" id="21">
                                          <p:stCondLst>
                                            <p:cond delay="0"/>
                                          </p:stCondLst>
                                        </p:cTn>
                                        <p:tgtEl>
                                          <p:spTgt spid="1048716"/>
                                        </p:tgtEl>
                                        <p:attrNameLst>
                                          <p:attrName>style.visibility</p:attrName>
                                        </p:attrNameLst>
                                      </p:cBhvr>
                                      <p:to>
                                        <p:strVal val="visible"/>
                                      </p:to>
                                    </p:set>
                                    <p:animEffect transition="in" filter="barn(inVertical)">
                                      <p:cBhvr>
                                        <p:cTn dur="500" id="22"/>
                                        <p:tgtEl>
                                          <p:spTgt spid="104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6" grpId="0"/>
      <p:bldP spid="1048717" grpId="0" animBg="1"/>
      <p:bldP spid="10487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260" name=""/>
        <p:cNvGrpSpPr/>
        <p:nvPr/>
      </p:nvGrpSpPr>
      <p:grpSpPr>
        <a:xfrm>
          <a:off x="0" y="0"/>
          <a:ext cx="0" cy="0"/>
          <a:chOff x="0" y="0"/>
          <a:chExt cx="0" cy="0"/>
        </a:xfrm>
      </p:grpSpPr>
      <p:sp>
        <p:nvSpPr>
          <p:cNvPr id="1049370"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71" name="文本框 9"/>
          <p:cNvSpPr txBox="1"/>
          <p:nvPr/>
        </p:nvSpPr>
        <p:spPr>
          <a:xfrm>
            <a:off x="1691681" y="2944120"/>
            <a:ext cx="6048671" cy="623248"/>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区块链做金融服务</a:t>
            </a:r>
          </a:p>
        </p:txBody>
      </p:sp>
      <p:sp>
        <p:nvSpPr>
          <p:cNvPr id="1049372"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373" name="KSO_Shape"/>
          <p:cNvSpPr/>
          <p:nvPr/>
        </p:nvSpPr>
        <p:spPr bwMode="auto">
          <a:xfrm>
            <a:off x="421018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9370"/>
                                        </p:tgtEl>
                                        <p:attrNameLst>
                                          <p:attrName>style.visibility</p:attrName>
                                        </p:attrNameLst>
                                      </p:cBhvr>
                                      <p:to>
                                        <p:strVal val="visible"/>
                                      </p:to>
                                    </p:set>
                                    <p:animEffect transition="in" filter="wipe(down)">
                                      <p:cBhvr>
                                        <p:cTn dur="500" id="7"/>
                                        <p:tgtEl>
                                          <p:spTgt spid="1049370"/>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9372"/>
                                        </p:tgtEl>
                                        <p:attrNameLst>
                                          <p:attrName>style.visibility</p:attrName>
                                        </p:attrNameLst>
                                      </p:cBhvr>
                                      <p:to>
                                        <p:strVal val="visible"/>
                                      </p:to>
                                    </p:set>
                                    <p:anim calcmode="lin" valueType="num">
                                      <p:cBhvr>
                                        <p:cTn dur="500" fill="hold" id="10"/>
                                        <p:tgtEl>
                                          <p:spTgt spid="1049372"/>
                                        </p:tgtEl>
                                        <p:attrNameLst>
                                          <p:attrName>ppt_w</p:attrName>
                                        </p:attrNameLst>
                                      </p:cBhvr>
                                      <p:tavLst>
                                        <p:tav tm="0">
                                          <p:val>
                                            <p:fltVal val="0.0"/>
                                          </p:val>
                                        </p:tav>
                                        <p:tav tm="100000">
                                          <p:val>
                                            <p:strVal val="#ppt_w"/>
                                          </p:val>
                                        </p:tav>
                                      </p:tavLst>
                                    </p:anim>
                                    <p:anim calcmode="lin" valueType="num">
                                      <p:cBhvr>
                                        <p:cTn dur="500" fill="hold" id="11"/>
                                        <p:tgtEl>
                                          <p:spTgt spid="1049372"/>
                                        </p:tgtEl>
                                        <p:attrNameLst>
                                          <p:attrName>ppt_h</p:attrName>
                                        </p:attrNameLst>
                                      </p:cBhvr>
                                      <p:tavLst>
                                        <p:tav tm="0">
                                          <p:val>
                                            <p:fltVal val="0.0"/>
                                          </p:val>
                                        </p:tav>
                                        <p:tav tm="100000">
                                          <p:val>
                                            <p:strVal val="#ppt_h"/>
                                          </p:val>
                                        </p:tav>
                                      </p:tavLst>
                                    </p:anim>
                                    <p:animEffect transition="in" filter="fade">
                                      <p:cBhvr>
                                        <p:cTn dur="500" id="12"/>
                                        <p:tgtEl>
                                          <p:spTgt spid="1049372"/>
                                        </p:tgtEl>
                                      </p:cBhvr>
                                    </p:animEffect>
                                    <p:anim calcmode="lin" valueType="num">
                                      <p:cBhvr>
                                        <p:cTn dur="500" fill="hold" id="13"/>
                                        <p:tgtEl>
                                          <p:spTgt spid="1049372"/>
                                        </p:tgtEl>
                                        <p:attrNameLst>
                                          <p:attrName>ppt_x</p:attrName>
                                        </p:attrNameLst>
                                      </p:cBhvr>
                                      <p:tavLst>
                                        <p:tav tm="0">
                                          <p:val>
                                            <p:fltVal val="0.5"/>
                                          </p:val>
                                        </p:tav>
                                        <p:tav tm="100000">
                                          <p:val>
                                            <p:strVal val="#ppt_x"/>
                                          </p:val>
                                        </p:tav>
                                      </p:tavLst>
                                    </p:anim>
                                    <p:anim calcmode="lin" valueType="num">
                                      <p:cBhvr>
                                        <p:cTn dur="500" fill="hold" id="14"/>
                                        <p:tgtEl>
                                          <p:spTgt spid="1049372"/>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9373"/>
                                        </p:tgtEl>
                                        <p:attrNameLst>
                                          <p:attrName>style.visibility</p:attrName>
                                        </p:attrNameLst>
                                      </p:cBhvr>
                                      <p:to>
                                        <p:strVal val="visible"/>
                                      </p:to>
                                    </p:set>
                                    <p:anim calcmode="lin" valueType="num">
                                      <p:cBhvr>
                                        <p:cTn dur="500" fill="hold" id="17"/>
                                        <p:tgtEl>
                                          <p:spTgt spid="1049373"/>
                                        </p:tgtEl>
                                        <p:attrNameLst>
                                          <p:attrName>ppt_w</p:attrName>
                                        </p:attrNameLst>
                                      </p:cBhvr>
                                      <p:tavLst>
                                        <p:tav tm="0">
                                          <p:val>
                                            <p:fltVal val="0.0"/>
                                          </p:val>
                                        </p:tav>
                                        <p:tav tm="100000">
                                          <p:val>
                                            <p:strVal val="#ppt_w"/>
                                          </p:val>
                                        </p:tav>
                                      </p:tavLst>
                                    </p:anim>
                                    <p:anim calcmode="lin" valueType="num">
                                      <p:cBhvr>
                                        <p:cTn dur="500" fill="hold" id="18"/>
                                        <p:tgtEl>
                                          <p:spTgt spid="1049373"/>
                                        </p:tgtEl>
                                        <p:attrNameLst>
                                          <p:attrName>ppt_h</p:attrName>
                                        </p:attrNameLst>
                                      </p:cBhvr>
                                      <p:tavLst>
                                        <p:tav tm="0">
                                          <p:val>
                                            <p:fltVal val="0.0"/>
                                          </p:val>
                                        </p:tav>
                                        <p:tav tm="100000">
                                          <p:val>
                                            <p:strVal val="#ppt_h"/>
                                          </p:val>
                                        </p:tav>
                                      </p:tavLst>
                                    </p:anim>
                                    <p:animEffect transition="in" filter="fade">
                                      <p:cBhvr>
                                        <p:cTn dur="500" id="19"/>
                                        <p:tgtEl>
                                          <p:spTgt spid="1049373"/>
                                        </p:tgtEl>
                                      </p:cBhvr>
                                    </p:animEffect>
                                    <p:anim calcmode="lin" valueType="num">
                                      <p:cBhvr>
                                        <p:cTn dur="500" fill="hold" id="20"/>
                                        <p:tgtEl>
                                          <p:spTgt spid="1049373"/>
                                        </p:tgtEl>
                                        <p:attrNameLst>
                                          <p:attrName>ppt_x</p:attrName>
                                        </p:attrNameLst>
                                      </p:cBhvr>
                                      <p:tavLst>
                                        <p:tav tm="0">
                                          <p:val>
                                            <p:fltVal val="0.5"/>
                                          </p:val>
                                        </p:tav>
                                        <p:tav tm="100000">
                                          <p:val>
                                            <p:strVal val="#ppt_x"/>
                                          </p:val>
                                        </p:tav>
                                      </p:tavLst>
                                    </p:anim>
                                    <p:anim calcmode="lin" valueType="num">
                                      <p:cBhvr>
                                        <p:cTn dur="500" fill="hold" id="21"/>
                                        <p:tgtEl>
                                          <p:spTgt spid="1049373"/>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9371"/>
                                        </p:tgtEl>
                                        <p:attrNameLst>
                                          <p:attrName>style.visibility</p:attrName>
                                        </p:attrNameLst>
                                      </p:cBhvr>
                                      <p:to>
                                        <p:strVal val="visible"/>
                                      </p:to>
                                    </p:set>
                                    <p:animEffect transition="in" filter="barn(inVertical)">
                                      <p:cBhvr>
                                        <p:cTn dur="500" id="25"/>
                                        <p:tgtEl>
                                          <p:spTgt spid="1049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70" grpId="0" animBg="1"/>
      <p:bldP spid="1049371" grpId="0"/>
      <p:bldP spid="1049372" grpId="0" animBg="1"/>
      <p:bldP spid="10493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9377" name="Rectangle 3"/>
          <p:cNvSpPr/>
          <p:nvPr/>
        </p:nvSpPr>
        <p:spPr>
          <a:xfrm>
            <a:off x="143855" y="2940671"/>
            <a:ext cx="8784976" cy="2045531"/>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78" name="标题 1"/>
          <p:cNvSpPr>
            <a:spLocks noGrp="1"/>
          </p:cNvSpPr>
          <p:nvPr>
            <p:ph type="title"/>
          </p:nvPr>
        </p:nvSpPr>
        <p:spPr>
          <a:xfrm>
            <a:off x="606008" y="123478"/>
            <a:ext cx="7278360" cy="277143"/>
          </a:xfrm>
        </p:spPr>
        <p:txBody>
          <a:bodyPr/>
          <a:p>
            <a:r>
              <a:rPr altLang="en-US" dirty="0" lang="zh-CN"/>
              <a:t>区块链金融服务 </a:t>
            </a:r>
            <a:r>
              <a:rPr altLang="zh-CN" dirty="0" lang="en-US"/>
              <a:t>– </a:t>
            </a:r>
            <a:r>
              <a:rPr altLang="en-US" dirty="0" lang="zh-CN"/>
              <a:t>跨境支付</a:t>
            </a:r>
          </a:p>
        </p:txBody>
      </p:sp>
      <p:sp>
        <p:nvSpPr>
          <p:cNvPr id="1049379"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380" name="TextBox 6"/>
          <p:cNvSpPr txBox="1"/>
          <p:nvPr/>
        </p:nvSpPr>
        <p:spPr>
          <a:xfrm>
            <a:off x="142342" y="864010"/>
            <a:ext cx="2485174" cy="861774"/>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lvl="0"/>
            <a:r>
              <a:rPr altLang="en-US" dirty="0" sz="1400" lang="zh-CN">
                <a:solidFill>
                  <a:schemeClr val="tx1"/>
                </a:solidFill>
              </a:rPr>
              <a:t>基于区块链技术的支付通过数字货币（数字资产）完成资产转移，终极情况甚至可以不需要通过传统金融机构</a:t>
            </a:r>
            <a:endParaRPr dirty="0" sz="1400" lang="en-US">
              <a:solidFill>
                <a:schemeClr val="tx1"/>
              </a:solidFill>
            </a:endParaRPr>
          </a:p>
        </p:txBody>
      </p:sp>
      <p:grpSp>
        <p:nvGrpSpPr>
          <p:cNvPr id="264" name="Group 7"/>
          <p:cNvGrpSpPr/>
          <p:nvPr/>
        </p:nvGrpSpPr>
        <p:grpSpPr>
          <a:xfrm>
            <a:off x="386650" y="2981013"/>
            <a:ext cx="3514529" cy="1919278"/>
            <a:chOff x="1236595" y="3702158"/>
            <a:chExt cx="3514529" cy="1919278"/>
          </a:xfrm>
        </p:grpSpPr>
        <p:grpSp>
          <p:nvGrpSpPr>
            <p:cNvPr id="265" name="Group 8"/>
            <p:cNvGrpSpPr/>
            <p:nvPr/>
          </p:nvGrpSpPr>
          <p:grpSpPr>
            <a:xfrm>
              <a:off x="1368408" y="4779981"/>
              <a:ext cx="362230" cy="387332"/>
              <a:chOff x="13248276" y="8214856"/>
              <a:chExt cx="1931482" cy="2560721"/>
            </a:xfrm>
          </p:grpSpPr>
          <p:sp>
            <p:nvSpPr>
              <p:cNvPr id="1049381"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382"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383"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384"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385"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386"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387"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388"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389"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390"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391"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392"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393"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394"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395"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396"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397"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398" name="TextBox 9"/>
            <p:cNvSpPr txBox="1"/>
            <p:nvPr/>
          </p:nvSpPr>
          <p:spPr>
            <a:xfrm>
              <a:off x="1236595" y="5182288"/>
              <a:ext cx="683228" cy="295447"/>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支付人</a:t>
              </a:r>
              <a:endParaRPr dirty="0" sz="1200" lang="bg-BG">
                <a:latin typeface="Lato Regular"/>
                <a:ea typeface="Open Sans Light" panose="020B0306030504020204" pitchFamily="34" charset="0"/>
                <a:cs typeface="Aparajita" panose="020B0604020202020204" pitchFamily="34" charset="0"/>
              </a:endParaRPr>
            </a:p>
          </p:txBody>
        </p:sp>
        <p:grpSp>
          <p:nvGrpSpPr>
            <p:cNvPr id="266" name="Group 10"/>
            <p:cNvGrpSpPr/>
            <p:nvPr/>
          </p:nvGrpSpPr>
          <p:grpSpPr>
            <a:xfrm>
              <a:off x="4199709" y="4715769"/>
              <a:ext cx="362230" cy="387332"/>
              <a:chOff x="13248276" y="8214856"/>
              <a:chExt cx="1931482" cy="2560721"/>
            </a:xfrm>
          </p:grpSpPr>
          <p:sp>
            <p:nvSpPr>
              <p:cNvPr id="1049399"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400"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401"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02"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03"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404"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405"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406"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407"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408"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09"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410"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11"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412"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13"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414"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15"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416" name="TextBox 11"/>
            <p:cNvSpPr txBox="1"/>
            <p:nvPr/>
          </p:nvSpPr>
          <p:spPr>
            <a:xfrm>
              <a:off x="4067895" y="5118076"/>
              <a:ext cx="683229" cy="295447"/>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收款人</a:t>
              </a:r>
              <a:endParaRPr dirty="0" sz="1200" lang="bg-BG">
                <a:latin typeface="Lato Regular"/>
                <a:ea typeface="Open Sans Light" panose="020B0306030504020204" pitchFamily="34" charset="0"/>
                <a:cs typeface="Aparajita" panose="020B0604020202020204" pitchFamily="34" charset="0"/>
              </a:endParaRPr>
            </a:p>
          </p:txBody>
        </p:sp>
        <p:pic>
          <p:nvPicPr>
            <p:cNvPr id="2097317" name="Picture 12"/>
            <p:cNvPicPr>
              <a:picLocks noChangeAspect="1"/>
            </p:cNvPicPr>
            <p:nvPr/>
          </p:nvPicPr>
          <p:blipFill>
            <a:blip xmlns:r="http://schemas.openxmlformats.org/officeDocument/2006/relationships" r:embed="rId1"/>
            <a:stretch>
              <a:fillRect/>
            </a:stretch>
          </p:blipFill>
          <p:spPr>
            <a:xfrm>
              <a:off x="4094312" y="3857927"/>
              <a:ext cx="609653" cy="609653"/>
            </a:xfrm>
            <a:prstGeom prst="rect"/>
          </p:spPr>
        </p:pic>
        <p:pic>
          <p:nvPicPr>
            <p:cNvPr id="2097318" name="Picture 13"/>
            <p:cNvPicPr>
              <a:picLocks noChangeAspect="1"/>
            </p:cNvPicPr>
            <p:nvPr/>
          </p:nvPicPr>
          <p:blipFill>
            <a:blip xmlns:r="http://schemas.openxmlformats.org/officeDocument/2006/relationships" r:embed="rId1"/>
            <a:stretch>
              <a:fillRect/>
            </a:stretch>
          </p:blipFill>
          <p:spPr>
            <a:xfrm>
              <a:off x="1250802" y="3942693"/>
              <a:ext cx="609653" cy="609653"/>
            </a:xfrm>
            <a:prstGeom prst="rect"/>
          </p:spPr>
        </p:pic>
        <p:sp>
          <p:nvSpPr>
            <p:cNvPr id="1049417" name="Right Arrow 14"/>
            <p:cNvSpPr/>
            <p:nvPr/>
          </p:nvSpPr>
          <p:spPr>
            <a:xfrm>
              <a:off x="1959570" y="4336366"/>
              <a:ext cx="290570" cy="126809"/>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418" name="Right Arrow 15"/>
            <p:cNvSpPr/>
            <p:nvPr/>
          </p:nvSpPr>
          <p:spPr>
            <a:xfrm>
              <a:off x="3755600" y="4325716"/>
              <a:ext cx="294125" cy="160535"/>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grpSp>
          <p:nvGrpSpPr>
            <p:cNvPr id="267" name="Group 16"/>
            <p:cNvGrpSpPr/>
            <p:nvPr/>
          </p:nvGrpSpPr>
          <p:grpSpPr>
            <a:xfrm>
              <a:off x="2306829" y="3702158"/>
              <a:ext cx="1386162" cy="1365675"/>
              <a:chOff x="6000995" y="1286670"/>
              <a:chExt cx="3977497" cy="4184580"/>
            </a:xfrm>
          </p:grpSpPr>
          <p:cxnSp>
            <p:nvCxnSpPr>
              <p:cNvPr id="3145961" name="Straight Connector 20"/>
              <p:cNvCxnSpPr>
                <a:cxnSpLocks/>
                <a:stCxn id="2097330" idx="3"/>
                <a:endCxn id="2097332" idx="2"/>
              </p:cNvCxnSpPr>
              <p:nvPr/>
            </p:nvCxnSpPr>
            <p:spPr>
              <a:xfrm>
                <a:off x="6606733" y="3919485"/>
                <a:ext cx="2478203" cy="1242641"/>
              </a:xfrm>
              <a:prstGeom prst="line"/>
              <a:ln w="31750"/>
            </p:spPr>
            <p:style>
              <a:lnRef idx="1">
                <a:schemeClr val="accent1"/>
              </a:lnRef>
              <a:fillRef idx="0">
                <a:schemeClr val="accent1"/>
              </a:fillRef>
              <a:effectRef idx="0">
                <a:schemeClr val="accent1"/>
              </a:effectRef>
              <a:fontRef idx="minor">
                <a:schemeClr val="tx1"/>
              </a:fontRef>
            </p:style>
          </p:cxnSp>
          <p:pic>
            <p:nvPicPr>
              <p:cNvPr id="2097319" name="Picture 21"/>
              <p:cNvPicPr>
                <a:picLocks noChangeAspect="1"/>
              </p:cNvPicPr>
              <p:nvPr/>
            </p:nvPicPr>
            <p:blipFill>
              <a:blip xmlns:r="http://schemas.openxmlformats.org/officeDocument/2006/relationships" r:embed="rId2"/>
              <a:stretch>
                <a:fillRect/>
              </a:stretch>
            </p:blipFill>
            <p:spPr>
              <a:xfrm>
                <a:off x="6881573" y="4613283"/>
                <a:ext cx="500712" cy="500550"/>
              </a:xfrm>
              <a:prstGeom prst="rect"/>
            </p:spPr>
          </p:pic>
          <p:cxnSp>
            <p:nvCxnSpPr>
              <p:cNvPr id="3145962" name="Straight Connector 22"/>
              <p:cNvCxnSpPr>
                <a:cxnSpLocks/>
                <a:stCxn id="2097320" idx="3"/>
                <a:endCxn id="2097330" idx="3"/>
              </p:cNvCxnSpPr>
              <p:nvPr/>
            </p:nvCxnSpPr>
            <p:spPr>
              <a:xfrm flipH="1" flipV="1">
                <a:off x="6606733" y="3919485"/>
                <a:ext cx="945306" cy="1143088"/>
              </a:xfrm>
              <a:prstGeom prst="line"/>
              <a:ln w="31750"/>
            </p:spPr>
            <p:style>
              <a:lnRef idx="1">
                <a:schemeClr val="accent1"/>
              </a:lnRef>
              <a:fillRef idx="0">
                <a:schemeClr val="accent1"/>
              </a:fillRef>
              <a:effectRef idx="0">
                <a:schemeClr val="accent1"/>
              </a:effectRef>
              <a:fontRef idx="minor">
                <a:schemeClr val="tx1"/>
              </a:fontRef>
            </p:style>
          </p:cxnSp>
          <p:pic>
            <p:nvPicPr>
              <p:cNvPr id="2097320" name="Picture 23"/>
              <p:cNvPicPr>
                <a:picLocks noChangeAspect="1"/>
              </p:cNvPicPr>
              <p:nvPr/>
            </p:nvPicPr>
            <p:blipFill>
              <a:blip xmlns:r="http://schemas.openxmlformats.org/officeDocument/2006/relationships" r:embed="rId3"/>
              <a:stretch>
                <a:fillRect/>
              </a:stretch>
            </p:blipFill>
            <p:spPr>
              <a:xfrm>
                <a:off x="6993139" y="4655173"/>
                <a:ext cx="558900" cy="814800"/>
              </a:xfrm>
              <a:prstGeom prst="rect"/>
            </p:spPr>
          </p:pic>
          <p:pic>
            <p:nvPicPr>
              <p:cNvPr id="2097321" name="Picture 24"/>
              <p:cNvPicPr>
                <a:picLocks noChangeAspect="1"/>
              </p:cNvPicPr>
              <p:nvPr/>
            </p:nvPicPr>
            <p:blipFill>
              <a:blip xmlns:r="http://schemas.openxmlformats.org/officeDocument/2006/relationships" r:embed="rId4"/>
              <a:stretch>
                <a:fillRect/>
              </a:stretch>
            </p:blipFill>
            <p:spPr>
              <a:xfrm>
                <a:off x="6327283" y="2987521"/>
                <a:ext cx="310500" cy="310400"/>
              </a:xfrm>
              <a:prstGeom prst="rect"/>
            </p:spPr>
          </p:pic>
          <p:cxnSp>
            <p:nvCxnSpPr>
              <p:cNvPr id="3145963" name="Straight Connector 25"/>
              <p:cNvCxnSpPr>
                <a:cxnSpLocks/>
                <a:stCxn id="2097320" idx="3"/>
                <a:endCxn id="2097331" idx="2"/>
              </p:cNvCxnSpPr>
              <p:nvPr/>
            </p:nvCxnSpPr>
            <p:spPr>
              <a:xfrm flipH="1" flipV="1">
                <a:off x="6597295" y="2813380"/>
                <a:ext cx="954744" cy="2249193"/>
              </a:xfrm>
              <a:prstGeom prst="line"/>
              <a:ln w="31750"/>
            </p:spPr>
            <p:style>
              <a:lnRef idx="1">
                <a:schemeClr val="accent1"/>
              </a:lnRef>
              <a:fillRef idx="0">
                <a:schemeClr val="accent1"/>
              </a:fillRef>
              <a:effectRef idx="0">
                <a:schemeClr val="accent1"/>
              </a:effectRef>
              <a:fontRef idx="minor">
                <a:schemeClr val="tx1"/>
              </a:fontRef>
            </p:style>
          </p:cxnSp>
          <p:pic>
            <p:nvPicPr>
              <p:cNvPr id="2097322" name="Picture 26"/>
              <p:cNvPicPr>
                <a:picLocks noChangeAspect="1"/>
              </p:cNvPicPr>
              <p:nvPr/>
            </p:nvPicPr>
            <p:blipFill>
              <a:blip xmlns:r="http://schemas.openxmlformats.org/officeDocument/2006/relationships" r:embed="rId4"/>
              <a:stretch>
                <a:fillRect/>
              </a:stretch>
            </p:blipFill>
            <p:spPr>
              <a:xfrm>
                <a:off x="7264973" y="1938954"/>
                <a:ext cx="310500" cy="310400"/>
              </a:xfrm>
              <a:prstGeom prst="rect"/>
            </p:spPr>
          </p:pic>
          <p:cxnSp>
            <p:nvCxnSpPr>
              <p:cNvPr id="3145964" name="Straight Connector 27"/>
              <p:cNvCxnSpPr>
                <a:cxnSpLocks/>
                <a:stCxn id="2097330" idx="3"/>
                <a:endCxn id="2097329" idx="2"/>
              </p:cNvCxnSpPr>
              <p:nvPr/>
            </p:nvCxnSpPr>
            <p:spPr>
              <a:xfrm flipV="1">
                <a:off x="6606733" y="2581005"/>
                <a:ext cx="2796468" cy="1338480"/>
              </a:xfrm>
              <a:prstGeom prst="line"/>
              <a:ln w="31750"/>
            </p:spPr>
            <p:style>
              <a:lnRef idx="1">
                <a:schemeClr val="accent1"/>
              </a:lnRef>
              <a:fillRef idx="0">
                <a:schemeClr val="accent1"/>
              </a:fillRef>
              <a:effectRef idx="0">
                <a:schemeClr val="accent1"/>
              </a:effectRef>
              <a:fontRef idx="minor">
                <a:schemeClr val="tx1"/>
              </a:fontRef>
            </p:style>
          </p:cxnSp>
          <p:pic>
            <p:nvPicPr>
              <p:cNvPr id="2097323" name="Picture 29"/>
              <p:cNvPicPr>
                <a:picLocks noChangeAspect="1"/>
              </p:cNvPicPr>
              <p:nvPr/>
            </p:nvPicPr>
            <p:blipFill>
              <a:blip xmlns:r="http://schemas.openxmlformats.org/officeDocument/2006/relationships" r:embed="rId4"/>
              <a:stretch>
                <a:fillRect/>
              </a:stretch>
            </p:blipFill>
            <p:spPr>
              <a:xfrm>
                <a:off x="9667992" y="2700077"/>
                <a:ext cx="310500" cy="310400"/>
              </a:xfrm>
              <a:prstGeom prst="rect"/>
            </p:spPr>
          </p:pic>
          <p:cxnSp>
            <p:nvCxnSpPr>
              <p:cNvPr id="3145965" name="Straight Connector 30"/>
              <p:cNvCxnSpPr>
                <a:cxnSpLocks/>
                <a:stCxn id="2097320" idx="3"/>
                <a:endCxn id="2097332" idx="2"/>
              </p:cNvCxnSpPr>
              <p:nvPr/>
            </p:nvCxnSpPr>
            <p:spPr>
              <a:xfrm>
                <a:off x="7552039" y="5062573"/>
                <a:ext cx="1532897" cy="99553"/>
              </a:xfrm>
              <a:prstGeom prst="line"/>
              <a:ln w="31750"/>
            </p:spPr>
            <p:style>
              <a:lnRef idx="1">
                <a:schemeClr val="accent1"/>
              </a:lnRef>
              <a:fillRef idx="0">
                <a:schemeClr val="accent1"/>
              </a:fillRef>
              <a:effectRef idx="0">
                <a:schemeClr val="accent1"/>
              </a:effectRef>
              <a:fontRef idx="minor">
                <a:schemeClr val="tx1"/>
              </a:fontRef>
            </p:style>
          </p:cxnSp>
          <p:pic>
            <p:nvPicPr>
              <p:cNvPr id="2097324" name="Picture 31"/>
              <p:cNvPicPr>
                <a:picLocks noChangeAspect="1"/>
              </p:cNvPicPr>
              <p:nvPr/>
            </p:nvPicPr>
            <p:blipFill>
              <a:blip xmlns:r="http://schemas.openxmlformats.org/officeDocument/2006/relationships" r:embed="rId4"/>
              <a:stretch>
                <a:fillRect/>
              </a:stretch>
            </p:blipFill>
            <p:spPr>
              <a:xfrm>
                <a:off x="9584351" y="4296927"/>
                <a:ext cx="310500" cy="310400"/>
              </a:xfrm>
              <a:prstGeom prst="rect"/>
            </p:spPr>
          </p:pic>
          <p:pic>
            <p:nvPicPr>
              <p:cNvPr id="2097325" name="Picture 32"/>
              <p:cNvPicPr>
                <a:picLocks noChangeAspect="1"/>
              </p:cNvPicPr>
              <p:nvPr/>
            </p:nvPicPr>
            <p:blipFill>
              <a:blip xmlns:r="http://schemas.openxmlformats.org/officeDocument/2006/relationships" r:embed="rId2"/>
              <a:stretch>
                <a:fillRect/>
              </a:stretch>
            </p:blipFill>
            <p:spPr>
              <a:xfrm>
                <a:off x="6265095" y="1680299"/>
                <a:ext cx="500712" cy="500550"/>
              </a:xfrm>
              <a:prstGeom prst="rect"/>
            </p:spPr>
          </p:pic>
          <p:pic>
            <p:nvPicPr>
              <p:cNvPr id="2097326" name="Picture 33"/>
              <p:cNvPicPr>
                <a:picLocks noChangeAspect="1"/>
              </p:cNvPicPr>
              <p:nvPr/>
            </p:nvPicPr>
            <p:blipFill>
              <a:blip xmlns:r="http://schemas.openxmlformats.org/officeDocument/2006/relationships" r:embed="rId2"/>
              <a:stretch>
                <a:fillRect/>
              </a:stretch>
            </p:blipFill>
            <p:spPr>
              <a:xfrm>
                <a:off x="8904185" y="1818522"/>
                <a:ext cx="500712" cy="500550"/>
              </a:xfrm>
              <a:prstGeom prst="rect"/>
            </p:spPr>
          </p:pic>
          <p:pic>
            <p:nvPicPr>
              <p:cNvPr id="2097327" name="Picture 34"/>
              <p:cNvPicPr>
                <a:picLocks noChangeAspect="1"/>
              </p:cNvPicPr>
              <p:nvPr/>
            </p:nvPicPr>
            <p:blipFill>
              <a:blip xmlns:r="http://schemas.openxmlformats.org/officeDocument/2006/relationships" r:embed="rId2"/>
              <a:stretch>
                <a:fillRect/>
              </a:stretch>
            </p:blipFill>
            <p:spPr>
              <a:xfrm>
                <a:off x="6000995" y="3206008"/>
                <a:ext cx="500712" cy="500550"/>
              </a:xfrm>
              <a:prstGeom prst="rect"/>
            </p:spPr>
          </p:pic>
          <p:pic>
            <p:nvPicPr>
              <p:cNvPr id="2097328" name="Picture 35"/>
              <p:cNvPicPr>
                <a:picLocks noChangeAspect="1"/>
              </p:cNvPicPr>
              <p:nvPr/>
            </p:nvPicPr>
            <p:blipFill>
              <a:blip xmlns:r="http://schemas.openxmlformats.org/officeDocument/2006/relationships" r:embed="rId2"/>
              <a:stretch>
                <a:fillRect/>
              </a:stretch>
            </p:blipFill>
            <p:spPr>
              <a:xfrm>
                <a:off x="8805486" y="4201852"/>
                <a:ext cx="500712" cy="500550"/>
              </a:xfrm>
              <a:prstGeom prst="rect"/>
            </p:spPr>
          </p:pic>
          <p:pic>
            <p:nvPicPr>
              <p:cNvPr id="2097329" name="Picture 36"/>
              <p:cNvPicPr>
                <a:picLocks noChangeAspect="1"/>
              </p:cNvPicPr>
              <p:nvPr/>
            </p:nvPicPr>
            <p:blipFill>
              <a:blip xmlns:r="http://schemas.openxmlformats.org/officeDocument/2006/relationships" r:embed="rId3"/>
              <a:stretch>
                <a:fillRect/>
              </a:stretch>
            </p:blipFill>
            <p:spPr>
              <a:xfrm>
                <a:off x="9123751" y="1766205"/>
                <a:ext cx="558900" cy="814800"/>
              </a:xfrm>
              <a:prstGeom prst="rect"/>
            </p:spPr>
          </p:pic>
          <p:pic>
            <p:nvPicPr>
              <p:cNvPr id="2097330" name="Picture 37"/>
              <p:cNvPicPr>
                <a:picLocks noChangeAspect="1"/>
              </p:cNvPicPr>
              <p:nvPr/>
            </p:nvPicPr>
            <p:blipFill>
              <a:blip xmlns:r="http://schemas.openxmlformats.org/officeDocument/2006/relationships" r:embed="rId3"/>
              <a:stretch>
                <a:fillRect/>
              </a:stretch>
            </p:blipFill>
            <p:spPr>
              <a:xfrm>
                <a:off x="6047833" y="3512085"/>
                <a:ext cx="558900" cy="814800"/>
              </a:xfrm>
              <a:prstGeom prst="rect"/>
            </p:spPr>
          </p:pic>
          <p:pic>
            <p:nvPicPr>
              <p:cNvPr id="2097331" name="Picture 38"/>
              <p:cNvPicPr>
                <a:picLocks noChangeAspect="1"/>
              </p:cNvPicPr>
              <p:nvPr/>
            </p:nvPicPr>
            <p:blipFill>
              <a:blip xmlns:r="http://schemas.openxmlformats.org/officeDocument/2006/relationships" r:embed="rId3"/>
              <a:stretch>
                <a:fillRect/>
              </a:stretch>
            </p:blipFill>
            <p:spPr>
              <a:xfrm>
                <a:off x="6317845" y="1998580"/>
                <a:ext cx="558900" cy="814800"/>
              </a:xfrm>
              <a:prstGeom prst="rect"/>
            </p:spPr>
          </p:pic>
          <p:pic>
            <p:nvPicPr>
              <p:cNvPr id="2097332" name="Picture 39"/>
              <p:cNvPicPr>
                <a:picLocks noChangeAspect="1"/>
              </p:cNvPicPr>
              <p:nvPr/>
            </p:nvPicPr>
            <p:blipFill>
              <a:blip xmlns:r="http://schemas.openxmlformats.org/officeDocument/2006/relationships" r:embed="rId3"/>
              <a:stretch>
                <a:fillRect/>
              </a:stretch>
            </p:blipFill>
            <p:spPr>
              <a:xfrm>
                <a:off x="8805486" y="4347326"/>
                <a:ext cx="558900" cy="814800"/>
              </a:xfrm>
              <a:prstGeom prst="rect"/>
            </p:spPr>
          </p:pic>
          <p:cxnSp>
            <p:nvCxnSpPr>
              <p:cNvPr id="3145966" name="Straight Connector 40"/>
              <p:cNvCxnSpPr>
                <a:cxnSpLocks/>
                <a:stCxn id="2097330" idx="3"/>
                <a:endCxn id="2097331" idx="2"/>
              </p:cNvCxnSpPr>
              <p:nvPr/>
            </p:nvCxnSpPr>
            <p:spPr>
              <a:xfrm flipH="1" flipV="1">
                <a:off x="6597295" y="2813380"/>
                <a:ext cx="9438" cy="1106105"/>
              </a:xfrm>
              <a:prstGeom prst="line"/>
              <a:ln w="31750"/>
            </p:spPr>
            <p:style>
              <a:lnRef idx="1">
                <a:schemeClr val="accent1"/>
              </a:lnRef>
              <a:fillRef idx="0">
                <a:schemeClr val="accent1"/>
              </a:fillRef>
              <a:effectRef idx="0">
                <a:schemeClr val="accent1"/>
              </a:effectRef>
              <a:fontRef idx="minor">
                <a:schemeClr val="tx1"/>
              </a:fontRef>
            </p:style>
          </p:cxnSp>
          <p:cxnSp>
            <p:nvCxnSpPr>
              <p:cNvPr id="3145967" name="Straight Connector 41"/>
              <p:cNvCxnSpPr>
                <a:cxnSpLocks/>
                <a:stCxn id="2097331" idx="2"/>
                <a:endCxn id="2097329" idx="2"/>
              </p:cNvCxnSpPr>
              <p:nvPr/>
            </p:nvCxnSpPr>
            <p:spPr>
              <a:xfrm flipV="1">
                <a:off x="6597295" y="2581005"/>
                <a:ext cx="2805906" cy="232375"/>
              </a:xfrm>
              <a:prstGeom prst="line"/>
              <a:ln w="31750"/>
            </p:spPr>
            <p:style>
              <a:lnRef idx="1">
                <a:schemeClr val="accent1"/>
              </a:lnRef>
              <a:fillRef idx="0">
                <a:schemeClr val="accent1"/>
              </a:fillRef>
              <a:effectRef idx="0">
                <a:schemeClr val="accent1"/>
              </a:effectRef>
              <a:fontRef idx="minor">
                <a:schemeClr val="tx1"/>
              </a:fontRef>
            </p:style>
          </p:cxnSp>
          <p:cxnSp>
            <p:nvCxnSpPr>
              <p:cNvPr id="3145968" name="Straight Connector 42"/>
              <p:cNvCxnSpPr>
                <a:cxnSpLocks/>
                <a:stCxn id="2097320" idx="3"/>
                <a:endCxn id="2097337" idx="2"/>
              </p:cNvCxnSpPr>
              <p:nvPr/>
            </p:nvCxnSpPr>
            <p:spPr>
              <a:xfrm flipV="1">
                <a:off x="7552039" y="2101470"/>
                <a:ext cx="567917" cy="2961103"/>
              </a:xfrm>
              <a:prstGeom prst="line"/>
              <a:ln w="31750"/>
            </p:spPr>
            <p:style>
              <a:lnRef idx="1">
                <a:schemeClr val="accent1"/>
              </a:lnRef>
              <a:fillRef idx="0">
                <a:schemeClr val="accent1"/>
              </a:fillRef>
              <a:effectRef idx="0">
                <a:schemeClr val="accent1"/>
              </a:effectRef>
              <a:fontRef idx="minor">
                <a:schemeClr val="tx1"/>
              </a:fontRef>
            </p:style>
          </p:cxnSp>
          <p:cxnSp>
            <p:nvCxnSpPr>
              <p:cNvPr id="3145969" name="Straight Connector 43"/>
              <p:cNvCxnSpPr>
                <a:cxnSpLocks/>
                <a:stCxn id="2097335" idx="2"/>
                <a:endCxn id="2097331" idx="2"/>
              </p:cNvCxnSpPr>
              <p:nvPr/>
            </p:nvCxnSpPr>
            <p:spPr>
              <a:xfrm flipH="1" flipV="1">
                <a:off x="6597295" y="2813380"/>
                <a:ext cx="3046541" cy="1119536"/>
              </a:xfrm>
              <a:prstGeom prst="line"/>
              <a:ln w="31750"/>
            </p:spPr>
            <p:style>
              <a:lnRef idx="1">
                <a:schemeClr val="accent1"/>
              </a:lnRef>
              <a:fillRef idx="0">
                <a:schemeClr val="accent1"/>
              </a:fillRef>
              <a:effectRef idx="0">
                <a:schemeClr val="accent1"/>
              </a:effectRef>
              <a:fontRef idx="minor">
                <a:schemeClr val="tx1"/>
              </a:fontRef>
            </p:style>
          </p:cxnSp>
          <p:cxnSp>
            <p:nvCxnSpPr>
              <p:cNvPr id="3145970" name="Straight Connector 44"/>
              <p:cNvCxnSpPr>
                <a:cxnSpLocks/>
                <a:stCxn id="2097320" idx="3"/>
                <a:endCxn id="2097329" idx="2"/>
              </p:cNvCxnSpPr>
              <p:nvPr/>
            </p:nvCxnSpPr>
            <p:spPr>
              <a:xfrm flipV="1">
                <a:off x="7552039" y="2581005"/>
                <a:ext cx="1851162" cy="2481568"/>
              </a:xfrm>
              <a:prstGeom prst="line"/>
              <a:ln w="31750"/>
            </p:spPr>
            <p:style>
              <a:lnRef idx="1">
                <a:schemeClr val="accent1"/>
              </a:lnRef>
              <a:fillRef idx="0">
                <a:schemeClr val="accent1"/>
              </a:fillRef>
              <a:effectRef idx="0">
                <a:schemeClr val="accent1"/>
              </a:effectRef>
              <a:fontRef idx="minor">
                <a:schemeClr val="tx1"/>
              </a:fontRef>
            </p:style>
          </p:cxnSp>
          <p:cxnSp>
            <p:nvCxnSpPr>
              <p:cNvPr id="3145971" name="Straight Connector 45"/>
              <p:cNvCxnSpPr>
                <a:cxnSpLocks/>
                <a:stCxn id="2097320" idx="3"/>
                <a:endCxn id="2097335" idx="2"/>
              </p:cNvCxnSpPr>
              <p:nvPr/>
            </p:nvCxnSpPr>
            <p:spPr>
              <a:xfrm flipV="1">
                <a:off x="7552039" y="3932916"/>
                <a:ext cx="2091797" cy="1129657"/>
              </a:xfrm>
              <a:prstGeom prst="line"/>
              <a:ln w="31750"/>
            </p:spPr>
            <p:style>
              <a:lnRef idx="1">
                <a:schemeClr val="accent1"/>
              </a:lnRef>
              <a:fillRef idx="0">
                <a:schemeClr val="accent1"/>
              </a:fillRef>
              <a:effectRef idx="0">
                <a:schemeClr val="accent1"/>
              </a:effectRef>
              <a:fontRef idx="minor">
                <a:schemeClr val="tx1"/>
              </a:fontRef>
            </p:style>
          </p:cxnSp>
          <p:pic>
            <p:nvPicPr>
              <p:cNvPr id="2097333" name="Picture 46"/>
              <p:cNvPicPr>
                <a:picLocks noChangeAspect="1"/>
              </p:cNvPicPr>
              <p:nvPr/>
            </p:nvPicPr>
            <p:blipFill>
              <a:blip xmlns:r="http://schemas.openxmlformats.org/officeDocument/2006/relationships" r:embed="rId4"/>
              <a:stretch>
                <a:fillRect/>
              </a:stretch>
            </p:blipFill>
            <p:spPr>
              <a:xfrm>
                <a:off x="8194846" y="5160850"/>
                <a:ext cx="310500" cy="310400"/>
              </a:xfrm>
              <a:prstGeom prst="rect"/>
            </p:spPr>
          </p:pic>
          <p:pic>
            <p:nvPicPr>
              <p:cNvPr id="2097334" name="Picture 47"/>
              <p:cNvPicPr>
                <a:picLocks noChangeAspect="1"/>
              </p:cNvPicPr>
              <p:nvPr/>
            </p:nvPicPr>
            <p:blipFill>
              <a:blip xmlns:r="http://schemas.openxmlformats.org/officeDocument/2006/relationships" r:embed="rId2"/>
              <a:stretch>
                <a:fillRect/>
              </a:stretch>
            </p:blipFill>
            <p:spPr>
              <a:xfrm>
                <a:off x="9146119" y="3143603"/>
                <a:ext cx="500712" cy="500550"/>
              </a:xfrm>
              <a:prstGeom prst="rect"/>
            </p:spPr>
          </p:pic>
          <p:pic>
            <p:nvPicPr>
              <p:cNvPr id="2097335" name="Picture 48"/>
              <p:cNvPicPr>
                <a:picLocks noChangeAspect="1"/>
              </p:cNvPicPr>
              <p:nvPr/>
            </p:nvPicPr>
            <p:blipFill>
              <a:blip xmlns:r="http://schemas.openxmlformats.org/officeDocument/2006/relationships" r:embed="rId3"/>
              <a:stretch>
                <a:fillRect/>
              </a:stretch>
            </p:blipFill>
            <p:spPr>
              <a:xfrm>
                <a:off x="9364386" y="3118116"/>
                <a:ext cx="558900" cy="814800"/>
              </a:xfrm>
              <a:prstGeom prst="rect"/>
            </p:spPr>
          </p:pic>
          <p:cxnSp>
            <p:nvCxnSpPr>
              <p:cNvPr id="3145972" name="Straight Connector 49"/>
              <p:cNvCxnSpPr>
                <a:cxnSpLocks/>
                <a:stCxn id="2097330" idx="3"/>
                <a:endCxn id="2097335" idx="2"/>
              </p:cNvCxnSpPr>
              <p:nvPr/>
            </p:nvCxnSpPr>
            <p:spPr>
              <a:xfrm>
                <a:off x="6606733" y="3919485"/>
                <a:ext cx="3037103" cy="13431"/>
              </a:xfrm>
              <a:prstGeom prst="line"/>
              <a:ln w="31750"/>
            </p:spPr>
            <p:style>
              <a:lnRef idx="1">
                <a:schemeClr val="accent1"/>
              </a:lnRef>
              <a:fillRef idx="0">
                <a:schemeClr val="accent1"/>
              </a:fillRef>
              <a:effectRef idx="0">
                <a:schemeClr val="accent1"/>
              </a:effectRef>
              <a:fontRef idx="minor">
                <a:schemeClr val="tx1"/>
              </a:fontRef>
            </p:style>
          </p:cxnSp>
          <p:cxnSp>
            <p:nvCxnSpPr>
              <p:cNvPr id="3145973" name="Straight Connector 50"/>
              <p:cNvCxnSpPr>
                <a:cxnSpLocks/>
                <a:stCxn id="2097330" idx="3"/>
                <a:endCxn id="2097337" idx="2"/>
              </p:cNvCxnSpPr>
              <p:nvPr/>
            </p:nvCxnSpPr>
            <p:spPr>
              <a:xfrm flipV="1">
                <a:off x="6606733" y="2101470"/>
                <a:ext cx="1513223" cy="1818015"/>
              </a:xfrm>
              <a:prstGeom prst="line"/>
              <a:ln w="31750"/>
            </p:spPr>
            <p:style>
              <a:lnRef idx="1">
                <a:schemeClr val="accent1"/>
              </a:lnRef>
              <a:fillRef idx="0">
                <a:schemeClr val="accent1"/>
              </a:fillRef>
              <a:effectRef idx="0">
                <a:schemeClr val="accent1"/>
              </a:effectRef>
              <a:fontRef idx="minor">
                <a:schemeClr val="tx1"/>
              </a:fontRef>
            </p:style>
          </p:cxnSp>
          <p:pic>
            <p:nvPicPr>
              <p:cNvPr id="2097336" name="Picture 51"/>
              <p:cNvPicPr>
                <a:picLocks noChangeAspect="1"/>
              </p:cNvPicPr>
              <p:nvPr/>
            </p:nvPicPr>
            <p:blipFill>
              <a:blip xmlns:r="http://schemas.openxmlformats.org/officeDocument/2006/relationships" r:embed="rId2"/>
              <a:stretch>
                <a:fillRect/>
              </a:stretch>
            </p:blipFill>
            <p:spPr>
              <a:xfrm>
                <a:off x="7620940" y="1338987"/>
                <a:ext cx="500712" cy="500550"/>
              </a:xfrm>
              <a:prstGeom prst="rect"/>
            </p:spPr>
          </p:pic>
          <p:pic>
            <p:nvPicPr>
              <p:cNvPr id="2097337" name="Picture 52"/>
              <p:cNvPicPr>
                <a:picLocks noChangeAspect="1"/>
              </p:cNvPicPr>
              <p:nvPr/>
            </p:nvPicPr>
            <p:blipFill>
              <a:blip xmlns:r="http://schemas.openxmlformats.org/officeDocument/2006/relationships" r:embed="rId3"/>
              <a:stretch>
                <a:fillRect/>
              </a:stretch>
            </p:blipFill>
            <p:spPr>
              <a:xfrm>
                <a:off x="7840506" y="1286670"/>
                <a:ext cx="558900" cy="814800"/>
              </a:xfrm>
              <a:prstGeom prst="rect"/>
            </p:spPr>
          </p:pic>
          <p:cxnSp>
            <p:nvCxnSpPr>
              <p:cNvPr id="3145974" name="Straight Connector 53"/>
              <p:cNvCxnSpPr>
                <a:cxnSpLocks/>
                <a:stCxn id="2097331" idx="2"/>
                <a:endCxn id="2097337" idx="2"/>
              </p:cNvCxnSpPr>
              <p:nvPr/>
            </p:nvCxnSpPr>
            <p:spPr>
              <a:xfrm flipV="1">
                <a:off x="6597295" y="2101470"/>
                <a:ext cx="1522661" cy="711910"/>
              </a:xfrm>
              <a:prstGeom prst="line"/>
              <a:ln w="31750"/>
            </p:spPr>
            <p:style>
              <a:lnRef idx="1">
                <a:schemeClr val="accent1"/>
              </a:lnRef>
              <a:fillRef idx="0">
                <a:schemeClr val="accent1"/>
              </a:fillRef>
              <a:effectRef idx="0">
                <a:schemeClr val="accent1"/>
              </a:effectRef>
              <a:fontRef idx="minor">
                <a:schemeClr val="tx1"/>
              </a:fontRef>
            </p:style>
          </p:cxnSp>
          <p:cxnSp>
            <p:nvCxnSpPr>
              <p:cNvPr id="3145975" name="Straight Connector 54"/>
              <p:cNvCxnSpPr>
                <a:cxnSpLocks/>
                <a:stCxn id="2097332" idx="2"/>
                <a:endCxn id="2097335" idx="2"/>
              </p:cNvCxnSpPr>
              <p:nvPr/>
            </p:nvCxnSpPr>
            <p:spPr>
              <a:xfrm flipV="1">
                <a:off x="9084936" y="3932916"/>
                <a:ext cx="558900" cy="1229210"/>
              </a:xfrm>
              <a:prstGeom prst="line"/>
              <a:ln w="31750"/>
            </p:spPr>
            <p:style>
              <a:lnRef idx="1">
                <a:schemeClr val="accent1"/>
              </a:lnRef>
              <a:fillRef idx="0">
                <a:schemeClr val="accent1"/>
              </a:fillRef>
              <a:effectRef idx="0">
                <a:schemeClr val="accent1"/>
              </a:effectRef>
              <a:fontRef idx="minor">
                <a:schemeClr val="tx1"/>
              </a:fontRef>
            </p:style>
          </p:cxnSp>
          <p:cxnSp>
            <p:nvCxnSpPr>
              <p:cNvPr id="3145976" name="Straight Connector 55"/>
              <p:cNvCxnSpPr>
                <a:cxnSpLocks/>
                <a:stCxn id="2097335" idx="0"/>
                <a:endCxn id="2097329" idx="2"/>
              </p:cNvCxnSpPr>
              <p:nvPr/>
            </p:nvCxnSpPr>
            <p:spPr>
              <a:xfrm flipH="1" flipV="1">
                <a:off x="9403201" y="2581005"/>
                <a:ext cx="240635" cy="537111"/>
              </a:xfrm>
              <a:prstGeom prst="line"/>
              <a:ln w="31750"/>
            </p:spPr>
            <p:style>
              <a:lnRef idx="1">
                <a:schemeClr val="accent1"/>
              </a:lnRef>
              <a:fillRef idx="0">
                <a:schemeClr val="accent1"/>
              </a:fillRef>
              <a:effectRef idx="0">
                <a:schemeClr val="accent1"/>
              </a:effectRef>
              <a:fontRef idx="minor">
                <a:schemeClr val="tx1"/>
              </a:fontRef>
            </p:style>
          </p:cxnSp>
          <p:cxnSp>
            <p:nvCxnSpPr>
              <p:cNvPr id="3145977" name="Straight Connector 56"/>
              <p:cNvCxnSpPr>
                <a:cxnSpLocks/>
                <a:stCxn id="2097329" idx="2"/>
                <a:endCxn id="2097337" idx="2"/>
              </p:cNvCxnSpPr>
              <p:nvPr/>
            </p:nvCxnSpPr>
            <p:spPr>
              <a:xfrm flipH="1" flipV="1">
                <a:off x="8119956" y="2101470"/>
                <a:ext cx="1283245" cy="479535"/>
              </a:xfrm>
              <a:prstGeom prst="line"/>
              <a:ln w="31750"/>
            </p:spPr>
            <p:style>
              <a:lnRef idx="1">
                <a:schemeClr val="accent1"/>
              </a:lnRef>
              <a:fillRef idx="0">
                <a:schemeClr val="accent1"/>
              </a:fillRef>
              <a:effectRef idx="0">
                <a:schemeClr val="accent1"/>
              </a:effectRef>
              <a:fontRef idx="minor">
                <a:schemeClr val="tx1"/>
              </a:fontRef>
            </p:style>
          </p:cxnSp>
          <p:cxnSp>
            <p:nvCxnSpPr>
              <p:cNvPr id="3145978" name="Straight Connector 57"/>
              <p:cNvCxnSpPr>
                <a:cxnSpLocks/>
                <a:stCxn id="2097335" idx="2"/>
                <a:endCxn id="2097337" idx="2"/>
              </p:cNvCxnSpPr>
              <p:nvPr/>
            </p:nvCxnSpPr>
            <p:spPr>
              <a:xfrm flipH="1" flipV="1">
                <a:off x="8119956" y="2101470"/>
                <a:ext cx="1523880" cy="1831446"/>
              </a:xfrm>
              <a:prstGeom prst="line"/>
              <a:ln w="31750"/>
            </p:spPr>
            <p:style>
              <a:lnRef idx="1">
                <a:schemeClr val="accent1"/>
              </a:lnRef>
              <a:fillRef idx="0">
                <a:schemeClr val="accent1"/>
              </a:fillRef>
              <a:effectRef idx="0">
                <a:schemeClr val="accent1"/>
              </a:effectRef>
              <a:fontRef idx="minor">
                <a:schemeClr val="tx1"/>
              </a:fontRef>
            </p:style>
          </p:cxnSp>
          <p:cxnSp>
            <p:nvCxnSpPr>
              <p:cNvPr id="3145979" name="Straight Connector 58"/>
              <p:cNvCxnSpPr>
                <a:cxnSpLocks/>
                <a:stCxn id="2097337" idx="2"/>
                <a:endCxn id="2097332" idx="2"/>
              </p:cNvCxnSpPr>
              <p:nvPr/>
            </p:nvCxnSpPr>
            <p:spPr>
              <a:xfrm>
                <a:off x="8119956" y="2101470"/>
                <a:ext cx="964980" cy="3060656"/>
              </a:xfrm>
              <a:prstGeom prst="line"/>
              <a:ln w="31750"/>
            </p:spPr>
            <p:style>
              <a:lnRef idx="1">
                <a:schemeClr val="accent1"/>
              </a:lnRef>
              <a:fillRef idx="0">
                <a:schemeClr val="accent1"/>
              </a:fillRef>
              <a:effectRef idx="0">
                <a:schemeClr val="accent1"/>
              </a:effectRef>
              <a:fontRef idx="minor">
                <a:schemeClr val="tx1"/>
              </a:fontRef>
            </p:style>
          </p:cxnSp>
          <p:cxnSp>
            <p:nvCxnSpPr>
              <p:cNvPr id="3145980" name="Straight Connector 59"/>
              <p:cNvCxnSpPr>
                <a:cxnSpLocks/>
                <a:stCxn id="2097329" idx="2"/>
                <a:endCxn id="2097332" idx="2"/>
              </p:cNvCxnSpPr>
              <p:nvPr/>
            </p:nvCxnSpPr>
            <p:spPr>
              <a:xfrm flipH="1">
                <a:off x="9084936" y="2581005"/>
                <a:ext cx="318265" cy="2581121"/>
              </a:xfrm>
              <a:prstGeom prst="line"/>
              <a:ln w="31750"/>
            </p:spPr>
            <p:style>
              <a:lnRef idx="1">
                <a:schemeClr val="accent1"/>
              </a:lnRef>
              <a:fillRef idx="0">
                <a:schemeClr val="accent1"/>
              </a:fillRef>
              <a:effectRef idx="0">
                <a:schemeClr val="accent1"/>
              </a:effectRef>
              <a:fontRef idx="minor">
                <a:schemeClr val="tx1"/>
              </a:fontRef>
            </p:style>
          </p:cxnSp>
          <p:pic>
            <p:nvPicPr>
              <p:cNvPr id="2097338" name="Picture 60"/>
              <p:cNvPicPr>
                <a:picLocks noChangeAspect="1"/>
              </p:cNvPicPr>
              <p:nvPr/>
            </p:nvPicPr>
            <p:blipFill>
              <a:blip xmlns:r="http://schemas.openxmlformats.org/officeDocument/2006/relationships" r:embed="rId4"/>
              <a:stretch>
                <a:fillRect/>
              </a:stretch>
            </p:blipFill>
            <p:spPr>
              <a:xfrm>
                <a:off x="6621237" y="4246905"/>
                <a:ext cx="310500" cy="310400"/>
              </a:xfrm>
              <a:prstGeom prst="rect"/>
            </p:spPr>
          </p:pic>
          <p:pic>
            <p:nvPicPr>
              <p:cNvPr id="2097339" name="Picture 61"/>
              <p:cNvPicPr>
                <a:picLocks noChangeAspect="1"/>
              </p:cNvPicPr>
              <p:nvPr/>
            </p:nvPicPr>
            <p:blipFill>
              <a:blip xmlns:r="http://schemas.openxmlformats.org/officeDocument/2006/relationships" r:embed="rId4"/>
              <a:stretch>
                <a:fillRect/>
              </a:stretch>
            </p:blipFill>
            <p:spPr>
              <a:xfrm>
                <a:off x="7975184" y="3501489"/>
                <a:ext cx="310500" cy="310400"/>
              </a:xfrm>
              <a:prstGeom prst="rect"/>
            </p:spPr>
          </p:pic>
        </p:grpSp>
        <p:sp>
          <p:nvSpPr>
            <p:cNvPr id="1049419" name="TextBox 17"/>
            <p:cNvSpPr txBox="1"/>
            <p:nvPr/>
          </p:nvSpPr>
          <p:spPr>
            <a:xfrm>
              <a:off x="2447951" y="5141323"/>
              <a:ext cx="1144892"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区块链及</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数字货币网络</a:t>
              </a:r>
              <a:endParaRPr dirty="0" sz="1200" lang="bg-BG">
                <a:latin typeface="Lato Regular"/>
                <a:ea typeface="Open Sans Light" panose="020B0306030504020204" pitchFamily="34" charset="0"/>
                <a:cs typeface="Aparajita" panose="020B0604020202020204" pitchFamily="34" charset="0"/>
              </a:endParaRPr>
            </a:p>
          </p:txBody>
        </p:sp>
        <p:cxnSp>
          <p:nvCxnSpPr>
            <p:cNvPr id="3145981" name="Straight Arrow Connector 18"/>
            <p:cNvCxnSpPr>
              <a:cxnSpLocks/>
            </p:cNvCxnSpPr>
            <p:nvPr/>
          </p:nvCxnSpPr>
          <p:spPr>
            <a:xfrm flipH="1" flipV="1">
              <a:off x="1551558" y="4480150"/>
              <a:ext cx="4071" cy="280015"/>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982" name="Straight Arrow Connector 19"/>
            <p:cNvCxnSpPr>
              <a:cxnSpLocks/>
            </p:cNvCxnSpPr>
            <p:nvPr/>
          </p:nvCxnSpPr>
          <p:spPr>
            <a:xfrm flipH="1" flipV="1">
              <a:off x="4386021" y="4396364"/>
              <a:ext cx="4071" cy="280015"/>
            </a:xfrm>
            <a:prstGeom prst="straightConnector1"/>
            <a:ln>
              <a:tailEnd type="triangle"/>
            </a:ln>
          </p:spPr>
          <p:style>
            <a:lnRef idx="3">
              <a:schemeClr val="dk1"/>
            </a:lnRef>
            <a:fillRef idx="0">
              <a:schemeClr val="dk1"/>
            </a:fillRef>
            <a:effectRef idx="2">
              <a:schemeClr val="dk1"/>
            </a:effectRef>
            <a:fontRef idx="minor">
              <a:schemeClr val="tx1"/>
            </a:fontRef>
          </p:style>
        </p:cxnSp>
      </p:grpSp>
      <p:grpSp>
        <p:nvGrpSpPr>
          <p:cNvPr id="268" name="Group 96"/>
          <p:cNvGrpSpPr/>
          <p:nvPr/>
        </p:nvGrpSpPr>
        <p:grpSpPr>
          <a:xfrm>
            <a:off x="5180303" y="3003798"/>
            <a:ext cx="3487472" cy="1919278"/>
            <a:chOff x="7426603" y="3587258"/>
            <a:chExt cx="3487472" cy="1919278"/>
          </a:xfrm>
        </p:grpSpPr>
        <p:grpSp>
          <p:nvGrpSpPr>
            <p:cNvPr id="269" name="Group 97"/>
            <p:cNvGrpSpPr/>
            <p:nvPr/>
          </p:nvGrpSpPr>
          <p:grpSpPr>
            <a:xfrm>
              <a:off x="7558416" y="4029428"/>
              <a:ext cx="362230" cy="387332"/>
              <a:chOff x="13248276" y="8214856"/>
              <a:chExt cx="1931482" cy="2560721"/>
            </a:xfrm>
          </p:grpSpPr>
          <p:sp>
            <p:nvSpPr>
              <p:cNvPr id="1049420"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421"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422"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23"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24"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425"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426"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427"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428"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429"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30"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431"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32"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433"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34"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435"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36"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437" name="TextBox 98"/>
            <p:cNvSpPr txBox="1"/>
            <p:nvPr/>
          </p:nvSpPr>
          <p:spPr>
            <a:xfrm>
              <a:off x="7426603" y="4431735"/>
              <a:ext cx="683228" cy="295447"/>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支付人</a:t>
              </a:r>
              <a:endParaRPr dirty="0" sz="1200" lang="bg-BG">
                <a:latin typeface="Lato Regular"/>
                <a:ea typeface="Open Sans Light" panose="020B0306030504020204" pitchFamily="34" charset="0"/>
                <a:cs typeface="Aparajita" panose="020B0604020202020204" pitchFamily="34" charset="0"/>
              </a:endParaRPr>
            </a:p>
          </p:txBody>
        </p:sp>
        <p:grpSp>
          <p:nvGrpSpPr>
            <p:cNvPr id="270" name="Group 99"/>
            <p:cNvGrpSpPr/>
            <p:nvPr/>
          </p:nvGrpSpPr>
          <p:grpSpPr>
            <a:xfrm>
              <a:off x="10362660" y="3972439"/>
              <a:ext cx="362230" cy="387332"/>
              <a:chOff x="13248276" y="8214856"/>
              <a:chExt cx="1931482" cy="2560721"/>
            </a:xfrm>
          </p:grpSpPr>
          <p:sp>
            <p:nvSpPr>
              <p:cNvPr id="1049438"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439"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440"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41"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442"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443"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444"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445"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446"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447"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48"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449"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50"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451"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452"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453"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454"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455" name="TextBox 100"/>
            <p:cNvSpPr txBox="1"/>
            <p:nvPr/>
          </p:nvSpPr>
          <p:spPr>
            <a:xfrm>
              <a:off x="10230846" y="4374746"/>
              <a:ext cx="683229" cy="295447"/>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收款人</a:t>
              </a:r>
              <a:endParaRPr dirty="0" sz="1200" lang="bg-BG">
                <a:latin typeface="Lato Regular"/>
                <a:ea typeface="Open Sans Light" panose="020B0306030504020204" pitchFamily="34" charset="0"/>
                <a:cs typeface="Aparajita" panose="020B0604020202020204" pitchFamily="34" charset="0"/>
              </a:endParaRPr>
            </a:p>
          </p:txBody>
        </p:sp>
        <p:sp>
          <p:nvSpPr>
            <p:cNvPr id="1049456" name="Right Arrow 101"/>
            <p:cNvSpPr/>
            <p:nvPr/>
          </p:nvSpPr>
          <p:spPr>
            <a:xfrm>
              <a:off x="8026275" y="4270096"/>
              <a:ext cx="322145" cy="140150"/>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457" name="Right Arrow 102"/>
            <p:cNvSpPr/>
            <p:nvPr/>
          </p:nvSpPr>
          <p:spPr>
            <a:xfrm>
              <a:off x="9908953" y="4210817"/>
              <a:ext cx="321893" cy="135217"/>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grpSp>
          <p:nvGrpSpPr>
            <p:cNvPr id="271" name="Group 103"/>
            <p:cNvGrpSpPr/>
            <p:nvPr/>
          </p:nvGrpSpPr>
          <p:grpSpPr>
            <a:xfrm>
              <a:off x="8460182" y="3587258"/>
              <a:ext cx="1386162" cy="1365675"/>
              <a:chOff x="6000995" y="1286670"/>
              <a:chExt cx="3977497" cy="4184580"/>
            </a:xfrm>
          </p:grpSpPr>
          <p:cxnSp>
            <p:nvCxnSpPr>
              <p:cNvPr id="3145983" name="Straight Connector 105"/>
              <p:cNvCxnSpPr>
                <a:cxnSpLocks/>
                <a:stCxn id="2097351" idx="3"/>
                <a:endCxn id="2097353" idx="2"/>
              </p:cNvCxnSpPr>
              <p:nvPr/>
            </p:nvCxnSpPr>
            <p:spPr>
              <a:xfrm>
                <a:off x="6606733" y="3919485"/>
                <a:ext cx="2478203" cy="1242641"/>
              </a:xfrm>
              <a:prstGeom prst="line"/>
              <a:ln w="31750"/>
            </p:spPr>
            <p:style>
              <a:lnRef idx="1">
                <a:schemeClr val="accent1"/>
              </a:lnRef>
              <a:fillRef idx="0">
                <a:schemeClr val="accent1"/>
              </a:fillRef>
              <a:effectRef idx="0">
                <a:schemeClr val="accent1"/>
              </a:effectRef>
              <a:fontRef idx="minor">
                <a:schemeClr val="tx1"/>
              </a:fontRef>
            </p:style>
          </p:cxnSp>
          <p:pic>
            <p:nvPicPr>
              <p:cNvPr id="2097340" name="Picture 106"/>
              <p:cNvPicPr>
                <a:picLocks noChangeAspect="1"/>
              </p:cNvPicPr>
              <p:nvPr/>
            </p:nvPicPr>
            <p:blipFill>
              <a:blip xmlns:r="http://schemas.openxmlformats.org/officeDocument/2006/relationships" r:embed="rId2"/>
              <a:stretch>
                <a:fillRect/>
              </a:stretch>
            </p:blipFill>
            <p:spPr>
              <a:xfrm>
                <a:off x="6881573" y="4613283"/>
                <a:ext cx="500712" cy="500550"/>
              </a:xfrm>
              <a:prstGeom prst="rect"/>
            </p:spPr>
          </p:pic>
          <p:cxnSp>
            <p:nvCxnSpPr>
              <p:cNvPr id="3145984" name="Straight Connector 107"/>
              <p:cNvCxnSpPr>
                <a:cxnSpLocks/>
                <a:stCxn id="2097341" idx="3"/>
                <a:endCxn id="2097351" idx="3"/>
              </p:cNvCxnSpPr>
              <p:nvPr/>
            </p:nvCxnSpPr>
            <p:spPr>
              <a:xfrm flipH="1" flipV="1">
                <a:off x="6606733" y="3919485"/>
                <a:ext cx="945306" cy="1143088"/>
              </a:xfrm>
              <a:prstGeom prst="line"/>
              <a:ln w="31750"/>
            </p:spPr>
            <p:style>
              <a:lnRef idx="1">
                <a:schemeClr val="accent1"/>
              </a:lnRef>
              <a:fillRef idx="0">
                <a:schemeClr val="accent1"/>
              </a:fillRef>
              <a:effectRef idx="0">
                <a:schemeClr val="accent1"/>
              </a:effectRef>
              <a:fontRef idx="minor">
                <a:schemeClr val="tx1"/>
              </a:fontRef>
            </p:style>
          </p:cxnSp>
          <p:pic>
            <p:nvPicPr>
              <p:cNvPr id="2097341" name="Picture 108"/>
              <p:cNvPicPr>
                <a:picLocks noChangeAspect="1"/>
              </p:cNvPicPr>
              <p:nvPr/>
            </p:nvPicPr>
            <p:blipFill>
              <a:blip xmlns:r="http://schemas.openxmlformats.org/officeDocument/2006/relationships" r:embed="rId3"/>
              <a:stretch>
                <a:fillRect/>
              </a:stretch>
            </p:blipFill>
            <p:spPr>
              <a:xfrm>
                <a:off x="6993139" y="4655173"/>
                <a:ext cx="558900" cy="814800"/>
              </a:xfrm>
              <a:prstGeom prst="rect"/>
            </p:spPr>
          </p:pic>
          <p:pic>
            <p:nvPicPr>
              <p:cNvPr id="2097342" name="Picture 109"/>
              <p:cNvPicPr>
                <a:picLocks noChangeAspect="1"/>
              </p:cNvPicPr>
              <p:nvPr/>
            </p:nvPicPr>
            <p:blipFill>
              <a:blip xmlns:r="http://schemas.openxmlformats.org/officeDocument/2006/relationships" r:embed="rId4"/>
              <a:stretch>
                <a:fillRect/>
              </a:stretch>
            </p:blipFill>
            <p:spPr>
              <a:xfrm>
                <a:off x="6327283" y="2987521"/>
                <a:ext cx="310500" cy="310400"/>
              </a:xfrm>
              <a:prstGeom prst="rect"/>
            </p:spPr>
          </p:pic>
          <p:cxnSp>
            <p:nvCxnSpPr>
              <p:cNvPr id="3145985" name="Straight Connector 110"/>
              <p:cNvCxnSpPr>
                <a:cxnSpLocks/>
                <a:stCxn id="2097341" idx="3"/>
                <a:endCxn id="2097352" idx="2"/>
              </p:cNvCxnSpPr>
              <p:nvPr/>
            </p:nvCxnSpPr>
            <p:spPr>
              <a:xfrm flipH="1" flipV="1">
                <a:off x="6597295" y="2813380"/>
                <a:ext cx="954744" cy="2249193"/>
              </a:xfrm>
              <a:prstGeom prst="line"/>
              <a:ln w="31750"/>
            </p:spPr>
            <p:style>
              <a:lnRef idx="1">
                <a:schemeClr val="accent1"/>
              </a:lnRef>
              <a:fillRef idx="0">
                <a:schemeClr val="accent1"/>
              </a:fillRef>
              <a:effectRef idx="0">
                <a:schemeClr val="accent1"/>
              </a:effectRef>
              <a:fontRef idx="minor">
                <a:schemeClr val="tx1"/>
              </a:fontRef>
            </p:style>
          </p:cxnSp>
          <p:pic>
            <p:nvPicPr>
              <p:cNvPr id="2097343" name="Picture 111"/>
              <p:cNvPicPr>
                <a:picLocks noChangeAspect="1"/>
              </p:cNvPicPr>
              <p:nvPr/>
            </p:nvPicPr>
            <p:blipFill>
              <a:blip xmlns:r="http://schemas.openxmlformats.org/officeDocument/2006/relationships" r:embed="rId4"/>
              <a:stretch>
                <a:fillRect/>
              </a:stretch>
            </p:blipFill>
            <p:spPr>
              <a:xfrm>
                <a:off x="7264973" y="1938954"/>
                <a:ext cx="310500" cy="310400"/>
              </a:xfrm>
              <a:prstGeom prst="rect"/>
            </p:spPr>
          </p:pic>
          <p:cxnSp>
            <p:nvCxnSpPr>
              <p:cNvPr id="3145986" name="Straight Connector 112"/>
              <p:cNvCxnSpPr>
                <a:cxnSpLocks/>
                <a:stCxn id="2097351" idx="3"/>
                <a:endCxn id="2097350" idx="2"/>
              </p:cNvCxnSpPr>
              <p:nvPr/>
            </p:nvCxnSpPr>
            <p:spPr>
              <a:xfrm flipV="1">
                <a:off x="6606733" y="2581005"/>
                <a:ext cx="2796468" cy="1338480"/>
              </a:xfrm>
              <a:prstGeom prst="line"/>
              <a:ln w="31750"/>
            </p:spPr>
            <p:style>
              <a:lnRef idx="1">
                <a:schemeClr val="accent1"/>
              </a:lnRef>
              <a:fillRef idx="0">
                <a:schemeClr val="accent1"/>
              </a:fillRef>
              <a:effectRef idx="0">
                <a:schemeClr val="accent1"/>
              </a:effectRef>
              <a:fontRef idx="minor">
                <a:schemeClr val="tx1"/>
              </a:fontRef>
            </p:style>
          </p:cxnSp>
          <p:pic>
            <p:nvPicPr>
              <p:cNvPr id="2097344" name="Picture 113"/>
              <p:cNvPicPr>
                <a:picLocks noChangeAspect="1"/>
              </p:cNvPicPr>
              <p:nvPr/>
            </p:nvPicPr>
            <p:blipFill>
              <a:blip xmlns:r="http://schemas.openxmlformats.org/officeDocument/2006/relationships" r:embed="rId4"/>
              <a:stretch>
                <a:fillRect/>
              </a:stretch>
            </p:blipFill>
            <p:spPr>
              <a:xfrm>
                <a:off x="9667992" y="2700077"/>
                <a:ext cx="310500" cy="310400"/>
              </a:xfrm>
              <a:prstGeom prst="rect"/>
            </p:spPr>
          </p:pic>
          <p:cxnSp>
            <p:nvCxnSpPr>
              <p:cNvPr id="3145987" name="Straight Connector 114"/>
              <p:cNvCxnSpPr>
                <a:cxnSpLocks/>
                <a:stCxn id="2097341" idx="3"/>
                <a:endCxn id="2097353" idx="2"/>
              </p:cNvCxnSpPr>
              <p:nvPr/>
            </p:nvCxnSpPr>
            <p:spPr>
              <a:xfrm>
                <a:off x="7552039" y="5062573"/>
                <a:ext cx="1532897" cy="99553"/>
              </a:xfrm>
              <a:prstGeom prst="line"/>
              <a:ln w="31750"/>
            </p:spPr>
            <p:style>
              <a:lnRef idx="1">
                <a:schemeClr val="accent1"/>
              </a:lnRef>
              <a:fillRef idx="0">
                <a:schemeClr val="accent1"/>
              </a:fillRef>
              <a:effectRef idx="0">
                <a:schemeClr val="accent1"/>
              </a:effectRef>
              <a:fontRef idx="minor">
                <a:schemeClr val="tx1"/>
              </a:fontRef>
            </p:style>
          </p:cxnSp>
          <p:pic>
            <p:nvPicPr>
              <p:cNvPr id="2097345" name="Picture 115"/>
              <p:cNvPicPr>
                <a:picLocks noChangeAspect="1"/>
              </p:cNvPicPr>
              <p:nvPr/>
            </p:nvPicPr>
            <p:blipFill>
              <a:blip xmlns:r="http://schemas.openxmlformats.org/officeDocument/2006/relationships" r:embed="rId4"/>
              <a:stretch>
                <a:fillRect/>
              </a:stretch>
            </p:blipFill>
            <p:spPr>
              <a:xfrm>
                <a:off x="9584351" y="4296927"/>
                <a:ext cx="310500" cy="310400"/>
              </a:xfrm>
              <a:prstGeom prst="rect"/>
            </p:spPr>
          </p:pic>
          <p:pic>
            <p:nvPicPr>
              <p:cNvPr id="2097346" name="Picture 116"/>
              <p:cNvPicPr>
                <a:picLocks noChangeAspect="1"/>
              </p:cNvPicPr>
              <p:nvPr/>
            </p:nvPicPr>
            <p:blipFill>
              <a:blip xmlns:r="http://schemas.openxmlformats.org/officeDocument/2006/relationships" r:embed="rId2"/>
              <a:stretch>
                <a:fillRect/>
              </a:stretch>
            </p:blipFill>
            <p:spPr>
              <a:xfrm>
                <a:off x="6265095" y="1680299"/>
                <a:ext cx="500712" cy="500550"/>
              </a:xfrm>
              <a:prstGeom prst="rect"/>
            </p:spPr>
          </p:pic>
          <p:pic>
            <p:nvPicPr>
              <p:cNvPr id="2097347" name="Picture 117"/>
              <p:cNvPicPr>
                <a:picLocks noChangeAspect="1"/>
              </p:cNvPicPr>
              <p:nvPr/>
            </p:nvPicPr>
            <p:blipFill>
              <a:blip xmlns:r="http://schemas.openxmlformats.org/officeDocument/2006/relationships" r:embed="rId2"/>
              <a:stretch>
                <a:fillRect/>
              </a:stretch>
            </p:blipFill>
            <p:spPr>
              <a:xfrm>
                <a:off x="8904185" y="1818522"/>
                <a:ext cx="500712" cy="500550"/>
              </a:xfrm>
              <a:prstGeom prst="rect"/>
            </p:spPr>
          </p:pic>
          <p:pic>
            <p:nvPicPr>
              <p:cNvPr id="2097348" name="Picture 118"/>
              <p:cNvPicPr>
                <a:picLocks noChangeAspect="1"/>
              </p:cNvPicPr>
              <p:nvPr/>
            </p:nvPicPr>
            <p:blipFill>
              <a:blip xmlns:r="http://schemas.openxmlformats.org/officeDocument/2006/relationships" r:embed="rId2"/>
              <a:stretch>
                <a:fillRect/>
              </a:stretch>
            </p:blipFill>
            <p:spPr>
              <a:xfrm>
                <a:off x="6000995" y="3206008"/>
                <a:ext cx="500712" cy="500550"/>
              </a:xfrm>
              <a:prstGeom prst="rect"/>
            </p:spPr>
          </p:pic>
          <p:pic>
            <p:nvPicPr>
              <p:cNvPr id="2097349" name="Picture 119"/>
              <p:cNvPicPr>
                <a:picLocks noChangeAspect="1"/>
              </p:cNvPicPr>
              <p:nvPr/>
            </p:nvPicPr>
            <p:blipFill>
              <a:blip xmlns:r="http://schemas.openxmlformats.org/officeDocument/2006/relationships" r:embed="rId2"/>
              <a:stretch>
                <a:fillRect/>
              </a:stretch>
            </p:blipFill>
            <p:spPr>
              <a:xfrm>
                <a:off x="8805486" y="4201852"/>
                <a:ext cx="500712" cy="500550"/>
              </a:xfrm>
              <a:prstGeom prst="rect"/>
            </p:spPr>
          </p:pic>
          <p:pic>
            <p:nvPicPr>
              <p:cNvPr id="2097350" name="Picture 120"/>
              <p:cNvPicPr>
                <a:picLocks noChangeAspect="1"/>
              </p:cNvPicPr>
              <p:nvPr/>
            </p:nvPicPr>
            <p:blipFill>
              <a:blip xmlns:r="http://schemas.openxmlformats.org/officeDocument/2006/relationships" r:embed="rId3"/>
              <a:stretch>
                <a:fillRect/>
              </a:stretch>
            </p:blipFill>
            <p:spPr>
              <a:xfrm>
                <a:off x="9123751" y="1766205"/>
                <a:ext cx="558900" cy="814800"/>
              </a:xfrm>
              <a:prstGeom prst="rect"/>
            </p:spPr>
          </p:pic>
          <p:pic>
            <p:nvPicPr>
              <p:cNvPr id="2097351" name="Picture 121"/>
              <p:cNvPicPr>
                <a:picLocks noChangeAspect="1"/>
              </p:cNvPicPr>
              <p:nvPr/>
            </p:nvPicPr>
            <p:blipFill>
              <a:blip xmlns:r="http://schemas.openxmlformats.org/officeDocument/2006/relationships" r:embed="rId3"/>
              <a:stretch>
                <a:fillRect/>
              </a:stretch>
            </p:blipFill>
            <p:spPr>
              <a:xfrm>
                <a:off x="6047833" y="3512085"/>
                <a:ext cx="558900" cy="814800"/>
              </a:xfrm>
              <a:prstGeom prst="rect"/>
            </p:spPr>
          </p:pic>
          <p:pic>
            <p:nvPicPr>
              <p:cNvPr id="2097352" name="Picture 122"/>
              <p:cNvPicPr>
                <a:picLocks noChangeAspect="1"/>
              </p:cNvPicPr>
              <p:nvPr/>
            </p:nvPicPr>
            <p:blipFill>
              <a:blip xmlns:r="http://schemas.openxmlformats.org/officeDocument/2006/relationships" r:embed="rId3"/>
              <a:stretch>
                <a:fillRect/>
              </a:stretch>
            </p:blipFill>
            <p:spPr>
              <a:xfrm>
                <a:off x="6317845" y="1998580"/>
                <a:ext cx="558900" cy="814800"/>
              </a:xfrm>
              <a:prstGeom prst="rect"/>
            </p:spPr>
          </p:pic>
          <p:pic>
            <p:nvPicPr>
              <p:cNvPr id="2097353" name="Picture 123"/>
              <p:cNvPicPr>
                <a:picLocks noChangeAspect="1"/>
              </p:cNvPicPr>
              <p:nvPr/>
            </p:nvPicPr>
            <p:blipFill>
              <a:blip xmlns:r="http://schemas.openxmlformats.org/officeDocument/2006/relationships" r:embed="rId3"/>
              <a:stretch>
                <a:fillRect/>
              </a:stretch>
            </p:blipFill>
            <p:spPr>
              <a:xfrm>
                <a:off x="8805486" y="4347326"/>
                <a:ext cx="558900" cy="814800"/>
              </a:xfrm>
              <a:prstGeom prst="rect"/>
            </p:spPr>
          </p:pic>
          <p:cxnSp>
            <p:nvCxnSpPr>
              <p:cNvPr id="3145988" name="Straight Connector 124"/>
              <p:cNvCxnSpPr>
                <a:cxnSpLocks/>
                <a:stCxn id="2097351" idx="3"/>
                <a:endCxn id="2097352" idx="2"/>
              </p:cNvCxnSpPr>
              <p:nvPr/>
            </p:nvCxnSpPr>
            <p:spPr>
              <a:xfrm flipH="1" flipV="1">
                <a:off x="6597295" y="2813380"/>
                <a:ext cx="9438" cy="1106105"/>
              </a:xfrm>
              <a:prstGeom prst="line"/>
              <a:ln w="31750"/>
            </p:spPr>
            <p:style>
              <a:lnRef idx="1">
                <a:schemeClr val="accent1"/>
              </a:lnRef>
              <a:fillRef idx="0">
                <a:schemeClr val="accent1"/>
              </a:fillRef>
              <a:effectRef idx="0">
                <a:schemeClr val="accent1"/>
              </a:effectRef>
              <a:fontRef idx="minor">
                <a:schemeClr val="tx1"/>
              </a:fontRef>
            </p:style>
          </p:cxnSp>
          <p:cxnSp>
            <p:nvCxnSpPr>
              <p:cNvPr id="3145989" name="Straight Connector 125"/>
              <p:cNvCxnSpPr>
                <a:cxnSpLocks/>
                <a:stCxn id="2097352" idx="2"/>
                <a:endCxn id="2097350" idx="2"/>
              </p:cNvCxnSpPr>
              <p:nvPr/>
            </p:nvCxnSpPr>
            <p:spPr>
              <a:xfrm flipV="1">
                <a:off x="6597295" y="2581005"/>
                <a:ext cx="2805906" cy="232375"/>
              </a:xfrm>
              <a:prstGeom prst="line"/>
              <a:ln w="31750"/>
            </p:spPr>
            <p:style>
              <a:lnRef idx="1">
                <a:schemeClr val="accent1"/>
              </a:lnRef>
              <a:fillRef idx="0">
                <a:schemeClr val="accent1"/>
              </a:fillRef>
              <a:effectRef idx="0">
                <a:schemeClr val="accent1"/>
              </a:effectRef>
              <a:fontRef idx="minor">
                <a:schemeClr val="tx1"/>
              </a:fontRef>
            </p:style>
          </p:cxnSp>
          <p:cxnSp>
            <p:nvCxnSpPr>
              <p:cNvPr id="3145990" name="Straight Connector 126"/>
              <p:cNvCxnSpPr>
                <a:cxnSpLocks/>
                <a:stCxn id="2097341" idx="3"/>
                <a:endCxn id="2097358" idx="2"/>
              </p:cNvCxnSpPr>
              <p:nvPr/>
            </p:nvCxnSpPr>
            <p:spPr>
              <a:xfrm flipV="1">
                <a:off x="7552039" y="2101470"/>
                <a:ext cx="567917" cy="2961103"/>
              </a:xfrm>
              <a:prstGeom prst="line"/>
              <a:ln w="31750"/>
            </p:spPr>
            <p:style>
              <a:lnRef idx="1">
                <a:schemeClr val="accent1"/>
              </a:lnRef>
              <a:fillRef idx="0">
                <a:schemeClr val="accent1"/>
              </a:fillRef>
              <a:effectRef idx="0">
                <a:schemeClr val="accent1"/>
              </a:effectRef>
              <a:fontRef idx="minor">
                <a:schemeClr val="tx1"/>
              </a:fontRef>
            </p:style>
          </p:cxnSp>
          <p:cxnSp>
            <p:nvCxnSpPr>
              <p:cNvPr id="3145991" name="Straight Connector 127"/>
              <p:cNvCxnSpPr>
                <a:cxnSpLocks/>
                <a:stCxn id="2097356" idx="2"/>
                <a:endCxn id="2097352" idx="2"/>
              </p:cNvCxnSpPr>
              <p:nvPr/>
            </p:nvCxnSpPr>
            <p:spPr>
              <a:xfrm flipH="1" flipV="1">
                <a:off x="6597295" y="2813380"/>
                <a:ext cx="3046541" cy="1119536"/>
              </a:xfrm>
              <a:prstGeom prst="line"/>
              <a:ln w="31750"/>
            </p:spPr>
            <p:style>
              <a:lnRef idx="1">
                <a:schemeClr val="accent1"/>
              </a:lnRef>
              <a:fillRef idx="0">
                <a:schemeClr val="accent1"/>
              </a:fillRef>
              <a:effectRef idx="0">
                <a:schemeClr val="accent1"/>
              </a:effectRef>
              <a:fontRef idx="minor">
                <a:schemeClr val="tx1"/>
              </a:fontRef>
            </p:style>
          </p:cxnSp>
          <p:cxnSp>
            <p:nvCxnSpPr>
              <p:cNvPr id="3145992" name="Straight Connector 128"/>
              <p:cNvCxnSpPr>
                <a:cxnSpLocks/>
                <a:stCxn id="2097341" idx="3"/>
                <a:endCxn id="2097350" idx="2"/>
              </p:cNvCxnSpPr>
              <p:nvPr/>
            </p:nvCxnSpPr>
            <p:spPr>
              <a:xfrm flipV="1">
                <a:off x="7552039" y="2581005"/>
                <a:ext cx="1851162" cy="2481568"/>
              </a:xfrm>
              <a:prstGeom prst="line"/>
              <a:ln w="31750"/>
            </p:spPr>
            <p:style>
              <a:lnRef idx="1">
                <a:schemeClr val="accent1"/>
              </a:lnRef>
              <a:fillRef idx="0">
                <a:schemeClr val="accent1"/>
              </a:fillRef>
              <a:effectRef idx="0">
                <a:schemeClr val="accent1"/>
              </a:effectRef>
              <a:fontRef idx="minor">
                <a:schemeClr val="tx1"/>
              </a:fontRef>
            </p:style>
          </p:cxnSp>
          <p:cxnSp>
            <p:nvCxnSpPr>
              <p:cNvPr id="3145993" name="Straight Connector 129"/>
              <p:cNvCxnSpPr>
                <a:cxnSpLocks/>
                <a:stCxn id="2097341" idx="3"/>
                <a:endCxn id="2097356" idx="2"/>
              </p:cNvCxnSpPr>
              <p:nvPr/>
            </p:nvCxnSpPr>
            <p:spPr>
              <a:xfrm flipV="1">
                <a:off x="7552039" y="3932916"/>
                <a:ext cx="2091797" cy="1129657"/>
              </a:xfrm>
              <a:prstGeom prst="line"/>
              <a:ln w="31750"/>
            </p:spPr>
            <p:style>
              <a:lnRef idx="1">
                <a:schemeClr val="accent1"/>
              </a:lnRef>
              <a:fillRef idx="0">
                <a:schemeClr val="accent1"/>
              </a:fillRef>
              <a:effectRef idx="0">
                <a:schemeClr val="accent1"/>
              </a:effectRef>
              <a:fontRef idx="minor">
                <a:schemeClr val="tx1"/>
              </a:fontRef>
            </p:style>
          </p:cxnSp>
          <p:pic>
            <p:nvPicPr>
              <p:cNvPr id="2097354" name="Picture 130"/>
              <p:cNvPicPr>
                <a:picLocks noChangeAspect="1"/>
              </p:cNvPicPr>
              <p:nvPr/>
            </p:nvPicPr>
            <p:blipFill>
              <a:blip xmlns:r="http://schemas.openxmlformats.org/officeDocument/2006/relationships" r:embed="rId4"/>
              <a:stretch>
                <a:fillRect/>
              </a:stretch>
            </p:blipFill>
            <p:spPr>
              <a:xfrm>
                <a:off x="8194846" y="5160850"/>
                <a:ext cx="310500" cy="310400"/>
              </a:xfrm>
              <a:prstGeom prst="rect"/>
            </p:spPr>
          </p:pic>
          <p:pic>
            <p:nvPicPr>
              <p:cNvPr id="2097355" name="Picture 131"/>
              <p:cNvPicPr>
                <a:picLocks noChangeAspect="1"/>
              </p:cNvPicPr>
              <p:nvPr/>
            </p:nvPicPr>
            <p:blipFill>
              <a:blip xmlns:r="http://schemas.openxmlformats.org/officeDocument/2006/relationships" r:embed="rId2"/>
              <a:stretch>
                <a:fillRect/>
              </a:stretch>
            </p:blipFill>
            <p:spPr>
              <a:xfrm>
                <a:off x="9146119" y="3143603"/>
                <a:ext cx="500712" cy="500550"/>
              </a:xfrm>
              <a:prstGeom prst="rect"/>
            </p:spPr>
          </p:pic>
          <p:pic>
            <p:nvPicPr>
              <p:cNvPr id="2097356" name="Picture 132"/>
              <p:cNvPicPr>
                <a:picLocks noChangeAspect="1"/>
              </p:cNvPicPr>
              <p:nvPr/>
            </p:nvPicPr>
            <p:blipFill>
              <a:blip xmlns:r="http://schemas.openxmlformats.org/officeDocument/2006/relationships" r:embed="rId3"/>
              <a:stretch>
                <a:fillRect/>
              </a:stretch>
            </p:blipFill>
            <p:spPr>
              <a:xfrm>
                <a:off x="9364386" y="3118116"/>
                <a:ext cx="558900" cy="814800"/>
              </a:xfrm>
              <a:prstGeom prst="rect"/>
            </p:spPr>
          </p:pic>
          <p:cxnSp>
            <p:nvCxnSpPr>
              <p:cNvPr id="3145994" name="Straight Connector 133"/>
              <p:cNvCxnSpPr>
                <a:cxnSpLocks/>
                <a:stCxn id="2097351" idx="3"/>
                <a:endCxn id="2097356" idx="2"/>
              </p:cNvCxnSpPr>
              <p:nvPr/>
            </p:nvCxnSpPr>
            <p:spPr>
              <a:xfrm>
                <a:off x="6606733" y="3919485"/>
                <a:ext cx="3037103" cy="13431"/>
              </a:xfrm>
              <a:prstGeom prst="line"/>
              <a:ln w="31750"/>
            </p:spPr>
            <p:style>
              <a:lnRef idx="1">
                <a:schemeClr val="accent1"/>
              </a:lnRef>
              <a:fillRef idx="0">
                <a:schemeClr val="accent1"/>
              </a:fillRef>
              <a:effectRef idx="0">
                <a:schemeClr val="accent1"/>
              </a:effectRef>
              <a:fontRef idx="minor">
                <a:schemeClr val="tx1"/>
              </a:fontRef>
            </p:style>
          </p:cxnSp>
          <p:cxnSp>
            <p:nvCxnSpPr>
              <p:cNvPr id="3145995" name="Straight Connector 134"/>
              <p:cNvCxnSpPr>
                <a:cxnSpLocks/>
                <a:stCxn id="2097351" idx="3"/>
                <a:endCxn id="2097358" idx="2"/>
              </p:cNvCxnSpPr>
              <p:nvPr/>
            </p:nvCxnSpPr>
            <p:spPr>
              <a:xfrm flipV="1">
                <a:off x="6606733" y="2101470"/>
                <a:ext cx="1513223" cy="1818015"/>
              </a:xfrm>
              <a:prstGeom prst="line"/>
              <a:ln w="31750"/>
            </p:spPr>
            <p:style>
              <a:lnRef idx="1">
                <a:schemeClr val="accent1"/>
              </a:lnRef>
              <a:fillRef idx="0">
                <a:schemeClr val="accent1"/>
              </a:fillRef>
              <a:effectRef idx="0">
                <a:schemeClr val="accent1"/>
              </a:effectRef>
              <a:fontRef idx="minor">
                <a:schemeClr val="tx1"/>
              </a:fontRef>
            </p:style>
          </p:cxnSp>
          <p:pic>
            <p:nvPicPr>
              <p:cNvPr id="2097357" name="Picture 135"/>
              <p:cNvPicPr>
                <a:picLocks noChangeAspect="1"/>
              </p:cNvPicPr>
              <p:nvPr/>
            </p:nvPicPr>
            <p:blipFill>
              <a:blip xmlns:r="http://schemas.openxmlformats.org/officeDocument/2006/relationships" r:embed="rId2"/>
              <a:stretch>
                <a:fillRect/>
              </a:stretch>
            </p:blipFill>
            <p:spPr>
              <a:xfrm>
                <a:off x="7620940" y="1338987"/>
                <a:ext cx="500712" cy="500550"/>
              </a:xfrm>
              <a:prstGeom prst="rect"/>
            </p:spPr>
          </p:pic>
          <p:pic>
            <p:nvPicPr>
              <p:cNvPr id="2097358" name="Picture 136"/>
              <p:cNvPicPr>
                <a:picLocks noChangeAspect="1"/>
              </p:cNvPicPr>
              <p:nvPr/>
            </p:nvPicPr>
            <p:blipFill>
              <a:blip xmlns:r="http://schemas.openxmlformats.org/officeDocument/2006/relationships" r:embed="rId3"/>
              <a:stretch>
                <a:fillRect/>
              </a:stretch>
            </p:blipFill>
            <p:spPr>
              <a:xfrm>
                <a:off x="7840506" y="1286670"/>
                <a:ext cx="558900" cy="814800"/>
              </a:xfrm>
              <a:prstGeom prst="rect"/>
            </p:spPr>
          </p:pic>
          <p:cxnSp>
            <p:nvCxnSpPr>
              <p:cNvPr id="3145996" name="Straight Connector 137"/>
              <p:cNvCxnSpPr>
                <a:cxnSpLocks/>
                <a:stCxn id="2097352" idx="2"/>
                <a:endCxn id="2097358" idx="2"/>
              </p:cNvCxnSpPr>
              <p:nvPr/>
            </p:nvCxnSpPr>
            <p:spPr>
              <a:xfrm flipV="1">
                <a:off x="6597295" y="2101470"/>
                <a:ext cx="1522661" cy="711910"/>
              </a:xfrm>
              <a:prstGeom prst="line"/>
              <a:ln w="31750"/>
            </p:spPr>
            <p:style>
              <a:lnRef idx="1">
                <a:schemeClr val="accent1"/>
              </a:lnRef>
              <a:fillRef idx="0">
                <a:schemeClr val="accent1"/>
              </a:fillRef>
              <a:effectRef idx="0">
                <a:schemeClr val="accent1"/>
              </a:effectRef>
              <a:fontRef idx="minor">
                <a:schemeClr val="tx1"/>
              </a:fontRef>
            </p:style>
          </p:cxnSp>
          <p:cxnSp>
            <p:nvCxnSpPr>
              <p:cNvPr id="3145997" name="Straight Connector 138"/>
              <p:cNvCxnSpPr>
                <a:cxnSpLocks/>
                <a:stCxn id="2097353" idx="2"/>
                <a:endCxn id="2097356" idx="2"/>
              </p:cNvCxnSpPr>
              <p:nvPr/>
            </p:nvCxnSpPr>
            <p:spPr>
              <a:xfrm flipV="1">
                <a:off x="9084936" y="3932916"/>
                <a:ext cx="558900" cy="1229210"/>
              </a:xfrm>
              <a:prstGeom prst="line"/>
              <a:ln w="31750"/>
            </p:spPr>
            <p:style>
              <a:lnRef idx="1">
                <a:schemeClr val="accent1"/>
              </a:lnRef>
              <a:fillRef idx="0">
                <a:schemeClr val="accent1"/>
              </a:fillRef>
              <a:effectRef idx="0">
                <a:schemeClr val="accent1"/>
              </a:effectRef>
              <a:fontRef idx="minor">
                <a:schemeClr val="tx1"/>
              </a:fontRef>
            </p:style>
          </p:cxnSp>
          <p:cxnSp>
            <p:nvCxnSpPr>
              <p:cNvPr id="3145998" name="Straight Connector 139"/>
              <p:cNvCxnSpPr>
                <a:cxnSpLocks/>
                <a:stCxn id="2097356" idx="0"/>
                <a:endCxn id="2097350" idx="2"/>
              </p:cNvCxnSpPr>
              <p:nvPr/>
            </p:nvCxnSpPr>
            <p:spPr>
              <a:xfrm flipH="1" flipV="1">
                <a:off x="9403201" y="2581005"/>
                <a:ext cx="240635" cy="537111"/>
              </a:xfrm>
              <a:prstGeom prst="line"/>
              <a:ln w="31750"/>
            </p:spPr>
            <p:style>
              <a:lnRef idx="1">
                <a:schemeClr val="accent1"/>
              </a:lnRef>
              <a:fillRef idx="0">
                <a:schemeClr val="accent1"/>
              </a:fillRef>
              <a:effectRef idx="0">
                <a:schemeClr val="accent1"/>
              </a:effectRef>
              <a:fontRef idx="minor">
                <a:schemeClr val="tx1"/>
              </a:fontRef>
            </p:style>
          </p:cxnSp>
          <p:cxnSp>
            <p:nvCxnSpPr>
              <p:cNvPr id="3145999" name="Straight Connector 140"/>
              <p:cNvCxnSpPr>
                <a:cxnSpLocks/>
                <a:stCxn id="2097350" idx="2"/>
                <a:endCxn id="2097358" idx="2"/>
              </p:cNvCxnSpPr>
              <p:nvPr/>
            </p:nvCxnSpPr>
            <p:spPr>
              <a:xfrm flipH="1" flipV="1">
                <a:off x="8119956" y="2101470"/>
                <a:ext cx="1283245" cy="479535"/>
              </a:xfrm>
              <a:prstGeom prst="line"/>
              <a:ln w="31750"/>
            </p:spPr>
            <p:style>
              <a:lnRef idx="1">
                <a:schemeClr val="accent1"/>
              </a:lnRef>
              <a:fillRef idx="0">
                <a:schemeClr val="accent1"/>
              </a:fillRef>
              <a:effectRef idx="0">
                <a:schemeClr val="accent1"/>
              </a:effectRef>
              <a:fontRef idx="minor">
                <a:schemeClr val="tx1"/>
              </a:fontRef>
            </p:style>
          </p:cxnSp>
          <p:cxnSp>
            <p:nvCxnSpPr>
              <p:cNvPr id="3146000" name="Straight Connector 141"/>
              <p:cNvCxnSpPr>
                <a:cxnSpLocks/>
                <a:stCxn id="2097356" idx="2"/>
                <a:endCxn id="2097358" idx="2"/>
              </p:cNvCxnSpPr>
              <p:nvPr/>
            </p:nvCxnSpPr>
            <p:spPr>
              <a:xfrm flipH="1" flipV="1">
                <a:off x="8119956" y="2101470"/>
                <a:ext cx="1523880" cy="1831446"/>
              </a:xfrm>
              <a:prstGeom prst="line"/>
              <a:ln w="31750"/>
            </p:spPr>
            <p:style>
              <a:lnRef idx="1">
                <a:schemeClr val="accent1"/>
              </a:lnRef>
              <a:fillRef idx="0">
                <a:schemeClr val="accent1"/>
              </a:fillRef>
              <a:effectRef idx="0">
                <a:schemeClr val="accent1"/>
              </a:effectRef>
              <a:fontRef idx="minor">
                <a:schemeClr val="tx1"/>
              </a:fontRef>
            </p:style>
          </p:cxnSp>
          <p:cxnSp>
            <p:nvCxnSpPr>
              <p:cNvPr id="3146001" name="Straight Connector 142"/>
              <p:cNvCxnSpPr>
                <a:cxnSpLocks/>
                <a:stCxn id="2097358" idx="2"/>
                <a:endCxn id="2097353" idx="2"/>
              </p:cNvCxnSpPr>
              <p:nvPr/>
            </p:nvCxnSpPr>
            <p:spPr>
              <a:xfrm>
                <a:off x="8119956" y="2101470"/>
                <a:ext cx="964980" cy="3060656"/>
              </a:xfrm>
              <a:prstGeom prst="line"/>
              <a:ln w="31750"/>
            </p:spPr>
            <p:style>
              <a:lnRef idx="1">
                <a:schemeClr val="accent1"/>
              </a:lnRef>
              <a:fillRef idx="0">
                <a:schemeClr val="accent1"/>
              </a:fillRef>
              <a:effectRef idx="0">
                <a:schemeClr val="accent1"/>
              </a:effectRef>
              <a:fontRef idx="minor">
                <a:schemeClr val="tx1"/>
              </a:fontRef>
            </p:style>
          </p:cxnSp>
          <p:cxnSp>
            <p:nvCxnSpPr>
              <p:cNvPr id="3146002" name="Straight Connector 143"/>
              <p:cNvCxnSpPr>
                <a:cxnSpLocks/>
                <a:stCxn id="2097350" idx="2"/>
                <a:endCxn id="2097353" idx="2"/>
              </p:cNvCxnSpPr>
              <p:nvPr/>
            </p:nvCxnSpPr>
            <p:spPr>
              <a:xfrm flipH="1">
                <a:off x="9084936" y="2581005"/>
                <a:ext cx="318265" cy="2581121"/>
              </a:xfrm>
              <a:prstGeom prst="line"/>
              <a:ln w="31750"/>
            </p:spPr>
            <p:style>
              <a:lnRef idx="1">
                <a:schemeClr val="accent1"/>
              </a:lnRef>
              <a:fillRef idx="0">
                <a:schemeClr val="accent1"/>
              </a:fillRef>
              <a:effectRef idx="0">
                <a:schemeClr val="accent1"/>
              </a:effectRef>
              <a:fontRef idx="minor">
                <a:schemeClr val="tx1"/>
              </a:fontRef>
            </p:style>
          </p:cxnSp>
          <p:pic>
            <p:nvPicPr>
              <p:cNvPr id="2097359" name="Picture 144"/>
              <p:cNvPicPr>
                <a:picLocks noChangeAspect="1"/>
              </p:cNvPicPr>
              <p:nvPr/>
            </p:nvPicPr>
            <p:blipFill>
              <a:blip xmlns:r="http://schemas.openxmlformats.org/officeDocument/2006/relationships" r:embed="rId4"/>
              <a:stretch>
                <a:fillRect/>
              </a:stretch>
            </p:blipFill>
            <p:spPr>
              <a:xfrm>
                <a:off x="6621237" y="4246905"/>
                <a:ext cx="310500" cy="310400"/>
              </a:xfrm>
              <a:prstGeom prst="rect"/>
            </p:spPr>
          </p:pic>
          <p:pic>
            <p:nvPicPr>
              <p:cNvPr id="2097360" name="Picture 145"/>
              <p:cNvPicPr>
                <a:picLocks noChangeAspect="1"/>
              </p:cNvPicPr>
              <p:nvPr/>
            </p:nvPicPr>
            <p:blipFill>
              <a:blip xmlns:r="http://schemas.openxmlformats.org/officeDocument/2006/relationships" r:embed="rId4"/>
              <a:stretch>
                <a:fillRect/>
              </a:stretch>
            </p:blipFill>
            <p:spPr>
              <a:xfrm>
                <a:off x="7975184" y="3501489"/>
                <a:ext cx="310500" cy="310400"/>
              </a:xfrm>
              <a:prstGeom prst="rect"/>
            </p:spPr>
          </p:pic>
        </p:grpSp>
        <p:sp>
          <p:nvSpPr>
            <p:cNvPr id="1049458" name="TextBox 104"/>
            <p:cNvSpPr txBox="1"/>
            <p:nvPr/>
          </p:nvSpPr>
          <p:spPr>
            <a:xfrm>
              <a:off x="8601304" y="5026423"/>
              <a:ext cx="1144892"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区块链及</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数字货币网络</a:t>
              </a:r>
              <a:endParaRPr dirty="0" sz="1200" lang="bg-BG">
                <a:latin typeface="Lato Regular"/>
                <a:ea typeface="Open Sans Light" panose="020B0306030504020204" pitchFamily="34" charset="0"/>
                <a:cs typeface="Aparajita" panose="020B0604020202020204" pitchFamily="34" charset="0"/>
              </a:endParaRPr>
            </a:p>
          </p:txBody>
        </p:sp>
      </p:grpSp>
      <p:sp>
        <p:nvSpPr>
          <p:cNvPr id="1049459" name="Rectangle 2"/>
          <p:cNvSpPr/>
          <p:nvPr/>
        </p:nvSpPr>
        <p:spPr>
          <a:xfrm>
            <a:off x="6005172" y="837624"/>
            <a:ext cx="2543628" cy="738664"/>
          </a:xfrm>
          <a:prstGeom prst="rect"/>
        </p:spPr>
        <p:txBody>
          <a:bodyPr wrap="square">
            <a:spAutoFit/>
          </a:bodyPr>
          <a:p>
            <a:r>
              <a:rPr altLang="en-US" dirty="0" sz="1400" lang="zh-CN">
                <a:solidFill>
                  <a:srgbClr val="C00000"/>
                </a:solidFill>
                <a:latin typeface="Arial" panose="020B0604020202020204" pitchFamily="34" charset="0"/>
                <a:ea typeface="SimSun" panose="02010600030101010101" pitchFamily="2" charset="-122"/>
                <a:cs typeface="Arial" panose="020B0604020202020204" pitchFamily="34" charset="0"/>
              </a:rPr>
              <a:t>机构内部或远程分支机构可以通过高度安全和信任的联盟链及私有链完成资产转移。</a:t>
            </a:r>
            <a:endParaRPr dirty="0" sz="1400" lang="en-US">
              <a:solidFill>
                <a:srgbClr val="C00000"/>
              </a:solidFill>
            </a:endParaRPr>
          </a:p>
        </p:txBody>
      </p:sp>
      <p:sp>
        <p:nvSpPr>
          <p:cNvPr id="1049460" name="Rectangle 180"/>
          <p:cNvSpPr/>
          <p:nvPr/>
        </p:nvSpPr>
        <p:spPr>
          <a:xfrm>
            <a:off x="3009084" y="803806"/>
            <a:ext cx="2769378" cy="1515641"/>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61" name="Picture 181"/>
          <p:cNvPicPr>
            <a:picLocks/>
          </p:cNvPicPr>
          <p:nvPr/>
        </p:nvPicPr>
        <p:blipFill>
          <a:blip xmlns:r="http://schemas.openxmlformats.org/officeDocument/2006/relationships" r:embed="rId5" cstate="print"/>
          <a:stretch>
            <a:fillRect/>
          </a:stretch>
        </p:blipFill>
        <p:spPr>
          <a:xfrm>
            <a:off x="3095821" y="876995"/>
            <a:ext cx="2595903" cy="1372973"/>
          </a:xfrm>
          <a:prstGeom prst="rect"/>
        </p:spPr>
      </p:pic>
      <p:sp>
        <p:nvSpPr>
          <p:cNvPr id="1049461" name="Down Arrow 4"/>
          <p:cNvSpPr/>
          <p:nvPr/>
        </p:nvSpPr>
        <p:spPr>
          <a:xfrm>
            <a:off x="4022357" y="2414035"/>
            <a:ext cx="742829" cy="432048"/>
          </a:xfrm>
          <a:prstGeom prst="downArrow"/>
        </p:spPr>
        <p:style>
          <a:lnRef idx="2">
            <a:schemeClr val="accent4">
              <a:shade val="50000"/>
            </a:schemeClr>
          </a:lnRef>
          <a:fillRef idx="1">
            <a:schemeClr val="accent4"/>
          </a:fillRef>
          <a:effectRef idx="0">
            <a:schemeClr val="accent4"/>
          </a:effectRef>
          <a:fontRef idx="minor">
            <a:schemeClr val="lt1"/>
          </a:fontRef>
        </p:style>
        <p:txBody>
          <a:bodyPr anchor="ctr" rtlCol="0"/>
          <a:p>
            <a:pPr algn="ctr"/>
            <a:endParaRPr lang="en-US"/>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380"/>
                                        </p:tgtEl>
                                        <p:attrNameLst>
                                          <p:attrName>style.visibility</p:attrName>
                                        </p:attrNameLst>
                                      </p:cBhvr>
                                      <p:to>
                                        <p:strVal val="visible"/>
                                      </p:to>
                                    </p:set>
                                    <p:animEffect transition="in" filter="wipe(right)">
                                      <p:cBhvr>
                                        <p:cTn dur="500" id="7"/>
                                        <p:tgtEl>
                                          <p:spTgt spid="1049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8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274" name=""/>
        <p:cNvGrpSpPr/>
        <p:nvPr/>
      </p:nvGrpSpPr>
      <p:grpSpPr>
        <a:xfrm>
          <a:off x="0" y="0"/>
          <a:ext cx="0" cy="0"/>
          <a:chOff x="0" y="0"/>
          <a:chExt cx="0" cy="0"/>
        </a:xfrm>
      </p:grpSpPr>
      <p:sp>
        <p:nvSpPr>
          <p:cNvPr id="1049465" name="标题 1"/>
          <p:cNvSpPr>
            <a:spLocks noGrp="1"/>
          </p:cNvSpPr>
          <p:nvPr>
            <p:ph type="title"/>
          </p:nvPr>
        </p:nvSpPr>
        <p:spPr>
          <a:xfrm>
            <a:off x="606008" y="123478"/>
            <a:ext cx="7278360" cy="277143"/>
          </a:xfrm>
        </p:spPr>
        <p:txBody>
          <a:bodyPr/>
          <a:p>
            <a:r>
              <a:rPr altLang="en-US" dirty="0" lang="zh-CN"/>
              <a:t>区块链金融服务 </a:t>
            </a:r>
            <a:r>
              <a:rPr altLang="zh-CN" dirty="0" lang="en-US"/>
              <a:t>– </a:t>
            </a:r>
            <a:r>
              <a:rPr altLang="en-US" dirty="0" lang="zh-CN"/>
              <a:t>供应链金融服务 </a:t>
            </a:r>
            <a:r>
              <a:rPr altLang="zh-CN" dirty="0" lang="en-US"/>
              <a:t>ABC</a:t>
            </a:r>
            <a:r>
              <a:rPr altLang="en-US" dirty="0" lang="zh-CN"/>
              <a:t>（</a:t>
            </a:r>
            <a:r>
              <a:rPr altLang="zh-CN" dirty="0" lang="en-US"/>
              <a:t>Asset Back Cryptocurrency)</a:t>
            </a:r>
            <a:endParaRPr altLang="en-US" dirty="0" lang="zh-CN"/>
          </a:p>
        </p:txBody>
      </p:sp>
      <p:sp>
        <p:nvSpPr>
          <p:cNvPr id="1049466"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nvGrpSpPr>
          <p:cNvPr id="275" name="组合 61"/>
          <p:cNvGrpSpPr/>
          <p:nvPr/>
        </p:nvGrpSpPr>
        <p:grpSpPr>
          <a:xfrm>
            <a:off x="1187624" y="843558"/>
            <a:ext cx="6329757" cy="4090400"/>
            <a:chOff x="826039" y="473491"/>
            <a:chExt cx="6329757" cy="4090400"/>
          </a:xfrm>
        </p:grpSpPr>
        <p:sp>
          <p:nvSpPr>
            <p:cNvPr id="1049467" name="Rectangle 25"/>
            <p:cNvSpPr/>
            <p:nvPr/>
          </p:nvSpPr>
          <p:spPr>
            <a:xfrm>
              <a:off x="5518065" y="1508464"/>
              <a:ext cx="1474223" cy="279293"/>
            </a:xfrm>
            <a:prstGeom prst="rect"/>
          </p:spPr>
          <p:txBody>
            <a:bodyPr bIns="41141" lIns="82283" rIns="82283" tIns="41141" wrap="none">
              <a:spAutoFit/>
            </a:bodyPr>
            <a:p>
              <a:pPr defTabSz="685663"/>
              <a:r>
                <a:rPr altLang="en-US" b="1" dirty="0" sz="1275" lang="zh-CN">
                  <a:solidFill>
                    <a:srgbClr val="445469"/>
                  </a:solidFill>
                  <a:latin typeface="微软雅黑" panose="020B0503020204020204" pitchFamily="34" charset="-122"/>
                  <a:ea typeface="Open Sans Light" panose="020B0306030504020204" pitchFamily="34" charset="0"/>
                  <a:cs typeface="Aparajita" panose="020B0604020202020204" pitchFamily="34" charset="0"/>
                </a:rPr>
                <a:t>资产数字货币发行</a:t>
              </a:r>
              <a:endParaRPr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468" name="Oval 27"/>
            <p:cNvSpPr/>
            <p:nvPr/>
          </p:nvSpPr>
          <p:spPr bwMode="auto">
            <a:xfrm>
              <a:off x="4923710" y="1416184"/>
              <a:ext cx="450359" cy="463853"/>
            </a:xfrm>
            <a:prstGeom prst="ellipse"/>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defTabSz="457119"/>
              <a:endParaRPr dirty="0" lang="en-US">
                <a:solidFill>
                  <a:prstClr val="white"/>
                </a:solidFill>
                <a:latin typeface="微软雅黑" panose="020B0503020204020204" pitchFamily="34" charset="-122"/>
                <a:ea typeface="微软雅黑"/>
              </a:endParaRPr>
            </a:p>
          </p:txBody>
        </p:sp>
        <p:sp>
          <p:nvSpPr>
            <p:cNvPr id="1049469" name="Oval 28"/>
            <p:cNvSpPr/>
            <p:nvPr/>
          </p:nvSpPr>
          <p:spPr bwMode="auto">
            <a:xfrm>
              <a:off x="4923710" y="2536861"/>
              <a:ext cx="450359" cy="463853"/>
            </a:xfrm>
            <a:prstGeom prst="ellipse"/>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defTabSz="457119"/>
              <a:endParaRPr dirty="0" lang="en-US">
                <a:solidFill>
                  <a:prstClr val="white"/>
                </a:solidFill>
                <a:latin typeface="微软雅黑" panose="020B0503020204020204" pitchFamily="34" charset="-122"/>
                <a:ea typeface="微软雅黑"/>
              </a:endParaRPr>
            </a:p>
          </p:txBody>
        </p:sp>
        <p:sp>
          <p:nvSpPr>
            <p:cNvPr id="1049470" name="Oval 29"/>
            <p:cNvSpPr/>
            <p:nvPr/>
          </p:nvSpPr>
          <p:spPr bwMode="auto">
            <a:xfrm>
              <a:off x="4923710" y="3158896"/>
              <a:ext cx="450359" cy="463853"/>
            </a:xfrm>
            <a:prstGeom prst="ellipse"/>
          </p:spPr>
          <p:style>
            <a:lnRef idx="2">
              <a:schemeClr val="accent4">
                <a:shade val="50000"/>
              </a:schemeClr>
            </a:lnRef>
            <a:fillRef idx="1">
              <a:schemeClr val="accent4"/>
            </a:fillRef>
            <a:effectRef idx="0">
              <a:schemeClr val="accent4"/>
            </a:effectRef>
            <a:fontRef idx="minor">
              <a:schemeClr val="lt1"/>
            </a:fontRef>
          </p:style>
          <p:txBody>
            <a:bodyPr anchor="ctr"/>
            <a:p>
              <a:pPr algn="ctr" defTabSz="457119"/>
              <a:endParaRPr dirty="0" lang="en-US">
                <a:solidFill>
                  <a:prstClr val="white"/>
                </a:solidFill>
                <a:latin typeface="微软雅黑" panose="020B0503020204020204" pitchFamily="34" charset="-122"/>
                <a:ea typeface="微软雅黑"/>
              </a:endParaRPr>
            </a:p>
          </p:txBody>
        </p:sp>
        <p:sp>
          <p:nvSpPr>
            <p:cNvPr id="1049471" name="Rectangle 30"/>
            <p:cNvSpPr/>
            <p:nvPr/>
          </p:nvSpPr>
          <p:spPr>
            <a:xfrm>
              <a:off x="5518066" y="2629140"/>
              <a:ext cx="1637730" cy="279293"/>
            </a:xfrm>
            <a:prstGeom prst="rect"/>
          </p:spPr>
          <p:txBody>
            <a:bodyPr bIns="41141" lIns="82283" rIns="82283" tIns="41141" wrap="none">
              <a:spAutoFit/>
            </a:bodyPr>
            <a:p>
              <a:pPr defTabSz="685663"/>
              <a:r>
                <a:rPr altLang="en-US" b="1" dirty="0" sz="1275" lang="zh-CN">
                  <a:solidFill>
                    <a:srgbClr val="445469"/>
                  </a:solidFill>
                  <a:latin typeface="微软雅黑" panose="020B0503020204020204" pitchFamily="34" charset="-122"/>
                  <a:ea typeface="Open Sans Light" panose="020B0306030504020204" pitchFamily="34" charset="0"/>
                  <a:cs typeface="Aparajita" panose="020B0604020202020204" pitchFamily="34" charset="0"/>
                </a:rPr>
                <a:t>上链资产管理与流转</a:t>
              </a:r>
              <a:endParaRPr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472" name="Rectangle 32"/>
            <p:cNvSpPr/>
            <p:nvPr/>
          </p:nvSpPr>
          <p:spPr>
            <a:xfrm>
              <a:off x="5518065" y="3245826"/>
              <a:ext cx="1474223" cy="279293"/>
            </a:xfrm>
            <a:prstGeom prst="rect"/>
          </p:spPr>
          <p:txBody>
            <a:bodyPr bIns="41141" lIns="82283" rIns="82283" tIns="41141" wrap="none">
              <a:spAutoFit/>
            </a:bodyPr>
            <a:p>
              <a:pPr defTabSz="685663"/>
              <a:r>
                <a:rPr altLang="en-US" b="1" dirty="0" sz="1275" lang="zh-CN">
                  <a:solidFill>
                    <a:srgbClr val="445469"/>
                  </a:solidFill>
                  <a:latin typeface="微软雅黑" panose="020B0503020204020204" pitchFamily="34" charset="-122"/>
                  <a:ea typeface="Open Sans Light" panose="020B0306030504020204" pitchFamily="34" charset="0"/>
                  <a:cs typeface="Aparajita" panose="020B0604020202020204" pitchFamily="34" charset="0"/>
                </a:rPr>
                <a:t>数字资产区块链化</a:t>
              </a:r>
              <a:endParaRPr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473" name="Freeform 36"/>
            <p:cNvSpPr>
              <a:spLocks noChangeArrowheads="1"/>
            </p:cNvSpPr>
            <p:nvPr/>
          </p:nvSpPr>
          <p:spPr bwMode="auto">
            <a:xfrm>
              <a:off x="5068606" y="3309961"/>
              <a:ext cx="160566" cy="215159"/>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74" name="Freeform 39"/>
            <p:cNvSpPr>
              <a:spLocks noChangeArrowheads="1"/>
            </p:cNvSpPr>
            <p:nvPr/>
          </p:nvSpPr>
          <p:spPr bwMode="auto">
            <a:xfrm>
              <a:off x="5055766" y="2672896"/>
              <a:ext cx="186248" cy="191781"/>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75" name="Oval 37"/>
            <p:cNvSpPr/>
            <p:nvPr/>
          </p:nvSpPr>
          <p:spPr bwMode="auto">
            <a:xfrm>
              <a:off x="4923710" y="1954273"/>
              <a:ext cx="450359" cy="463853"/>
            </a:xfrm>
            <a:prstGeom prst="ellipse"/>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defTabSz="457119"/>
              <a:endParaRPr dirty="0" lang="en-US">
                <a:solidFill>
                  <a:prstClr val="white"/>
                </a:solidFill>
                <a:latin typeface="微软雅黑" panose="020B0503020204020204" pitchFamily="34" charset="-122"/>
                <a:ea typeface="微软雅黑"/>
              </a:endParaRPr>
            </a:p>
          </p:txBody>
        </p:sp>
        <p:sp>
          <p:nvSpPr>
            <p:cNvPr id="1049476" name="Rectangle 38"/>
            <p:cNvSpPr/>
            <p:nvPr/>
          </p:nvSpPr>
          <p:spPr>
            <a:xfrm>
              <a:off x="5518066" y="2046552"/>
              <a:ext cx="1520133" cy="279293"/>
            </a:xfrm>
            <a:prstGeom prst="rect"/>
          </p:spPr>
          <p:txBody>
            <a:bodyPr bIns="41141" lIns="82283" rIns="82283" tIns="41141" wrap="none">
              <a:spAutoFit/>
            </a:bodyPr>
            <a:p>
              <a:pPr defTabSz="685663"/>
              <a:r>
                <a:rPr altLang="en-US" b="1" dirty="0" sz="1275" lang="zh-CN">
                  <a:solidFill>
                    <a:srgbClr val="445469"/>
                  </a:solidFill>
                  <a:latin typeface="微软雅黑" panose="020B0503020204020204" pitchFamily="34" charset="-122"/>
                  <a:ea typeface="Open Sans Light" panose="020B0306030504020204" pitchFamily="34" charset="0"/>
                  <a:cs typeface="Aparajita" panose="020B0604020202020204" pitchFamily="34" charset="0"/>
                </a:rPr>
                <a:t>数字资产交易</a:t>
              </a:r>
              <a:r>
                <a:rPr altLang="zh-CN"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rPr>
                <a:t>/ICO</a:t>
              </a:r>
              <a:endParaRPr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477" name="Freeform 127"/>
            <p:cNvSpPr>
              <a:spLocks noChangeArrowheads="1"/>
            </p:cNvSpPr>
            <p:nvPr/>
          </p:nvSpPr>
          <p:spPr bwMode="auto">
            <a:xfrm>
              <a:off x="5026944" y="2085079"/>
              <a:ext cx="243892" cy="202240"/>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78" name="Freeform 51"/>
            <p:cNvSpPr>
              <a:spLocks noChangeArrowheads="1"/>
            </p:cNvSpPr>
            <p:nvPr/>
          </p:nvSpPr>
          <p:spPr bwMode="auto">
            <a:xfrm>
              <a:off x="1848087" y="1954273"/>
              <a:ext cx="1301257" cy="505025"/>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rgbClr val="71C48E"/>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79" name="Freeform 52"/>
            <p:cNvSpPr>
              <a:spLocks noChangeArrowheads="1"/>
            </p:cNvSpPr>
            <p:nvPr/>
          </p:nvSpPr>
          <p:spPr bwMode="auto">
            <a:xfrm>
              <a:off x="1848087" y="1954273"/>
              <a:ext cx="1301257" cy="505025"/>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chemeClr val="accent2">
                <a:lumMod val="75000"/>
              </a:schemeClr>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0" name="Freeform 53"/>
            <p:cNvSpPr>
              <a:spLocks noChangeArrowheads="1"/>
            </p:cNvSpPr>
            <p:nvPr/>
          </p:nvSpPr>
          <p:spPr bwMode="auto">
            <a:xfrm>
              <a:off x="1175914" y="3117726"/>
              <a:ext cx="2645602" cy="505024"/>
            </a:xfrm>
            <a:custGeom>
              <a:avLst/>
              <a:gdLst>
                <a:gd name="T0" fmla="*/ 0 w 6767"/>
                <a:gd name="T1" fmla="*/ 1292 h 1293"/>
                <a:gd name="T2" fmla="*/ 6766 w 6767"/>
                <a:gd name="T3" fmla="*/ 1292 h 1293"/>
                <a:gd name="T4" fmla="*/ 6020 w 6767"/>
                <a:gd name="T5" fmla="*/ 0 h 1293"/>
                <a:gd name="T6" fmla="*/ 746 w 6767"/>
                <a:gd name="T7" fmla="*/ 0 h 1293"/>
                <a:gd name="T8" fmla="*/ 0 w 6767"/>
                <a:gd name="T9" fmla="*/ 1292 h 1293"/>
              </a:gdLst>
              <a:ahLst/>
              <a:cxnLst>
                <a:cxn ang="0">
                  <a:pos x="T0" y="T1"/>
                </a:cxn>
                <a:cxn ang="0">
                  <a:pos x="T2" y="T3"/>
                </a:cxn>
                <a:cxn ang="0">
                  <a:pos x="T4" y="T5"/>
                </a:cxn>
                <a:cxn ang="0">
                  <a:pos x="T6" y="T7"/>
                </a:cxn>
                <a:cxn ang="0">
                  <a:pos x="T8" y="T9"/>
                </a:cxn>
              </a:cxnLst>
              <a:rect l="0" t="0" r="r" b="b"/>
              <a:pathLst>
                <a:path w="6767" h="1293">
                  <a:moveTo>
                    <a:pt x="0" y="1292"/>
                  </a:moveTo>
                  <a:lnTo>
                    <a:pt x="6766" y="1292"/>
                  </a:lnTo>
                  <a:lnTo>
                    <a:pt x="6020" y="0"/>
                  </a:lnTo>
                  <a:lnTo>
                    <a:pt x="746" y="0"/>
                  </a:lnTo>
                  <a:lnTo>
                    <a:pt x="0" y="1292"/>
                  </a:lnTo>
                </a:path>
              </a:pathLst>
            </a:custGeom>
            <a:solidFill>
              <a:srgbClr val="43C6F2"/>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1" name="Freeform 54"/>
            <p:cNvSpPr>
              <a:spLocks noChangeArrowheads="1"/>
            </p:cNvSpPr>
            <p:nvPr/>
          </p:nvSpPr>
          <p:spPr bwMode="auto">
            <a:xfrm>
              <a:off x="1175914" y="3117726"/>
              <a:ext cx="2645602" cy="505024"/>
            </a:xfrm>
            <a:custGeom>
              <a:avLst/>
              <a:gdLst>
                <a:gd name="T0" fmla="*/ 0 w 6767"/>
                <a:gd name="T1" fmla="*/ 1292 h 1293"/>
                <a:gd name="T2" fmla="*/ 6766 w 6767"/>
                <a:gd name="T3" fmla="*/ 1292 h 1293"/>
                <a:gd name="T4" fmla="*/ 6020 w 6767"/>
                <a:gd name="T5" fmla="*/ 0 h 1293"/>
                <a:gd name="T6" fmla="*/ 746 w 6767"/>
                <a:gd name="T7" fmla="*/ 0 h 1293"/>
                <a:gd name="T8" fmla="*/ 0 w 6767"/>
                <a:gd name="T9" fmla="*/ 1292 h 1293"/>
              </a:gdLst>
              <a:ahLst/>
              <a:cxnLst>
                <a:cxn ang="0">
                  <a:pos x="T0" y="T1"/>
                </a:cxn>
                <a:cxn ang="0">
                  <a:pos x="T2" y="T3"/>
                </a:cxn>
                <a:cxn ang="0">
                  <a:pos x="T4" y="T5"/>
                </a:cxn>
                <a:cxn ang="0">
                  <a:pos x="T6" y="T7"/>
                </a:cxn>
                <a:cxn ang="0">
                  <a:pos x="T8" y="T9"/>
                </a:cxn>
              </a:cxnLst>
              <a:rect l="0" t="0" r="r" b="b"/>
              <a:pathLst>
                <a:path w="6767" h="1293">
                  <a:moveTo>
                    <a:pt x="0" y="1292"/>
                  </a:moveTo>
                  <a:lnTo>
                    <a:pt x="6766" y="1292"/>
                  </a:lnTo>
                  <a:lnTo>
                    <a:pt x="6020" y="0"/>
                  </a:lnTo>
                  <a:lnTo>
                    <a:pt x="746" y="0"/>
                  </a:lnTo>
                  <a:lnTo>
                    <a:pt x="0" y="1292"/>
                  </a:lnTo>
                </a:path>
              </a:pathLst>
            </a:custGeom>
            <a:solidFill>
              <a:schemeClr val="accent4">
                <a:lumMod val="75000"/>
              </a:schemeClr>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2" name="Freeform 55"/>
            <p:cNvSpPr>
              <a:spLocks noChangeArrowheads="1"/>
            </p:cNvSpPr>
            <p:nvPr/>
          </p:nvSpPr>
          <p:spPr bwMode="auto">
            <a:xfrm>
              <a:off x="826039" y="3702036"/>
              <a:ext cx="3345352" cy="527432"/>
            </a:xfrm>
            <a:custGeom>
              <a:avLst/>
              <a:gdLst>
                <a:gd name="T0" fmla="*/ 0 w 8561"/>
                <a:gd name="T1" fmla="*/ 1350 h 1351"/>
                <a:gd name="T2" fmla="*/ 8560 w 8561"/>
                <a:gd name="T3" fmla="*/ 1350 h 1351"/>
                <a:gd name="T4" fmla="*/ 7777 w 8561"/>
                <a:gd name="T5" fmla="*/ 0 h 1351"/>
                <a:gd name="T6" fmla="*/ 784 w 8561"/>
                <a:gd name="T7" fmla="*/ 0 h 1351"/>
                <a:gd name="T8" fmla="*/ 0 w 8561"/>
                <a:gd name="T9" fmla="*/ 1350 h 1351"/>
              </a:gdLst>
              <a:ahLst/>
              <a:cxnLst>
                <a:cxn ang="0">
                  <a:pos x="T0" y="T1"/>
                </a:cxn>
                <a:cxn ang="0">
                  <a:pos x="T2" y="T3"/>
                </a:cxn>
                <a:cxn ang="0">
                  <a:pos x="T4" y="T5"/>
                </a:cxn>
                <a:cxn ang="0">
                  <a:pos x="T6" y="T7"/>
                </a:cxn>
                <a:cxn ang="0">
                  <a:pos x="T8" y="T9"/>
                </a:cxn>
              </a:cxnLst>
              <a:rect l="0" t="0" r="r" b="b"/>
              <a:pathLst>
                <a:path w="8561" h="1351">
                  <a:moveTo>
                    <a:pt x="0" y="1350"/>
                  </a:moveTo>
                  <a:lnTo>
                    <a:pt x="8560" y="1350"/>
                  </a:lnTo>
                  <a:lnTo>
                    <a:pt x="7777" y="0"/>
                  </a:lnTo>
                  <a:lnTo>
                    <a:pt x="784" y="0"/>
                  </a:lnTo>
                  <a:lnTo>
                    <a:pt x="0" y="1350"/>
                  </a:lnTo>
                </a:path>
              </a:pathLst>
            </a:custGeom>
            <a:solidFill>
              <a:srgbClr val="FDBD12"/>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3" name="Freeform 56"/>
            <p:cNvSpPr>
              <a:spLocks noChangeArrowheads="1"/>
            </p:cNvSpPr>
            <p:nvPr/>
          </p:nvSpPr>
          <p:spPr bwMode="auto">
            <a:xfrm>
              <a:off x="826039" y="3702036"/>
              <a:ext cx="3345352" cy="527432"/>
            </a:xfrm>
            <a:custGeom>
              <a:avLst/>
              <a:gdLst>
                <a:gd name="T0" fmla="*/ 0 w 8561"/>
                <a:gd name="T1" fmla="*/ 1350 h 1351"/>
                <a:gd name="T2" fmla="*/ 8560 w 8561"/>
                <a:gd name="T3" fmla="*/ 1350 h 1351"/>
                <a:gd name="T4" fmla="*/ 7777 w 8561"/>
                <a:gd name="T5" fmla="*/ 0 h 1351"/>
                <a:gd name="T6" fmla="*/ 784 w 8561"/>
                <a:gd name="T7" fmla="*/ 0 h 1351"/>
                <a:gd name="T8" fmla="*/ 0 w 8561"/>
                <a:gd name="T9" fmla="*/ 1350 h 1351"/>
              </a:gdLst>
              <a:ahLst/>
              <a:cxnLst>
                <a:cxn ang="0">
                  <a:pos x="T0" y="T1"/>
                </a:cxn>
                <a:cxn ang="0">
                  <a:pos x="T2" y="T3"/>
                </a:cxn>
                <a:cxn ang="0">
                  <a:pos x="T4" y="T5"/>
                </a:cxn>
                <a:cxn ang="0">
                  <a:pos x="T6" y="T7"/>
                </a:cxn>
                <a:cxn ang="0">
                  <a:pos x="T8" y="T9"/>
                </a:cxn>
              </a:cxnLst>
              <a:rect l="0" t="0" r="r" b="b"/>
              <a:pathLst>
                <a:path w="8561" h="1351">
                  <a:moveTo>
                    <a:pt x="0" y="1350"/>
                  </a:moveTo>
                  <a:lnTo>
                    <a:pt x="8560" y="1350"/>
                  </a:lnTo>
                  <a:lnTo>
                    <a:pt x="7777" y="0"/>
                  </a:lnTo>
                  <a:lnTo>
                    <a:pt x="784" y="0"/>
                  </a:lnTo>
                  <a:lnTo>
                    <a:pt x="0" y="1350"/>
                  </a:lnTo>
                </a:path>
              </a:pathLst>
            </a:custGeom>
            <a:solidFill>
              <a:schemeClr val="accent5">
                <a:lumMod val="75000"/>
              </a:schemeClr>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4" name="Freeform 57"/>
            <p:cNvSpPr>
              <a:spLocks noChangeArrowheads="1"/>
            </p:cNvSpPr>
            <p:nvPr/>
          </p:nvSpPr>
          <p:spPr bwMode="auto">
            <a:xfrm>
              <a:off x="1512000" y="2536861"/>
              <a:ext cx="1973431" cy="505025"/>
            </a:xfrm>
            <a:custGeom>
              <a:avLst/>
              <a:gdLst>
                <a:gd name="T0" fmla="*/ 0 w 5049"/>
                <a:gd name="T1" fmla="*/ 1292 h 1293"/>
                <a:gd name="T2" fmla="*/ 5048 w 5049"/>
                <a:gd name="T3" fmla="*/ 1292 h 1293"/>
                <a:gd name="T4" fmla="*/ 4302 w 5049"/>
                <a:gd name="T5" fmla="*/ 0 h 1293"/>
                <a:gd name="T6" fmla="*/ 746 w 5049"/>
                <a:gd name="T7" fmla="*/ 0 h 1293"/>
                <a:gd name="T8" fmla="*/ 0 w 5049"/>
                <a:gd name="T9" fmla="*/ 1292 h 1293"/>
              </a:gdLst>
              <a:ahLst/>
              <a:cxnLst>
                <a:cxn ang="0">
                  <a:pos x="T0" y="T1"/>
                </a:cxn>
                <a:cxn ang="0">
                  <a:pos x="T2" y="T3"/>
                </a:cxn>
                <a:cxn ang="0">
                  <a:pos x="T4" y="T5"/>
                </a:cxn>
                <a:cxn ang="0">
                  <a:pos x="T6" y="T7"/>
                </a:cxn>
                <a:cxn ang="0">
                  <a:pos x="T8" y="T9"/>
                </a:cxn>
              </a:cxnLst>
              <a:rect l="0" t="0" r="r" b="b"/>
              <a:pathLst>
                <a:path w="5049" h="1293">
                  <a:moveTo>
                    <a:pt x="0" y="1292"/>
                  </a:moveTo>
                  <a:lnTo>
                    <a:pt x="5048" y="1292"/>
                  </a:lnTo>
                  <a:lnTo>
                    <a:pt x="4302" y="0"/>
                  </a:lnTo>
                  <a:lnTo>
                    <a:pt x="746" y="0"/>
                  </a:lnTo>
                  <a:lnTo>
                    <a:pt x="0" y="1292"/>
                  </a:lnTo>
                </a:path>
              </a:pathLst>
            </a:custGeom>
            <a:solidFill>
              <a:srgbClr val="475967"/>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5" name="Freeform 58"/>
            <p:cNvSpPr>
              <a:spLocks noChangeArrowheads="1"/>
            </p:cNvSpPr>
            <p:nvPr/>
          </p:nvSpPr>
          <p:spPr bwMode="auto">
            <a:xfrm>
              <a:off x="1512000" y="2536861"/>
              <a:ext cx="1973431" cy="505025"/>
            </a:xfrm>
            <a:custGeom>
              <a:avLst/>
              <a:gdLst>
                <a:gd name="T0" fmla="*/ 0 w 5049"/>
                <a:gd name="T1" fmla="*/ 1292 h 1293"/>
                <a:gd name="T2" fmla="*/ 5048 w 5049"/>
                <a:gd name="T3" fmla="*/ 1292 h 1293"/>
                <a:gd name="T4" fmla="*/ 4302 w 5049"/>
                <a:gd name="T5" fmla="*/ 0 h 1293"/>
                <a:gd name="T6" fmla="*/ 746 w 5049"/>
                <a:gd name="T7" fmla="*/ 0 h 1293"/>
                <a:gd name="T8" fmla="*/ 0 w 5049"/>
                <a:gd name="T9" fmla="*/ 1292 h 1293"/>
              </a:gdLst>
              <a:ahLst/>
              <a:cxnLst>
                <a:cxn ang="0">
                  <a:pos x="T0" y="T1"/>
                </a:cxn>
                <a:cxn ang="0">
                  <a:pos x="T2" y="T3"/>
                </a:cxn>
                <a:cxn ang="0">
                  <a:pos x="T4" y="T5"/>
                </a:cxn>
                <a:cxn ang="0">
                  <a:pos x="T6" y="T7"/>
                </a:cxn>
                <a:cxn ang="0">
                  <a:pos x="T8" y="T9"/>
                </a:cxn>
              </a:cxnLst>
              <a:rect l="0" t="0" r="r" b="b"/>
              <a:pathLst>
                <a:path w="5049" h="1293">
                  <a:moveTo>
                    <a:pt x="0" y="1292"/>
                  </a:moveTo>
                  <a:lnTo>
                    <a:pt x="5048" y="1292"/>
                  </a:lnTo>
                  <a:lnTo>
                    <a:pt x="4302" y="0"/>
                  </a:lnTo>
                  <a:lnTo>
                    <a:pt x="746" y="0"/>
                  </a:lnTo>
                  <a:lnTo>
                    <a:pt x="0" y="1292"/>
                  </a:lnTo>
                </a:path>
              </a:pathLst>
            </a:custGeom>
            <a:solidFill>
              <a:schemeClr val="accent3">
                <a:lumMod val="75000"/>
              </a:schemeClr>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6" name="Freeform 59"/>
            <p:cNvSpPr>
              <a:spLocks noChangeArrowheads="1"/>
            </p:cNvSpPr>
            <p:nvPr/>
          </p:nvSpPr>
          <p:spPr bwMode="auto">
            <a:xfrm>
              <a:off x="2185896" y="1333765"/>
              <a:ext cx="627361" cy="544668"/>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rgbClr val="F1636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7" name="Freeform 60"/>
            <p:cNvSpPr>
              <a:spLocks noChangeArrowheads="1"/>
            </p:cNvSpPr>
            <p:nvPr/>
          </p:nvSpPr>
          <p:spPr bwMode="auto">
            <a:xfrm>
              <a:off x="2185896" y="1333765"/>
              <a:ext cx="627361" cy="544668"/>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chemeClr val="accent1">
                <a:lumMod val="75000"/>
              </a:schemeClr>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8" name="Freeform 67"/>
            <p:cNvSpPr>
              <a:spLocks noChangeArrowheads="1"/>
            </p:cNvSpPr>
            <p:nvPr/>
          </p:nvSpPr>
          <p:spPr bwMode="auto">
            <a:xfrm>
              <a:off x="2499577" y="1954273"/>
              <a:ext cx="651491" cy="505025"/>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rgbClr val="94D0A3"/>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89" name="Freeform 68"/>
            <p:cNvSpPr>
              <a:spLocks noChangeArrowheads="1"/>
            </p:cNvSpPr>
            <p:nvPr/>
          </p:nvSpPr>
          <p:spPr bwMode="auto">
            <a:xfrm>
              <a:off x="2499577" y="1954273"/>
              <a:ext cx="651491" cy="505025"/>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chemeClr val="accent2"/>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0" name="Freeform 69"/>
            <p:cNvSpPr>
              <a:spLocks noChangeArrowheads="1"/>
            </p:cNvSpPr>
            <p:nvPr/>
          </p:nvSpPr>
          <p:spPr bwMode="auto">
            <a:xfrm>
              <a:off x="2499577" y="3117726"/>
              <a:ext cx="1321940" cy="505024"/>
            </a:xfrm>
            <a:custGeom>
              <a:avLst/>
              <a:gdLst>
                <a:gd name="T0" fmla="*/ 2637 w 3384"/>
                <a:gd name="T1" fmla="*/ 0 h 1293"/>
                <a:gd name="T2" fmla="*/ 0 w 3384"/>
                <a:gd name="T3" fmla="*/ 0 h 1293"/>
                <a:gd name="T4" fmla="*/ 0 w 3384"/>
                <a:gd name="T5" fmla="*/ 1292 h 1293"/>
                <a:gd name="T6" fmla="*/ 3383 w 3384"/>
                <a:gd name="T7" fmla="*/ 1292 h 1293"/>
                <a:gd name="T8" fmla="*/ 2637 w 3384"/>
                <a:gd name="T9" fmla="*/ 0 h 1293"/>
              </a:gdLst>
              <a:ahLst/>
              <a:cxnLst>
                <a:cxn ang="0">
                  <a:pos x="T0" y="T1"/>
                </a:cxn>
                <a:cxn ang="0">
                  <a:pos x="T2" y="T3"/>
                </a:cxn>
                <a:cxn ang="0">
                  <a:pos x="T4" y="T5"/>
                </a:cxn>
                <a:cxn ang="0">
                  <a:pos x="T6" y="T7"/>
                </a:cxn>
                <a:cxn ang="0">
                  <a:pos x="T8" y="T9"/>
                </a:cxn>
              </a:cxnLst>
              <a:rect l="0" t="0" r="r" b="b"/>
              <a:pathLst>
                <a:path w="3384" h="1293">
                  <a:moveTo>
                    <a:pt x="2637" y="0"/>
                  </a:moveTo>
                  <a:lnTo>
                    <a:pt x="0" y="0"/>
                  </a:lnTo>
                  <a:lnTo>
                    <a:pt x="0" y="1292"/>
                  </a:lnTo>
                  <a:lnTo>
                    <a:pt x="3383" y="1292"/>
                  </a:lnTo>
                  <a:lnTo>
                    <a:pt x="2637" y="0"/>
                  </a:lnTo>
                </a:path>
              </a:pathLst>
            </a:custGeom>
            <a:solidFill>
              <a:srgbClr val="73CFF4"/>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1" name="Freeform 70"/>
            <p:cNvSpPr>
              <a:spLocks noChangeArrowheads="1"/>
            </p:cNvSpPr>
            <p:nvPr/>
          </p:nvSpPr>
          <p:spPr bwMode="auto">
            <a:xfrm>
              <a:off x="2499577" y="3117726"/>
              <a:ext cx="1321940" cy="505024"/>
            </a:xfrm>
            <a:custGeom>
              <a:avLst/>
              <a:gdLst>
                <a:gd name="T0" fmla="*/ 2637 w 3384"/>
                <a:gd name="T1" fmla="*/ 0 h 1293"/>
                <a:gd name="T2" fmla="*/ 0 w 3384"/>
                <a:gd name="T3" fmla="*/ 0 h 1293"/>
                <a:gd name="T4" fmla="*/ 0 w 3384"/>
                <a:gd name="T5" fmla="*/ 1292 h 1293"/>
                <a:gd name="T6" fmla="*/ 3383 w 3384"/>
                <a:gd name="T7" fmla="*/ 1292 h 1293"/>
                <a:gd name="T8" fmla="*/ 2637 w 3384"/>
                <a:gd name="T9" fmla="*/ 0 h 1293"/>
              </a:gdLst>
              <a:ahLst/>
              <a:cxnLst>
                <a:cxn ang="0">
                  <a:pos x="T0" y="T1"/>
                </a:cxn>
                <a:cxn ang="0">
                  <a:pos x="T2" y="T3"/>
                </a:cxn>
                <a:cxn ang="0">
                  <a:pos x="T4" y="T5"/>
                </a:cxn>
                <a:cxn ang="0">
                  <a:pos x="T6" y="T7"/>
                </a:cxn>
                <a:cxn ang="0">
                  <a:pos x="T8" y="T9"/>
                </a:cxn>
              </a:cxnLst>
              <a:rect l="0" t="0" r="r" b="b"/>
              <a:pathLst>
                <a:path w="3384" h="1293">
                  <a:moveTo>
                    <a:pt x="2637" y="0"/>
                  </a:moveTo>
                  <a:lnTo>
                    <a:pt x="0" y="0"/>
                  </a:lnTo>
                  <a:lnTo>
                    <a:pt x="0" y="1292"/>
                  </a:lnTo>
                  <a:lnTo>
                    <a:pt x="3383" y="1292"/>
                  </a:lnTo>
                  <a:lnTo>
                    <a:pt x="2637" y="0"/>
                  </a:lnTo>
                </a:path>
              </a:pathLst>
            </a:custGeom>
            <a:solidFill>
              <a:schemeClr val="accent4"/>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2" name="Freeform 71"/>
            <p:cNvSpPr>
              <a:spLocks noChangeArrowheads="1"/>
            </p:cNvSpPr>
            <p:nvPr/>
          </p:nvSpPr>
          <p:spPr bwMode="auto">
            <a:xfrm>
              <a:off x="2499577" y="3702036"/>
              <a:ext cx="1673538" cy="527432"/>
            </a:xfrm>
            <a:custGeom>
              <a:avLst/>
              <a:gdLst>
                <a:gd name="T0" fmla="*/ 3497 w 4281"/>
                <a:gd name="T1" fmla="*/ 0 h 1351"/>
                <a:gd name="T2" fmla="*/ 0 w 4281"/>
                <a:gd name="T3" fmla="*/ 0 h 1351"/>
                <a:gd name="T4" fmla="*/ 0 w 4281"/>
                <a:gd name="T5" fmla="*/ 1350 h 1351"/>
                <a:gd name="T6" fmla="*/ 4280 w 4281"/>
                <a:gd name="T7" fmla="*/ 1350 h 1351"/>
                <a:gd name="T8" fmla="*/ 3497 w 4281"/>
                <a:gd name="T9" fmla="*/ 0 h 1351"/>
              </a:gdLst>
              <a:ahLst/>
              <a:cxnLst>
                <a:cxn ang="0">
                  <a:pos x="T0" y="T1"/>
                </a:cxn>
                <a:cxn ang="0">
                  <a:pos x="T2" y="T3"/>
                </a:cxn>
                <a:cxn ang="0">
                  <a:pos x="T4" y="T5"/>
                </a:cxn>
                <a:cxn ang="0">
                  <a:pos x="T6" y="T7"/>
                </a:cxn>
                <a:cxn ang="0">
                  <a:pos x="T8" y="T9"/>
                </a:cxn>
              </a:cxnLst>
              <a:rect l="0" t="0" r="r" b="b"/>
              <a:pathLst>
                <a:path w="4281" h="1351">
                  <a:moveTo>
                    <a:pt x="3497" y="0"/>
                  </a:moveTo>
                  <a:lnTo>
                    <a:pt x="0" y="0"/>
                  </a:lnTo>
                  <a:lnTo>
                    <a:pt x="0" y="1350"/>
                  </a:lnTo>
                  <a:lnTo>
                    <a:pt x="4280" y="1350"/>
                  </a:lnTo>
                  <a:lnTo>
                    <a:pt x="3497" y="0"/>
                  </a:lnTo>
                </a:path>
              </a:pathLst>
            </a:custGeom>
            <a:solidFill>
              <a:srgbClr val="FFCC06"/>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3" name="Freeform 72"/>
            <p:cNvSpPr>
              <a:spLocks noChangeArrowheads="1"/>
            </p:cNvSpPr>
            <p:nvPr/>
          </p:nvSpPr>
          <p:spPr bwMode="auto">
            <a:xfrm>
              <a:off x="2499577" y="3702036"/>
              <a:ext cx="1673538" cy="527432"/>
            </a:xfrm>
            <a:custGeom>
              <a:avLst/>
              <a:gdLst>
                <a:gd name="T0" fmla="*/ 3497 w 4281"/>
                <a:gd name="T1" fmla="*/ 0 h 1351"/>
                <a:gd name="T2" fmla="*/ 0 w 4281"/>
                <a:gd name="T3" fmla="*/ 0 h 1351"/>
                <a:gd name="T4" fmla="*/ 0 w 4281"/>
                <a:gd name="T5" fmla="*/ 1350 h 1351"/>
                <a:gd name="T6" fmla="*/ 4280 w 4281"/>
                <a:gd name="T7" fmla="*/ 1350 h 1351"/>
                <a:gd name="T8" fmla="*/ 3497 w 4281"/>
                <a:gd name="T9" fmla="*/ 0 h 1351"/>
              </a:gdLst>
              <a:ahLst/>
              <a:cxnLst>
                <a:cxn ang="0">
                  <a:pos x="T0" y="T1"/>
                </a:cxn>
                <a:cxn ang="0">
                  <a:pos x="T2" y="T3"/>
                </a:cxn>
                <a:cxn ang="0">
                  <a:pos x="T4" y="T5"/>
                </a:cxn>
                <a:cxn ang="0">
                  <a:pos x="T6" y="T7"/>
                </a:cxn>
                <a:cxn ang="0">
                  <a:pos x="T8" y="T9"/>
                </a:cxn>
              </a:cxnLst>
              <a:rect l="0" t="0" r="r" b="b"/>
              <a:pathLst>
                <a:path w="4281" h="1351">
                  <a:moveTo>
                    <a:pt x="3497" y="0"/>
                  </a:moveTo>
                  <a:lnTo>
                    <a:pt x="0" y="0"/>
                  </a:lnTo>
                  <a:lnTo>
                    <a:pt x="0" y="1350"/>
                  </a:lnTo>
                  <a:lnTo>
                    <a:pt x="4280" y="1350"/>
                  </a:lnTo>
                  <a:lnTo>
                    <a:pt x="3497" y="0"/>
                  </a:lnTo>
                </a:path>
              </a:pathLst>
            </a:custGeom>
            <a:solidFill>
              <a:schemeClr val="accent5"/>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4" name="Freeform 73"/>
            <p:cNvSpPr>
              <a:spLocks noChangeArrowheads="1"/>
            </p:cNvSpPr>
            <p:nvPr/>
          </p:nvSpPr>
          <p:spPr bwMode="auto">
            <a:xfrm>
              <a:off x="2499578" y="2536861"/>
              <a:ext cx="987577" cy="505025"/>
            </a:xfrm>
            <a:custGeom>
              <a:avLst/>
              <a:gdLst>
                <a:gd name="T0" fmla="*/ 1778 w 2525"/>
                <a:gd name="T1" fmla="*/ 0 h 1293"/>
                <a:gd name="T2" fmla="*/ 0 w 2525"/>
                <a:gd name="T3" fmla="*/ 0 h 1293"/>
                <a:gd name="T4" fmla="*/ 0 w 2525"/>
                <a:gd name="T5" fmla="*/ 1292 h 1293"/>
                <a:gd name="T6" fmla="*/ 2524 w 2525"/>
                <a:gd name="T7" fmla="*/ 1292 h 1293"/>
                <a:gd name="T8" fmla="*/ 1778 w 2525"/>
                <a:gd name="T9" fmla="*/ 0 h 1293"/>
              </a:gdLst>
              <a:ahLst/>
              <a:cxnLst>
                <a:cxn ang="0">
                  <a:pos x="T0" y="T1"/>
                </a:cxn>
                <a:cxn ang="0">
                  <a:pos x="T2" y="T3"/>
                </a:cxn>
                <a:cxn ang="0">
                  <a:pos x="T4" y="T5"/>
                </a:cxn>
                <a:cxn ang="0">
                  <a:pos x="T6" y="T7"/>
                </a:cxn>
                <a:cxn ang="0">
                  <a:pos x="T8" y="T9"/>
                </a:cxn>
              </a:cxnLst>
              <a:rect l="0" t="0" r="r" b="b"/>
              <a:pathLst>
                <a:path w="2525" h="1293">
                  <a:moveTo>
                    <a:pt x="1778" y="0"/>
                  </a:moveTo>
                  <a:lnTo>
                    <a:pt x="0" y="0"/>
                  </a:lnTo>
                  <a:lnTo>
                    <a:pt x="0" y="1292"/>
                  </a:lnTo>
                  <a:lnTo>
                    <a:pt x="2524" y="1292"/>
                  </a:lnTo>
                  <a:lnTo>
                    <a:pt x="1778" y="0"/>
                  </a:lnTo>
                </a:path>
              </a:pathLst>
            </a:custGeom>
            <a:solidFill>
              <a:srgbClr val="567084"/>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5" name="Freeform 74"/>
            <p:cNvSpPr>
              <a:spLocks noChangeArrowheads="1"/>
            </p:cNvSpPr>
            <p:nvPr/>
          </p:nvSpPr>
          <p:spPr bwMode="auto">
            <a:xfrm>
              <a:off x="2499578" y="2536861"/>
              <a:ext cx="987577" cy="505025"/>
            </a:xfrm>
            <a:custGeom>
              <a:avLst/>
              <a:gdLst>
                <a:gd name="T0" fmla="*/ 1778 w 2525"/>
                <a:gd name="T1" fmla="*/ 0 h 1293"/>
                <a:gd name="T2" fmla="*/ 0 w 2525"/>
                <a:gd name="T3" fmla="*/ 0 h 1293"/>
                <a:gd name="T4" fmla="*/ 0 w 2525"/>
                <a:gd name="T5" fmla="*/ 1292 h 1293"/>
                <a:gd name="T6" fmla="*/ 2524 w 2525"/>
                <a:gd name="T7" fmla="*/ 1292 h 1293"/>
                <a:gd name="T8" fmla="*/ 1778 w 2525"/>
                <a:gd name="T9" fmla="*/ 0 h 1293"/>
              </a:gdLst>
              <a:ahLst/>
              <a:cxnLst>
                <a:cxn ang="0">
                  <a:pos x="T0" y="T1"/>
                </a:cxn>
                <a:cxn ang="0">
                  <a:pos x="T2" y="T3"/>
                </a:cxn>
                <a:cxn ang="0">
                  <a:pos x="T4" y="T5"/>
                </a:cxn>
                <a:cxn ang="0">
                  <a:pos x="T6" y="T7"/>
                </a:cxn>
                <a:cxn ang="0">
                  <a:pos x="T8" y="T9"/>
                </a:cxn>
              </a:cxnLst>
              <a:rect l="0" t="0" r="r" b="b"/>
              <a:pathLst>
                <a:path w="2525" h="1293">
                  <a:moveTo>
                    <a:pt x="1778" y="0"/>
                  </a:moveTo>
                  <a:lnTo>
                    <a:pt x="0" y="0"/>
                  </a:lnTo>
                  <a:lnTo>
                    <a:pt x="0" y="1292"/>
                  </a:lnTo>
                  <a:lnTo>
                    <a:pt x="2524" y="1292"/>
                  </a:lnTo>
                  <a:lnTo>
                    <a:pt x="1778" y="0"/>
                  </a:lnTo>
                </a:path>
              </a:pathLst>
            </a:custGeom>
            <a:solidFill>
              <a:schemeClr val="accent3"/>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6" name="Freeform 75"/>
            <p:cNvSpPr>
              <a:spLocks noChangeArrowheads="1"/>
            </p:cNvSpPr>
            <p:nvPr/>
          </p:nvSpPr>
          <p:spPr bwMode="auto">
            <a:xfrm>
              <a:off x="2499577" y="1333765"/>
              <a:ext cx="315404" cy="544668"/>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rgbClr val="F27276"/>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497" name="Freeform 76"/>
            <p:cNvSpPr>
              <a:spLocks noChangeArrowheads="1"/>
            </p:cNvSpPr>
            <p:nvPr/>
          </p:nvSpPr>
          <p:spPr bwMode="auto">
            <a:xfrm>
              <a:off x="2499577" y="1333765"/>
              <a:ext cx="315404" cy="544668"/>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chemeClr val="accent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grpSp>
          <p:nvGrpSpPr>
            <p:cNvPr id="276" name="Group 59"/>
            <p:cNvGrpSpPr/>
            <p:nvPr/>
          </p:nvGrpSpPr>
          <p:grpSpPr>
            <a:xfrm>
              <a:off x="2436425" y="473491"/>
              <a:ext cx="4370695" cy="746600"/>
              <a:chOff x="6361236" y="483017"/>
              <a:chExt cx="11655185" cy="1990933"/>
            </a:xfrm>
          </p:grpSpPr>
          <p:sp>
            <p:nvSpPr>
              <p:cNvPr id="1049498" name="TextBox 60"/>
              <p:cNvSpPr txBox="1"/>
              <p:nvPr/>
            </p:nvSpPr>
            <p:spPr>
              <a:xfrm>
                <a:off x="7459297" y="483017"/>
                <a:ext cx="9417924" cy="1323424"/>
              </a:xfrm>
              <a:prstGeom prst="rect"/>
              <a:noFill/>
            </p:spPr>
            <p:txBody>
              <a:bodyPr bIns="17142" lIns="34283" rIns="34283" rtlCol="0" tIns="17142" wrap="none">
                <a:spAutoFit/>
              </a:bodyPr>
              <a:p>
                <a:pPr algn="ctr" defTabSz="685663"/>
                <a:r>
                  <a:rPr altLang="en-US" b="1" dirty="0" sz="3000" lang="zh-CN">
                    <a:solidFill>
                      <a:srgbClr val="445469"/>
                    </a:solidFill>
                    <a:latin typeface="微软雅黑" panose="020B0503020204020204" pitchFamily="34" charset="-122"/>
                    <a:ea typeface="微软雅黑"/>
                    <a:cs typeface="Aparajita" panose="020B0604020202020204" pitchFamily="34" charset="0"/>
                  </a:rPr>
                  <a:t>资产加密数字货币化</a:t>
                </a:r>
                <a:endParaRPr b="1" dirty="0" sz="3000" lang="id-ID">
                  <a:solidFill>
                    <a:srgbClr val="445469"/>
                  </a:solidFill>
                  <a:latin typeface="微软雅黑" panose="020B0503020204020204" pitchFamily="34" charset="-122"/>
                  <a:ea typeface="微软雅黑"/>
                  <a:cs typeface="Aparajita" panose="020B0604020202020204" pitchFamily="34" charset="0"/>
                </a:endParaRPr>
              </a:p>
            </p:txBody>
          </p:sp>
          <p:sp>
            <p:nvSpPr>
              <p:cNvPr id="1049499" name="Rectangle 61"/>
              <p:cNvSpPr/>
              <p:nvPr/>
            </p:nvSpPr>
            <p:spPr>
              <a:xfrm flipV="1">
                <a:off x="7459298" y="2379226"/>
                <a:ext cx="9417923" cy="91438"/>
              </a:xfrm>
              <a:prstGeom prst="rect"/>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bIns="17127" lIns="34253" rIns="34253" rtlCol="0" tIns="17127"/>
              <a:p>
                <a:pPr algn="ctr" defTabSz="685663"/>
                <a:endParaRPr dirty="0" lang="en-US">
                  <a:solidFill>
                    <a:srgbClr val="9BBB5C"/>
                  </a:solidFill>
                  <a:latin typeface="微软雅黑" panose="020B0503020204020204" pitchFamily="34" charset="-122"/>
                  <a:ea typeface="微软雅黑"/>
                </a:endParaRPr>
              </a:p>
            </p:txBody>
          </p:sp>
          <p:sp>
            <p:nvSpPr>
              <p:cNvPr id="1049500" name="Subtitle 2"/>
              <p:cNvSpPr txBox="1"/>
              <p:nvPr/>
            </p:nvSpPr>
            <p:spPr>
              <a:xfrm>
                <a:off x="6361236" y="1634834"/>
                <a:ext cx="11655185" cy="839116"/>
              </a:xfrm>
              <a:prstGeom prst="rect"/>
            </p:spPr>
            <p:txBody>
              <a:bodyPr bIns="40780" lIns="81559" rIns="81559" rtlCol="0" tIns="40780" vert="horz">
                <a:normAutofit/>
              </a:bodyPr>
              <a:lstStyle>
                <a:lvl1pPr algn="ctr" defTabSz="1087636" eaLnBrk="1" hangingPunct="1" indent="0" latinLnBrk="0" marL="0" rtl="0">
                  <a:lnSpc>
                    <a:spcPct val="120000"/>
                  </a:lnSpc>
                  <a:spcBef>
                    <a:spcPct val="20000"/>
                  </a:spcBef>
                  <a:buFont typeface="Arial"/>
                  <a:buNone/>
                  <a:defRPr sz="2400" kern="1200">
                    <a:solidFill>
                      <a:schemeClr val="tx2"/>
                    </a:solidFill>
                    <a:latin typeface="Open Sans Light"/>
                    <a:ea typeface="+mn-ea"/>
                    <a:cs typeface="Open Sans Light"/>
                  </a:defRPr>
                </a:lvl1pPr>
                <a:lvl2pPr algn="ctr" defTabSz="1087636" eaLnBrk="1" hangingPunct="1" indent="0" latinLnBrk="0" marL="1087636" rtl="0">
                  <a:lnSpc>
                    <a:spcPct val="130000"/>
                  </a:lnSpc>
                  <a:spcBef>
                    <a:spcPct val="20000"/>
                  </a:spcBef>
                  <a:buFont typeface="Arial"/>
                  <a:buNone/>
                  <a:defRPr sz="3200" kern="1200">
                    <a:solidFill>
                      <a:schemeClr val="tx1">
                        <a:tint val="75000"/>
                      </a:schemeClr>
                    </a:solidFill>
                    <a:latin typeface="Open Sans"/>
                    <a:ea typeface="+mn-ea"/>
                    <a:cs typeface="Open Sans"/>
                  </a:defRPr>
                </a:lvl2pPr>
                <a:lvl3pPr algn="ctr" defTabSz="1087636" eaLnBrk="1" hangingPunct="1" indent="0" latinLnBrk="0" marL="2175271" rtl="0">
                  <a:lnSpc>
                    <a:spcPct val="130000"/>
                  </a:lnSpc>
                  <a:spcBef>
                    <a:spcPct val="20000"/>
                  </a:spcBef>
                  <a:buFont typeface="Arial"/>
                  <a:buNone/>
                  <a:defRPr sz="3200" kern="1200">
                    <a:solidFill>
                      <a:schemeClr val="tx1">
                        <a:tint val="75000"/>
                      </a:schemeClr>
                    </a:solidFill>
                    <a:latin typeface="Open Sans"/>
                    <a:ea typeface="+mn-ea"/>
                    <a:cs typeface="Open Sans"/>
                  </a:defRPr>
                </a:lvl3pPr>
                <a:lvl4pPr algn="ctr" defTabSz="1087636" eaLnBrk="1" hangingPunct="1" indent="0" latinLnBrk="0" marL="3262912" rtl="0">
                  <a:lnSpc>
                    <a:spcPct val="130000"/>
                  </a:lnSpc>
                  <a:spcBef>
                    <a:spcPct val="20000"/>
                  </a:spcBef>
                  <a:buFont typeface="Arial"/>
                  <a:buNone/>
                  <a:defRPr sz="3200" kern="1200">
                    <a:solidFill>
                      <a:schemeClr val="tx1">
                        <a:tint val="75000"/>
                      </a:schemeClr>
                    </a:solidFill>
                    <a:latin typeface="Open Sans"/>
                    <a:ea typeface="+mn-ea"/>
                    <a:cs typeface="Open Sans"/>
                  </a:defRPr>
                </a:lvl4pPr>
                <a:lvl5pPr algn="ctr" defTabSz="1087636" eaLnBrk="1" hangingPunct="1" indent="0" latinLnBrk="0" marL="4350546" rtl="0">
                  <a:lnSpc>
                    <a:spcPct val="130000"/>
                  </a:lnSpc>
                  <a:spcBef>
                    <a:spcPct val="20000"/>
                  </a:spcBef>
                  <a:buFont typeface="Arial"/>
                  <a:buNone/>
                  <a:defRPr sz="3200" kern="1200">
                    <a:solidFill>
                      <a:schemeClr val="tx1">
                        <a:tint val="75000"/>
                      </a:schemeClr>
                    </a:solidFill>
                    <a:latin typeface="Open Sans"/>
                    <a:ea typeface="+mn-ea"/>
                    <a:cs typeface="Open Sans"/>
                  </a:defRPr>
                </a:lvl5pPr>
                <a:lvl6pPr algn="ctr" defTabSz="1087636" eaLnBrk="1" hangingPunct="1" indent="0" latinLnBrk="0" marL="5438184" rtl="0">
                  <a:spcBef>
                    <a:spcPct val="20000"/>
                  </a:spcBef>
                  <a:buFont typeface="Arial"/>
                  <a:buNone/>
                  <a:defRPr sz="4800" kern="1200">
                    <a:solidFill>
                      <a:schemeClr val="tx1">
                        <a:tint val="75000"/>
                      </a:schemeClr>
                    </a:solidFill>
                    <a:latin typeface="+mn-lt"/>
                    <a:ea typeface="+mn-ea"/>
                    <a:cs typeface="+mn-cs"/>
                  </a:defRPr>
                </a:lvl6pPr>
                <a:lvl7pPr algn="ctr" defTabSz="1087636" eaLnBrk="1" hangingPunct="1" indent="0" latinLnBrk="0" marL="6525820" rtl="0">
                  <a:spcBef>
                    <a:spcPct val="20000"/>
                  </a:spcBef>
                  <a:buFont typeface="Arial"/>
                  <a:buNone/>
                  <a:defRPr sz="4800" kern="1200">
                    <a:solidFill>
                      <a:schemeClr val="tx1">
                        <a:tint val="75000"/>
                      </a:schemeClr>
                    </a:solidFill>
                    <a:latin typeface="+mn-lt"/>
                    <a:ea typeface="+mn-ea"/>
                    <a:cs typeface="+mn-cs"/>
                  </a:defRPr>
                </a:lvl7pPr>
                <a:lvl8pPr algn="ctr" defTabSz="1087636" eaLnBrk="1" hangingPunct="1" indent="0" latinLnBrk="0" marL="7613455" rtl="0">
                  <a:spcBef>
                    <a:spcPct val="20000"/>
                  </a:spcBef>
                  <a:buFont typeface="Arial"/>
                  <a:buNone/>
                  <a:defRPr sz="4800" kern="1200">
                    <a:solidFill>
                      <a:schemeClr val="tx1">
                        <a:tint val="75000"/>
                      </a:schemeClr>
                    </a:solidFill>
                    <a:latin typeface="+mn-lt"/>
                    <a:ea typeface="+mn-ea"/>
                    <a:cs typeface="+mn-cs"/>
                  </a:defRPr>
                </a:lvl8pPr>
                <a:lvl9pPr algn="ctr" defTabSz="1087636" eaLnBrk="1" hangingPunct="1" indent="0" latinLnBrk="0" marL="8701091" rtl="0">
                  <a:spcBef>
                    <a:spcPct val="20000"/>
                  </a:spcBef>
                  <a:buFont typeface="Arial"/>
                  <a:buNone/>
                  <a:defRPr sz="4800" kern="1200">
                    <a:solidFill>
                      <a:schemeClr val="tx1">
                        <a:tint val="75000"/>
                      </a:schemeClr>
                    </a:solidFill>
                    <a:latin typeface="+mn-lt"/>
                    <a:ea typeface="+mn-ea"/>
                    <a:cs typeface="+mn-cs"/>
                  </a:defRPr>
                </a:lvl9pPr>
              </a:lstStyle>
              <a:p>
                <a:pPr defTabSz="407864"/>
                <a:r>
                  <a:rPr altLang="en-US" dirty="0" sz="1163" lang="zh-CN">
                    <a:solidFill>
                      <a:srgbClr val="445469"/>
                    </a:solidFill>
                    <a:latin typeface="微软雅黑" panose="020B0503020204020204" pitchFamily="34" charset="-122"/>
                    <a:ea typeface="微软雅黑"/>
                    <a:cs typeface="Aparajita" panose="020B0604020202020204" pitchFamily="34" charset="0"/>
                  </a:rPr>
                  <a:t>资产形态自下而上逐级上升到发行数字货币的最高形态</a:t>
                </a:r>
                <a:endParaRPr dirty="0" sz="1163" lang="en-US">
                  <a:solidFill>
                    <a:srgbClr val="1EA185"/>
                  </a:solidFill>
                  <a:latin typeface="微软雅黑" panose="020B0503020204020204" pitchFamily="34" charset="-122"/>
                  <a:ea typeface="微软雅黑"/>
                  <a:cs typeface="Aparajita" panose="020B0604020202020204" pitchFamily="34" charset="0"/>
                </a:endParaRPr>
              </a:p>
            </p:txBody>
          </p:sp>
        </p:grpSp>
        <p:sp>
          <p:nvSpPr>
            <p:cNvPr id="1049501" name="弧形 94"/>
            <p:cNvSpPr/>
            <p:nvPr/>
          </p:nvSpPr>
          <p:spPr>
            <a:xfrm rot="814881">
              <a:off x="3073167" y="3367207"/>
              <a:ext cx="1072873" cy="1196684"/>
            </a:xfrm>
            <a:prstGeom prst="arc"/>
            <a:ln w="38100">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502" name="弧形 95"/>
            <p:cNvSpPr/>
            <p:nvPr/>
          </p:nvSpPr>
          <p:spPr>
            <a:xfrm rot="180842">
              <a:off x="2931355" y="2816533"/>
              <a:ext cx="787292" cy="964651"/>
            </a:xfrm>
            <a:prstGeom prst="arc"/>
            <a:ln w="38100">
              <a:solidFill>
                <a:schemeClr val="accent4"/>
              </a:solidFill>
              <a:headEnd type="triangl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503" name="弧形 96"/>
            <p:cNvSpPr/>
            <p:nvPr/>
          </p:nvSpPr>
          <p:spPr>
            <a:xfrm rot="392153">
              <a:off x="2491145" y="2160702"/>
              <a:ext cx="884058" cy="1011960"/>
            </a:xfrm>
            <a:prstGeom prst="arc"/>
            <a:ln w="38100">
              <a:solidFill>
                <a:schemeClr val="accent3"/>
              </a:solidFill>
              <a:headEnd type="triangl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504" name="弧形 97"/>
            <p:cNvSpPr/>
            <p:nvPr/>
          </p:nvSpPr>
          <p:spPr>
            <a:xfrm rot="351138">
              <a:off x="2198867" y="1593711"/>
              <a:ext cx="827345" cy="960644"/>
            </a:xfrm>
            <a:prstGeom prst="arc"/>
            <a:ln w="3810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505" name="十二边形 98"/>
            <p:cNvSpPr/>
            <p:nvPr/>
          </p:nvSpPr>
          <p:spPr>
            <a:xfrm>
              <a:off x="3589158" y="3824570"/>
              <a:ext cx="308610" cy="288956"/>
            </a:xfrm>
            <a:prstGeom prst="dodecagon"/>
          </p:spPr>
          <p:style>
            <a:lnRef idx="0">
              <a:schemeClr val="accent4"/>
            </a:lnRef>
            <a:fillRef idx="3">
              <a:schemeClr val="accent4"/>
            </a:fillRef>
            <a:effectRef idx="3">
              <a:schemeClr val="accent4"/>
            </a:effectRef>
            <a:fontRef idx="minor">
              <a:schemeClr val="lt1"/>
            </a:fontRef>
          </p:style>
          <p:txBody>
            <a:bodyPr anchor="ctr" rtlCol="0"/>
            <a:p>
              <a:pPr algn="ctr"/>
              <a:r>
                <a:rPr altLang="zh-CN" dirty="0" lang="en-US"/>
                <a:t>1</a:t>
              </a:r>
              <a:endParaRPr dirty="0" lang="en-US"/>
            </a:p>
          </p:txBody>
        </p:sp>
        <p:sp>
          <p:nvSpPr>
            <p:cNvPr id="1049506" name="十二边形 99"/>
            <p:cNvSpPr/>
            <p:nvPr/>
          </p:nvSpPr>
          <p:spPr>
            <a:xfrm>
              <a:off x="3287925" y="3273784"/>
              <a:ext cx="308610" cy="288956"/>
            </a:xfrm>
            <a:prstGeom prst="dodecagon"/>
          </p:spPr>
          <p:style>
            <a:lnRef idx="0">
              <a:schemeClr val="accent3"/>
            </a:lnRef>
            <a:fillRef idx="3">
              <a:schemeClr val="accent3"/>
            </a:fillRef>
            <a:effectRef idx="3">
              <a:schemeClr val="accent3"/>
            </a:effectRef>
            <a:fontRef idx="minor">
              <a:schemeClr val="lt1"/>
            </a:fontRef>
          </p:style>
          <p:txBody>
            <a:bodyPr anchor="ctr" rtlCol="0"/>
            <a:p>
              <a:pPr algn="ctr"/>
              <a:r>
                <a:rPr altLang="zh-CN" dirty="0" lang="en-US"/>
                <a:t>2</a:t>
              </a:r>
              <a:endParaRPr dirty="0" lang="en-US"/>
            </a:p>
          </p:txBody>
        </p:sp>
        <p:sp>
          <p:nvSpPr>
            <p:cNvPr id="1049507" name="十二边形 100"/>
            <p:cNvSpPr/>
            <p:nvPr/>
          </p:nvSpPr>
          <p:spPr>
            <a:xfrm>
              <a:off x="2933174" y="2668158"/>
              <a:ext cx="308610" cy="288956"/>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3</a:t>
              </a:r>
              <a:endParaRPr dirty="0" lang="en-US"/>
            </a:p>
          </p:txBody>
        </p:sp>
        <p:sp>
          <p:nvSpPr>
            <p:cNvPr id="1049508" name="十二边形 101"/>
            <p:cNvSpPr/>
            <p:nvPr/>
          </p:nvSpPr>
          <p:spPr>
            <a:xfrm>
              <a:off x="2597928" y="2091319"/>
              <a:ext cx="308610" cy="288956"/>
            </a:xfrm>
            <a:prstGeom prst="dodecagon"/>
          </p:spPr>
          <p:style>
            <a:lnRef idx="0">
              <a:schemeClr val="accent1"/>
            </a:lnRef>
            <a:fillRef idx="3">
              <a:schemeClr val="accent1"/>
            </a:fillRef>
            <a:effectRef idx="3">
              <a:schemeClr val="accent1"/>
            </a:effectRef>
            <a:fontRef idx="minor">
              <a:schemeClr val="lt1"/>
            </a:fontRef>
          </p:style>
          <p:txBody>
            <a:bodyPr anchor="ctr" rtlCol="0"/>
            <a:p>
              <a:pPr algn="ctr"/>
              <a:r>
                <a:rPr altLang="zh-CN" dirty="0" lang="en-US"/>
                <a:t>4</a:t>
              </a:r>
              <a:endParaRPr dirty="0" lang="en-US"/>
            </a:p>
          </p:txBody>
        </p:sp>
        <p:sp>
          <p:nvSpPr>
            <p:cNvPr id="1049509" name="十二边形 102"/>
            <p:cNvSpPr/>
            <p:nvPr/>
          </p:nvSpPr>
          <p:spPr>
            <a:xfrm>
              <a:off x="2339918" y="1519420"/>
              <a:ext cx="308610" cy="288956"/>
            </a:xfrm>
            <a:prstGeom prst="dodecagon"/>
          </p:spPr>
          <p:style>
            <a:lnRef idx="0">
              <a:schemeClr val="accent4"/>
            </a:lnRef>
            <a:fillRef idx="3">
              <a:schemeClr val="accent4"/>
            </a:fillRef>
            <a:effectRef idx="3">
              <a:schemeClr val="accent4"/>
            </a:effectRef>
            <a:fontRef idx="minor">
              <a:schemeClr val="lt1"/>
            </a:fontRef>
          </p:style>
          <p:txBody>
            <a:bodyPr anchor="ctr" rtlCol="0"/>
            <a:p>
              <a:pPr algn="ctr"/>
              <a:r>
                <a:rPr altLang="zh-CN" dirty="0" lang="en-US"/>
                <a:t>5</a:t>
              </a:r>
              <a:endParaRPr dirty="0" lang="en-US"/>
            </a:p>
          </p:txBody>
        </p:sp>
        <p:sp>
          <p:nvSpPr>
            <p:cNvPr id="1049510" name="Oval 29"/>
            <p:cNvSpPr/>
            <p:nvPr/>
          </p:nvSpPr>
          <p:spPr bwMode="auto">
            <a:xfrm>
              <a:off x="4923710" y="3753624"/>
              <a:ext cx="450359" cy="463853"/>
            </a:xfrm>
            <a:prstGeom prst="ellipse"/>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defTabSz="457119"/>
              <a:endParaRPr dirty="0" lang="en-US">
                <a:solidFill>
                  <a:prstClr val="white"/>
                </a:solidFill>
                <a:latin typeface="微软雅黑" panose="020B0503020204020204" pitchFamily="34" charset="-122"/>
                <a:ea typeface="微软雅黑"/>
              </a:endParaRPr>
            </a:p>
          </p:txBody>
        </p:sp>
        <p:sp>
          <p:nvSpPr>
            <p:cNvPr id="1049511" name="Rectangle 32"/>
            <p:cNvSpPr/>
            <p:nvPr/>
          </p:nvSpPr>
          <p:spPr>
            <a:xfrm>
              <a:off x="5518066" y="3845904"/>
              <a:ext cx="1310717" cy="279293"/>
            </a:xfrm>
            <a:prstGeom prst="rect"/>
          </p:spPr>
          <p:txBody>
            <a:bodyPr bIns="41141" lIns="82283" rIns="82283" tIns="41141" wrap="none">
              <a:spAutoFit/>
            </a:bodyPr>
            <a:p>
              <a:pPr defTabSz="685663"/>
              <a:r>
                <a:rPr altLang="en-US" b="1" dirty="0" sz="1275" lang="zh-CN">
                  <a:solidFill>
                    <a:srgbClr val="445469"/>
                  </a:solidFill>
                  <a:latin typeface="微软雅黑" panose="020B0503020204020204" pitchFamily="34" charset="-122"/>
                  <a:ea typeface="Open Sans Light" panose="020B0306030504020204" pitchFamily="34" charset="0"/>
                  <a:cs typeface="Aparajita" panose="020B0604020202020204" pitchFamily="34" charset="0"/>
                </a:rPr>
                <a:t>承载资产数字化</a:t>
              </a:r>
              <a:endParaRPr b="1" dirty="0" sz="1275" lang="en-US">
                <a:solidFill>
                  <a:srgbClr val="445469"/>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049512" name="Freeform 21"/>
            <p:cNvSpPr>
              <a:spLocks noChangeArrowheads="1"/>
            </p:cNvSpPr>
            <p:nvPr/>
          </p:nvSpPr>
          <p:spPr bwMode="auto">
            <a:xfrm>
              <a:off x="5003514" y="3902093"/>
              <a:ext cx="290752" cy="166915"/>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p:spPr>
          <p:txBody>
            <a:bodyPr anchor="ctr" wrap="none"/>
            <a:p>
              <a:pPr defTabSz="685663"/>
              <a:endParaRPr dirty="0" lang="en-US">
                <a:solidFill>
                  <a:srgbClr val="445469"/>
                </a:solidFill>
                <a:latin typeface="微软雅黑" panose="020B0503020204020204" pitchFamily="34" charset="-122"/>
                <a:ea typeface="微软雅黑"/>
              </a:endParaRPr>
            </a:p>
          </p:txBody>
        </p:sp>
        <p:sp>
          <p:nvSpPr>
            <p:cNvPr id="1049513" name="Freeform 79"/>
            <p:cNvSpPr>
              <a:spLocks noEditPoints="1"/>
            </p:cNvSpPr>
            <p:nvPr/>
          </p:nvSpPr>
          <p:spPr bwMode="auto">
            <a:xfrm>
              <a:off x="5039827" y="1540874"/>
              <a:ext cx="218124" cy="214472"/>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solidFill>
              <a:schemeClr val="bg1"/>
            </a:solidFill>
            <a:ln>
              <a:noFill/>
            </a:ln>
          </p:spPr>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514" name="虚尾箭头 107"/>
            <p:cNvSpPr/>
            <p:nvPr/>
          </p:nvSpPr>
          <p:spPr>
            <a:xfrm>
              <a:off x="4288528" y="3902093"/>
              <a:ext cx="582389" cy="166915"/>
            </a:xfrm>
            <a:prstGeom prst="stripedRightArrow"/>
          </p:spPr>
          <p:style>
            <a:lnRef idx="0">
              <a:schemeClr val="dk1"/>
            </a:lnRef>
            <a:fillRef idx="3">
              <a:schemeClr val="dk1"/>
            </a:fillRef>
            <a:effectRef idx="3">
              <a:schemeClr val="dk1"/>
            </a:effectRef>
            <a:fontRef idx="minor">
              <a:schemeClr val="lt1"/>
            </a:fontRef>
          </p:style>
          <p:txBody>
            <a:bodyPr anchor="ctr" rtlCol="0"/>
            <a:p>
              <a:pPr algn="ctr"/>
              <a:endParaRPr lang="en-US"/>
            </a:p>
          </p:txBody>
        </p:sp>
        <p:sp>
          <p:nvSpPr>
            <p:cNvPr id="1049515" name="虚尾箭头 108"/>
            <p:cNvSpPr/>
            <p:nvPr/>
          </p:nvSpPr>
          <p:spPr>
            <a:xfrm>
              <a:off x="4083728" y="3334804"/>
              <a:ext cx="751071" cy="157905"/>
            </a:xfrm>
            <a:prstGeom prst="stripedRightArrow"/>
          </p:spPr>
          <p:style>
            <a:lnRef idx="0">
              <a:schemeClr val="accent4"/>
            </a:lnRef>
            <a:fillRef idx="3">
              <a:schemeClr val="accent4"/>
            </a:fillRef>
            <a:effectRef idx="3">
              <a:schemeClr val="accent4"/>
            </a:effectRef>
            <a:fontRef idx="minor">
              <a:schemeClr val="lt1"/>
            </a:fontRef>
          </p:style>
          <p:txBody>
            <a:bodyPr anchor="ctr" rtlCol="0"/>
            <a:p>
              <a:pPr algn="ctr"/>
              <a:endParaRPr lang="en-US"/>
            </a:p>
          </p:txBody>
        </p:sp>
        <p:sp>
          <p:nvSpPr>
            <p:cNvPr id="1049516" name="虚尾箭头 109"/>
            <p:cNvSpPr/>
            <p:nvPr/>
          </p:nvSpPr>
          <p:spPr>
            <a:xfrm>
              <a:off x="3675381" y="2689834"/>
              <a:ext cx="1119984" cy="139726"/>
            </a:xfrm>
            <a:prstGeom prst="striped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517" name="虚尾箭头 110"/>
            <p:cNvSpPr/>
            <p:nvPr/>
          </p:nvSpPr>
          <p:spPr>
            <a:xfrm>
              <a:off x="3420563" y="2165934"/>
              <a:ext cx="1344992" cy="120611"/>
            </a:xfrm>
            <a:prstGeom prst="stripedRightArrow"/>
          </p:spPr>
          <p:style>
            <a:lnRef idx="0">
              <a:schemeClr val="accent2"/>
            </a:lnRef>
            <a:fillRef idx="3">
              <a:schemeClr val="accent2"/>
            </a:fillRef>
            <a:effectRef idx="3">
              <a:schemeClr val="accent2"/>
            </a:effectRef>
            <a:fontRef idx="minor">
              <a:schemeClr val="lt1"/>
            </a:fontRef>
          </p:style>
          <p:txBody>
            <a:bodyPr anchor="ctr" rtlCol="0"/>
            <a:p>
              <a:pPr algn="ctr"/>
              <a:endParaRPr lang="en-US"/>
            </a:p>
          </p:txBody>
        </p:sp>
        <p:sp>
          <p:nvSpPr>
            <p:cNvPr id="1049518" name="虚尾箭头 111"/>
            <p:cNvSpPr/>
            <p:nvPr/>
          </p:nvSpPr>
          <p:spPr>
            <a:xfrm>
              <a:off x="3073032" y="1587805"/>
              <a:ext cx="1709492" cy="130275"/>
            </a:xfrm>
            <a:prstGeom prst="stripedRightArrow"/>
          </p:spPr>
          <p:style>
            <a:lnRef idx="0">
              <a:schemeClr val="accent1"/>
            </a:lnRef>
            <a:fillRef idx="3">
              <a:schemeClr val="accent1"/>
            </a:fillRef>
            <a:effectRef idx="3">
              <a:schemeClr val="accent1"/>
            </a:effectRef>
            <a:fontRef idx="minor">
              <a:schemeClr val="lt1"/>
            </a:fontRef>
          </p:style>
          <p:txBody>
            <a:bodyPr anchor="ctr" rtlCol="0"/>
            <a:p>
              <a:pPr algn="ctr"/>
              <a:endParaRPr lang="en-US"/>
            </a:p>
          </p:txBody>
        </p:sp>
      </p:grpSp>
    </p:spTree>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279" name=""/>
        <p:cNvGrpSpPr/>
        <p:nvPr/>
      </p:nvGrpSpPr>
      <p:grpSpPr>
        <a:xfrm>
          <a:off x="0" y="0"/>
          <a:ext cx="0" cy="0"/>
          <a:chOff x="0" y="0"/>
          <a:chExt cx="0" cy="0"/>
        </a:xfrm>
      </p:grpSpPr>
      <p:sp>
        <p:nvSpPr>
          <p:cNvPr id="1049522" name="标题 1"/>
          <p:cNvSpPr>
            <a:spLocks noGrp="1"/>
          </p:cNvSpPr>
          <p:nvPr>
            <p:ph type="title"/>
          </p:nvPr>
        </p:nvSpPr>
        <p:spPr>
          <a:xfrm>
            <a:off x="606007" y="123478"/>
            <a:ext cx="8056709" cy="375287"/>
          </a:xfrm>
        </p:spPr>
        <p:txBody>
          <a:bodyPr/>
          <a:p>
            <a:r>
              <a:rPr altLang="en-US" dirty="0" lang="zh-CN"/>
              <a:t>区块链金融服务 </a:t>
            </a:r>
            <a:r>
              <a:rPr altLang="zh-CN" dirty="0" lang="en-US"/>
              <a:t>–</a:t>
            </a:r>
            <a:r>
              <a:rPr altLang="en-US" dirty="0" lang="zh-CN"/>
              <a:t>基于区块链技术的代币流转和分拆的区块链供应链金融逻辑图</a:t>
            </a:r>
            <a:endParaRPr dirty="0" lang="en-US"/>
          </a:p>
        </p:txBody>
      </p:sp>
      <p:sp>
        <p:nvSpPr>
          <p:cNvPr id="1049523"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524" name="矩形 191"/>
          <p:cNvSpPr/>
          <p:nvPr/>
        </p:nvSpPr>
        <p:spPr>
          <a:xfrm>
            <a:off x="395536" y="915566"/>
            <a:ext cx="8496944" cy="4032448"/>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280" name="组合 17"/>
          <p:cNvGrpSpPr/>
          <p:nvPr/>
        </p:nvGrpSpPr>
        <p:grpSpPr>
          <a:xfrm>
            <a:off x="1448541" y="1422412"/>
            <a:ext cx="6214024" cy="3086162"/>
            <a:chOff x="1448541" y="1422412"/>
            <a:chExt cx="6214024" cy="3086162"/>
          </a:xfrm>
        </p:grpSpPr>
        <p:cxnSp>
          <p:nvCxnSpPr>
            <p:cNvPr id="3146003" name="直接箭头连接符 193"/>
            <p:cNvCxnSpPr>
              <a:cxnSpLocks/>
            </p:cNvCxnSpPr>
            <p:nvPr/>
          </p:nvCxnSpPr>
          <p:spPr>
            <a:xfrm flipH="1">
              <a:off x="5150009" y="2073809"/>
              <a:ext cx="492379" cy="498145"/>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5" name="圆角矩形 194"/>
            <p:cNvSpPr/>
            <p:nvPr/>
          </p:nvSpPr>
          <p:spPr>
            <a:xfrm>
              <a:off x="4672167" y="2395481"/>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26" name="圆角矩形 195"/>
            <p:cNvSpPr/>
            <p:nvPr/>
          </p:nvSpPr>
          <p:spPr>
            <a:xfrm>
              <a:off x="6553658" y="3515043"/>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27" name="圆角矩形 196"/>
            <p:cNvSpPr/>
            <p:nvPr/>
          </p:nvSpPr>
          <p:spPr>
            <a:xfrm>
              <a:off x="6457652" y="3583456"/>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28" name="圆角矩形 197"/>
            <p:cNvSpPr/>
            <p:nvPr/>
          </p:nvSpPr>
          <p:spPr>
            <a:xfrm>
              <a:off x="5506267" y="3116389"/>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29" name="圆角矩形 198"/>
            <p:cNvSpPr/>
            <p:nvPr/>
          </p:nvSpPr>
          <p:spPr>
            <a:xfrm>
              <a:off x="5410499" y="3170429"/>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0" name="圆角矩形 199"/>
            <p:cNvSpPr/>
            <p:nvPr/>
          </p:nvSpPr>
          <p:spPr>
            <a:xfrm>
              <a:off x="1965892" y="1422412"/>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1" name="圆角矩形 200"/>
            <p:cNvSpPr/>
            <p:nvPr/>
          </p:nvSpPr>
          <p:spPr>
            <a:xfrm>
              <a:off x="1901182" y="1476132"/>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2" name="圆角矩形 201"/>
            <p:cNvSpPr/>
            <p:nvPr/>
          </p:nvSpPr>
          <p:spPr>
            <a:xfrm>
              <a:off x="3270778" y="1864030"/>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3" name="圆角矩形 202"/>
            <p:cNvSpPr/>
            <p:nvPr/>
          </p:nvSpPr>
          <p:spPr>
            <a:xfrm>
              <a:off x="3170712" y="1933498"/>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4" name="圆角矩形 203"/>
            <p:cNvSpPr/>
            <p:nvPr/>
          </p:nvSpPr>
          <p:spPr>
            <a:xfrm>
              <a:off x="5334781" y="3231810"/>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5" name="圆角矩形 204"/>
            <p:cNvSpPr/>
            <p:nvPr/>
          </p:nvSpPr>
          <p:spPr>
            <a:xfrm>
              <a:off x="4562852" y="2495795"/>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6" name="圆角矩形 205"/>
            <p:cNvSpPr/>
            <p:nvPr/>
          </p:nvSpPr>
          <p:spPr>
            <a:xfrm>
              <a:off x="4461284" y="2581232"/>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7" name="圆角矩形 206"/>
            <p:cNvSpPr/>
            <p:nvPr/>
          </p:nvSpPr>
          <p:spPr>
            <a:xfrm>
              <a:off x="4361452" y="2652338"/>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38" name="文本框 207"/>
            <p:cNvSpPr txBox="1"/>
            <p:nvPr/>
          </p:nvSpPr>
          <p:spPr>
            <a:xfrm>
              <a:off x="4430908" y="2705510"/>
              <a:ext cx="562444" cy="461665"/>
            </a:xfrm>
            <a:prstGeom prst="rect"/>
            <a:noFill/>
          </p:spPr>
          <p:txBody>
            <a:bodyPr rtlCol="0" wrap="square">
              <a:spAutoFit/>
            </a:bodyPr>
            <a:p>
              <a:r>
                <a:rPr altLang="en-US" dirty="0" sz="1200" lang="zh-CN"/>
                <a:t>核心</a:t>
              </a:r>
              <a:endParaRPr altLang="zh-CN" dirty="0" sz="1200" lang="en-US"/>
            </a:p>
            <a:p>
              <a:r>
                <a:rPr altLang="en-US" dirty="0" sz="1200" lang="zh-CN"/>
                <a:t>企业</a:t>
              </a:r>
              <a:endParaRPr dirty="0" sz="1200" lang="en-US"/>
            </a:p>
          </p:txBody>
        </p:sp>
        <p:sp>
          <p:nvSpPr>
            <p:cNvPr id="1049539" name="文本框 208"/>
            <p:cNvSpPr txBox="1"/>
            <p:nvPr/>
          </p:nvSpPr>
          <p:spPr>
            <a:xfrm>
              <a:off x="5334781" y="3306142"/>
              <a:ext cx="935409" cy="253916"/>
            </a:xfrm>
            <a:prstGeom prst="rect"/>
            <a:noFill/>
          </p:spPr>
          <p:txBody>
            <a:bodyPr rtlCol="0" wrap="square">
              <a:spAutoFit/>
            </a:bodyPr>
            <a:p>
              <a:r>
                <a:rPr altLang="en-US" dirty="0" sz="1050" lang="zh-CN"/>
                <a:t>一级供应商</a:t>
              </a:r>
              <a:endParaRPr dirty="0" sz="1050" lang="en-US"/>
            </a:p>
          </p:txBody>
        </p:sp>
        <p:sp>
          <p:nvSpPr>
            <p:cNvPr id="1049540" name="流程图: 多文档 209"/>
            <p:cNvSpPr/>
            <p:nvPr/>
          </p:nvSpPr>
          <p:spPr>
            <a:xfrm>
              <a:off x="5421381" y="2614312"/>
              <a:ext cx="381452" cy="323513"/>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100</a:t>
              </a:r>
              <a:endParaRPr dirty="0" sz="600" lang="en-US"/>
            </a:p>
          </p:txBody>
        </p:sp>
        <p:cxnSp>
          <p:nvCxnSpPr>
            <p:cNvPr id="3146004" name="肘形连接符 210"/>
            <p:cNvCxnSpPr>
              <a:cxnSpLocks/>
              <a:stCxn id="1049537" idx="3"/>
              <a:endCxn id="1049534" idx="0"/>
            </p:cNvCxnSpPr>
            <p:nvPr/>
          </p:nvCxnSpPr>
          <p:spPr>
            <a:xfrm>
              <a:off x="5012698" y="2950629"/>
              <a:ext cx="789788" cy="281181"/>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05" name="肘形连接符 211"/>
            <p:cNvCxnSpPr>
              <a:cxnSpLocks/>
              <a:stCxn id="1049534" idx="3"/>
              <a:endCxn id="1049541" idx="0"/>
            </p:cNvCxnSpPr>
            <p:nvPr/>
          </p:nvCxnSpPr>
          <p:spPr>
            <a:xfrm>
              <a:off x="6270190" y="3448004"/>
              <a:ext cx="569715" cy="203866"/>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41" name="圆角矩形 212"/>
            <p:cNvSpPr/>
            <p:nvPr/>
          </p:nvSpPr>
          <p:spPr>
            <a:xfrm>
              <a:off x="6372200" y="3651870"/>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42" name="文本框 213"/>
            <p:cNvSpPr txBox="1"/>
            <p:nvPr/>
          </p:nvSpPr>
          <p:spPr>
            <a:xfrm>
              <a:off x="6372200" y="3724193"/>
              <a:ext cx="935409" cy="253916"/>
            </a:xfrm>
            <a:prstGeom prst="rect"/>
            <a:noFill/>
          </p:spPr>
          <p:txBody>
            <a:bodyPr rtlCol="0" wrap="square">
              <a:spAutoFit/>
            </a:bodyPr>
            <a:p>
              <a:r>
                <a:rPr altLang="en-US" dirty="0" sz="1050" lang="zh-CN"/>
                <a:t>二级供应商</a:t>
              </a:r>
              <a:endParaRPr dirty="0" sz="1050" lang="en-US"/>
            </a:p>
          </p:txBody>
        </p:sp>
        <p:sp>
          <p:nvSpPr>
            <p:cNvPr id="1049543" name="流程图: 多文档 214"/>
            <p:cNvSpPr/>
            <p:nvPr/>
          </p:nvSpPr>
          <p:spPr>
            <a:xfrm>
              <a:off x="6389301" y="3070231"/>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70</a:t>
              </a:r>
              <a:endParaRPr dirty="0" sz="600" lang="en-US"/>
            </a:p>
          </p:txBody>
        </p:sp>
        <p:sp>
          <p:nvSpPr>
            <p:cNvPr id="1049544" name="圆角矩形 215"/>
            <p:cNvSpPr/>
            <p:nvPr/>
          </p:nvSpPr>
          <p:spPr>
            <a:xfrm>
              <a:off x="3062705" y="1991726"/>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45" name="文本框 216"/>
            <p:cNvSpPr txBox="1"/>
            <p:nvPr/>
          </p:nvSpPr>
          <p:spPr>
            <a:xfrm>
              <a:off x="3062705" y="2066058"/>
              <a:ext cx="935409" cy="253916"/>
            </a:xfrm>
            <a:prstGeom prst="rect"/>
            <a:noFill/>
          </p:spPr>
          <p:txBody>
            <a:bodyPr rtlCol="0" wrap="square">
              <a:spAutoFit/>
            </a:bodyPr>
            <a:p>
              <a:r>
                <a:rPr altLang="en-US" dirty="0" sz="1050" lang="zh-CN"/>
                <a:t>一级经销商</a:t>
              </a:r>
              <a:endParaRPr dirty="0" sz="1050" lang="en-US"/>
            </a:p>
          </p:txBody>
        </p:sp>
        <p:cxnSp>
          <p:nvCxnSpPr>
            <p:cNvPr id="3146006" name="肘形连接符 217"/>
            <p:cNvCxnSpPr>
              <a:cxnSpLocks/>
              <a:stCxn id="1049545" idx="3"/>
              <a:endCxn id="1049537" idx="0"/>
            </p:cNvCxnSpPr>
            <p:nvPr/>
          </p:nvCxnSpPr>
          <p:spPr>
            <a:xfrm>
              <a:off x="3998114" y="2193016"/>
              <a:ext cx="688961" cy="459322"/>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46" name="圆角矩形 218"/>
            <p:cNvSpPr/>
            <p:nvPr/>
          </p:nvSpPr>
          <p:spPr>
            <a:xfrm>
              <a:off x="1816532" y="1544544"/>
              <a:ext cx="935409" cy="432388"/>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47" name="文本框 219"/>
            <p:cNvSpPr txBox="1"/>
            <p:nvPr/>
          </p:nvSpPr>
          <p:spPr>
            <a:xfrm>
              <a:off x="1816532" y="1618877"/>
              <a:ext cx="935409" cy="253916"/>
            </a:xfrm>
            <a:prstGeom prst="rect"/>
            <a:noFill/>
          </p:spPr>
          <p:txBody>
            <a:bodyPr rtlCol="0" wrap="square">
              <a:spAutoFit/>
            </a:bodyPr>
            <a:p>
              <a:r>
                <a:rPr altLang="en-US" dirty="0" sz="1050" lang="zh-CN"/>
                <a:t>二级经销商</a:t>
              </a:r>
              <a:endParaRPr dirty="0" sz="1050" lang="en-US"/>
            </a:p>
          </p:txBody>
        </p:sp>
        <p:cxnSp>
          <p:nvCxnSpPr>
            <p:cNvPr id="3146007" name="肘形连接符 220"/>
            <p:cNvCxnSpPr>
              <a:cxnSpLocks/>
              <a:stCxn id="1049546" idx="3"/>
              <a:endCxn id="1049537" idx="0"/>
            </p:cNvCxnSpPr>
            <p:nvPr/>
          </p:nvCxnSpPr>
          <p:spPr>
            <a:xfrm>
              <a:off x="2751941" y="1760738"/>
              <a:ext cx="1935134" cy="891600"/>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48" name="文本框 221"/>
            <p:cNvSpPr txBox="1"/>
            <p:nvPr/>
          </p:nvSpPr>
          <p:spPr>
            <a:xfrm>
              <a:off x="4741976" y="2071614"/>
              <a:ext cx="1001852" cy="230832"/>
            </a:xfrm>
            <a:prstGeom prst="rect"/>
            <a:noFill/>
          </p:spPr>
          <p:txBody>
            <a:bodyPr rtlCol="0" wrap="square">
              <a:spAutoFit/>
            </a:bodyPr>
            <a:p>
              <a:r>
                <a:rPr altLang="en-US" dirty="0" sz="900" lang="zh-CN"/>
                <a:t>核心企业联盟</a:t>
              </a:r>
              <a:endParaRPr dirty="0" sz="900" lang="en-US"/>
            </a:p>
          </p:txBody>
        </p:sp>
        <p:sp>
          <p:nvSpPr>
            <p:cNvPr id="1049549" name="文本框 222"/>
            <p:cNvSpPr txBox="1"/>
            <p:nvPr/>
          </p:nvSpPr>
          <p:spPr>
            <a:xfrm>
              <a:off x="5147066" y="2923910"/>
              <a:ext cx="935941" cy="219291"/>
            </a:xfrm>
            <a:prstGeom prst="rect"/>
            <a:noFill/>
          </p:spPr>
          <p:txBody>
            <a:bodyPr rtlCol="0" wrap="square">
              <a:spAutoFit/>
            </a:bodyPr>
            <a:p>
              <a:r>
                <a:rPr altLang="en-US" dirty="0" sz="825" lang="zh-CN"/>
                <a:t>应付账款授信</a:t>
              </a:r>
              <a:endParaRPr dirty="0" sz="825" lang="en-US"/>
            </a:p>
          </p:txBody>
        </p:sp>
        <p:sp>
          <p:nvSpPr>
            <p:cNvPr id="1049550" name="文本框 223"/>
            <p:cNvSpPr txBox="1"/>
            <p:nvPr/>
          </p:nvSpPr>
          <p:spPr>
            <a:xfrm>
              <a:off x="3577259" y="2950113"/>
              <a:ext cx="935941" cy="219291"/>
            </a:xfrm>
            <a:prstGeom prst="rect"/>
            <a:noFill/>
          </p:spPr>
          <p:txBody>
            <a:bodyPr rtlCol="0" wrap="square">
              <a:spAutoFit/>
            </a:bodyPr>
            <a:p>
              <a:r>
                <a:rPr altLang="en-US" dirty="0" sz="825" lang="zh-CN"/>
                <a:t>应收账款流转</a:t>
              </a:r>
              <a:endParaRPr dirty="0" sz="825" lang="en-US"/>
            </a:p>
          </p:txBody>
        </p:sp>
        <p:sp>
          <p:nvSpPr>
            <p:cNvPr id="1049551" name="流程图: 多文档 224"/>
            <p:cNvSpPr/>
            <p:nvPr/>
          </p:nvSpPr>
          <p:spPr>
            <a:xfrm>
              <a:off x="3798845" y="2581696"/>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118</a:t>
              </a:r>
              <a:endParaRPr dirty="0" sz="600" lang="en-US"/>
            </a:p>
          </p:txBody>
        </p:sp>
        <p:sp>
          <p:nvSpPr>
            <p:cNvPr id="1049552" name="流程图: 多文档 225"/>
            <p:cNvSpPr/>
            <p:nvPr/>
          </p:nvSpPr>
          <p:spPr>
            <a:xfrm>
              <a:off x="1871123" y="2005501"/>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80</a:t>
              </a:r>
              <a:endParaRPr dirty="0" sz="600" lang="en-US"/>
            </a:p>
          </p:txBody>
        </p:sp>
        <p:sp>
          <p:nvSpPr>
            <p:cNvPr id="1049553" name="文本框 226"/>
            <p:cNvSpPr txBox="1"/>
            <p:nvPr/>
          </p:nvSpPr>
          <p:spPr>
            <a:xfrm>
              <a:off x="6677398" y="3115406"/>
              <a:ext cx="694267" cy="219291"/>
            </a:xfrm>
            <a:prstGeom prst="rect"/>
            <a:noFill/>
          </p:spPr>
          <p:txBody>
            <a:bodyPr rtlCol="0" wrap="square">
              <a:spAutoFit/>
            </a:bodyPr>
            <a:p>
              <a:r>
                <a:rPr altLang="en-US" dirty="0" sz="825" lang="zh-CN"/>
                <a:t>信用流转</a:t>
              </a:r>
              <a:endParaRPr dirty="0" sz="825" lang="en-US"/>
            </a:p>
          </p:txBody>
        </p:sp>
        <p:sp>
          <p:nvSpPr>
            <p:cNvPr id="1049554" name="文本框 227"/>
            <p:cNvSpPr txBox="1"/>
            <p:nvPr/>
          </p:nvSpPr>
          <p:spPr>
            <a:xfrm>
              <a:off x="3143639" y="3376976"/>
              <a:ext cx="573430" cy="219291"/>
            </a:xfrm>
            <a:prstGeom prst="rect"/>
            <a:noFill/>
          </p:spPr>
          <p:txBody>
            <a:bodyPr rtlCol="0" wrap="square">
              <a:spAutoFit/>
            </a:bodyPr>
            <a:p>
              <a:r>
                <a:rPr altLang="en-US" dirty="0" sz="825" lang="zh-CN"/>
                <a:t>￥提现</a:t>
              </a:r>
              <a:endParaRPr dirty="0" sz="825" lang="en-US"/>
            </a:p>
          </p:txBody>
        </p:sp>
        <p:sp>
          <p:nvSpPr>
            <p:cNvPr id="1049555" name="文本框 228"/>
            <p:cNvSpPr txBox="1"/>
            <p:nvPr/>
          </p:nvSpPr>
          <p:spPr>
            <a:xfrm>
              <a:off x="2206800" y="2005569"/>
              <a:ext cx="935941" cy="219291"/>
            </a:xfrm>
            <a:prstGeom prst="rect"/>
            <a:noFill/>
          </p:spPr>
          <p:txBody>
            <a:bodyPr rtlCol="0" wrap="square">
              <a:spAutoFit/>
            </a:bodyPr>
            <a:p>
              <a:r>
                <a:rPr altLang="en-US" dirty="0" sz="825" lang="zh-CN"/>
                <a:t>应收账款举债</a:t>
              </a:r>
              <a:endParaRPr dirty="0" sz="825" lang="en-US"/>
            </a:p>
          </p:txBody>
        </p:sp>
        <p:sp>
          <p:nvSpPr>
            <p:cNvPr id="1049556" name="流程图: 多文档 229"/>
            <p:cNvSpPr/>
            <p:nvPr/>
          </p:nvSpPr>
          <p:spPr>
            <a:xfrm>
              <a:off x="2289425" y="2952613"/>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38</a:t>
              </a:r>
              <a:endParaRPr dirty="0" sz="600" lang="en-US"/>
            </a:p>
          </p:txBody>
        </p:sp>
        <p:sp>
          <p:nvSpPr>
            <p:cNvPr id="1049557" name="文本框 230"/>
            <p:cNvSpPr txBox="1"/>
            <p:nvPr/>
          </p:nvSpPr>
          <p:spPr>
            <a:xfrm>
              <a:off x="4747652" y="4189025"/>
              <a:ext cx="573430" cy="219291"/>
            </a:xfrm>
            <a:prstGeom prst="rect"/>
            <a:noFill/>
          </p:spPr>
          <p:txBody>
            <a:bodyPr rtlCol="0" wrap="square">
              <a:spAutoFit/>
            </a:bodyPr>
            <a:p>
              <a:r>
                <a:rPr altLang="en-US" dirty="0" sz="825" lang="zh-CN"/>
                <a:t>￥提现</a:t>
              </a:r>
              <a:endParaRPr dirty="0" sz="825" lang="en-US"/>
            </a:p>
          </p:txBody>
        </p:sp>
        <p:sp>
          <p:nvSpPr>
            <p:cNvPr id="1049558" name="文本框 231"/>
            <p:cNvSpPr txBox="1"/>
            <p:nvPr/>
          </p:nvSpPr>
          <p:spPr>
            <a:xfrm>
              <a:off x="3078014" y="2170231"/>
              <a:ext cx="276828" cy="369332"/>
            </a:xfrm>
            <a:prstGeom prst="rect"/>
            <a:noFill/>
          </p:spPr>
          <p:txBody>
            <a:bodyPr rtlCol="0" wrap="square">
              <a:spAutoFit/>
            </a:bodyPr>
            <a:p>
              <a:r>
                <a:rPr dirty="0" lang="en-US"/>
                <a:t>.</a:t>
              </a:r>
            </a:p>
          </p:txBody>
        </p:sp>
        <p:cxnSp>
          <p:nvCxnSpPr>
            <p:cNvPr id="3146008" name="肘形连接符 232"/>
            <p:cNvCxnSpPr>
              <a:cxnSpLocks/>
              <a:stCxn id="1049537" idx="2"/>
              <a:endCxn id="1049539" idx="1"/>
            </p:cNvCxnSpPr>
            <p:nvPr/>
          </p:nvCxnSpPr>
          <p:spPr>
            <a:xfrm rot="16200000" flipH="1">
              <a:off x="4918838" y="3017156"/>
              <a:ext cx="184181" cy="647706"/>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09" name="肘形连接符 233"/>
            <p:cNvCxnSpPr>
              <a:cxnSpLocks/>
              <a:stCxn id="1049537" idx="2"/>
              <a:endCxn id="1049542" idx="1"/>
            </p:cNvCxnSpPr>
            <p:nvPr/>
          </p:nvCxnSpPr>
          <p:spPr>
            <a:xfrm rot="16200000" flipH="1">
              <a:off x="5228521" y="2707472"/>
              <a:ext cx="602232" cy="1685125"/>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9" name="文本框 234"/>
            <p:cNvSpPr txBox="1"/>
            <p:nvPr/>
          </p:nvSpPr>
          <p:spPr>
            <a:xfrm>
              <a:off x="4668631" y="3254521"/>
              <a:ext cx="815104" cy="219291"/>
            </a:xfrm>
            <a:prstGeom prst="rect"/>
            <a:noFill/>
          </p:spPr>
          <p:txBody>
            <a:bodyPr rtlCol="0" wrap="square">
              <a:spAutoFit/>
            </a:bodyPr>
            <a:p>
              <a:r>
                <a:rPr altLang="en-US" dirty="0" sz="825" lang="zh-CN"/>
                <a:t>￥到期付款</a:t>
              </a:r>
              <a:endParaRPr dirty="0" sz="825" lang="en-US"/>
            </a:p>
          </p:txBody>
        </p:sp>
        <p:sp>
          <p:nvSpPr>
            <p:cNvPr id="1049560" name="文本框 235"/>
            <p:cNvSpPr txBox="1"/>
            <p:nvPr/>
          </p:nvSpPr>
          <p:spPr>
            <a:xfrm>
              <a:off x="4668631" y="3662207"/>
              <a:ext cx="815104" cy="219291"/>
            </a:xfrm>
            <a:prstGeom prst="rect"/>
            <a:noFill/>
          </p:spPr>
          <p:txBody>
            <a:bodyPr rtlCol="0" wrap="square">
              <a:spAutoFit/>
            </a:bodyPr>
            <a:p>
              <a:r>
                <a:rPr altLang="en-US" dirty="0" sz="825" lang="zh-CN"/>
                <a:t>￥到期付款</a:t>
              </a:r>
              <a:endParaRPr dirty="0" sz="825" lang="en-US"/>
            </a:p>
          </p:txBody>
        </p:sp>
        <p:cxnSp>
          <p:nvCxnSpPr>
            <p:cNvPr id="3146010" name="肘形连接符 236"/>
            <p:cNvCxnSpPr>
              <a:cxnSpLocks/>
              <a:stCxn id="1049544" idx="2"/>
              <a:endCxn id="1049537" idx="1"/>
            </p:cNvCxnSpPr>
            <p:nvPr/>
          </p:nvCxnSpPr>
          <p:spPr>
            <a:xfrm rot="16200000" flipH="1">
              <a:off x="3682674" y="2271850"/>
              <a:ext cx="526515" cy="831042"/>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61" name="文本框 237"/>
            <p:cNvSpPr txBox="1"/>
            <p:nvPr/>
          </p:nvSpPr>
          <p:spPr>
            <a:xfrm>
              <a:off x="4038095" y="1997751"/>
              <a:ext cx="815104" cy="219291"/>
            </a:xfrm>
            <a:prstGeom prst="rect"/>
            <a:noFill/>
          </p:spPr>
          <p:txBody>
            <a:bodyPr rtlCol="0" wrap="square">
              <a:spAutoFit/>
            </a:bodyPr>
            <a:p>
              <a:r>
                <a:rPr altLang="en-US" dirty="0" sz="825" lang="zh-CN"/>
                <a:t>￥到期付款</a:t>
              </a:r>
              <a:endParaRPr dirty="0" sz="825" lang="en-US"/>
            </a:p>
          </p:txBody>
        </p:sp>
        <p:cxnSp>
          <p:nvCxnSpPr>
            <p:cNvPr id="3146011" name="肘形连接符 238"/>
            <p:cNvCxnSpPr>
              <a:cxnSpLocks/>
              <a:stCxn id="1049546" idx="2"/>
              <a:endCxn id="1049545" idx="1"/>
            </p:cNvCxnSpPr>
            <p:nvPr/>
          </p:nvCxnSpPr>
          <p:spPr>
            <a:xfrm rot="16200000" flipH="1">
              <a:off x="2565429" y="1695740"/>
              <a:ext cx="216084" cy="778468"/>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62" name="文本框 239"/>
            <p:cNvSpPr txBox="1"/>
            <p:nvPr/>
          </p:nvSpPr>
          <p:spPr>
            <a:xfrm>
              <a:off x="2883162" y="1526732"/>
              <a:ext cx="815104" cy="219291"/>
            </a:xfrm>
            <a:prstGeom prst="rect"/>
            <a:noFill/>
          </p:spPr>
          <p:txBody>
            <a:bodyPr rtlCol="0" wrap="square">
              <a:spAutoFit/>
            </a:bodyPr>
            <a:p>
              <a:r>
                <a:rPr altLang="en-US" dirty="0" sz="825" lang="zh-CN"/>
                <a:t>￥到期付款</a:t>
              </a:r>
              <a:endParaRPr dirty="0" sz="825" lang="en-US"/>
            </a:p>
          </p:txBody>
        </p:sp>
        <p:cxnSp>
          <p:nvCxnSpPr>
            <p:cNvPr id="3146012" name="直接箭头连接符 240"/>
            <p:cNvCxnSpPr>
              <a:cxnSpLocks/>
            </p:cNvCxnSpPr>
            <p:nvPr/>
          </p:nvCxnSpPr>
          <p:spPr>
            <a:xfrm>
              <a:off x="6131141" y="2402596"/>
              <a:ext cx="0" cy="909373"/>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63" name="圆角矩形 241"/>
            <p:cNvSpPr/>
            <p:nvPr/>
          </p:nvSpPr>
          <p:spPr>
            <a:xfrm>
              <a:off x="5857154" y="1897367"/>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64" name="文本框 242"/>
            <p:cNvSpPr txBox="1"/>
            <p:nvPr/>
          </p:nvSpPr>
          <p:spPr>
            <a:xfrm>
              <a:off x="5926611" y="1950539"/>
              <a:ext cx="562444" cy="461665"/>
            </a:xfrm>
            <a:prstGeom prst="rect"/>
            <a:noFill/>
          </p:spPr>
          <p:txBody>
            <a:bodyPr rtlCol="0" wrap="square">
              <a:spAutoFit/>
            </a:bodyPr>
            <a:p>
              <a:r>
                <a:rPr altLang="en-US" dirty="0" sz="1200" lang="zh-CN"/>
                <a:t>金融</a:t>
              </a:r>
              <a:endParaRPr altLang="zh-CN" dirty="0" sz="1200" lang="en-US"/>
            </a:p>
            <a:p>
              <a:r>
                <a:rPr altLang="en-US" dirty="0" sz="1200" lang="zh-CN"/>
                <a:t>机构</a:t>
              </a:r>
              <a:endParaRPr dirty="0" sz="1200" lang="en-US"/>
            </a:p>
          </p:txBody>
        </p:sp>
        <p:sp>
          <p:nvSpPr>
            <p:cNvPr id="1049565" name="文本框 243"/>
            <p:cNvSpPr txBox="1"/>
            <p:nvPr/>
          </p:nvSpPr>
          <p:spPr>
            <a:xfrm>
              <a:off x="6076143" y="2484505"/>
              <a:ext cx="1056779" cy="346249"/>
            </a:xfrm>
            <a:prstGeom prst="rect"/>
            <a:noFill/>
          </p:spPr>
          <p:txBody>
            <a:bodyPr rtlCol="0" wrap="square">
              <a:spAutoFit/>
            </a:bodyPr>
            <a:p>
              <a:r>
                <a:rPr altLang="en-US" dirty="0" sz="825" lang="zh-CN"/>
                <a:t>￥流动信用不够</a:t>
              </a:r>
              <a:endParaRPr altLang="zh-CN" dirty="0" sz="825" lang="en-US"/>
            </a:p>
            <a:p>
              <a:r>
                <a:rPr altLang="en-US" dirty="0" sz="825" lang="zh-CN"/>
                <a:t>   时授信贷款</a:t>
              </a:r>
              <a:endParaRPr dirty="0" sz="825" lang="en-US"/>
            </a:p>
          </p:txBody>
        </p:sp>
        <p:sp>
          <p:nvSpPr>
            <p:cNvPr id="1049566" name="圆角矩形 244"/>
            <p:cNvSpPr/>
            <p:nvPr/>
          </p:nvSpPr>
          <p:spPr>
            <a:xfrm>
              <a:off x="2931948" y="3911993"/>
              <a:ext cx="651246" cy="596581"/>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567" name="文本框 245"/>
            <p:cNvSpPr txBox="1"/>
            <p:nvPr/>
          </p:nvSpPr>
          <p:spPr>
            <a:xfrm>
              <a:off x="2984032" y="3973877"/>
              <a:ext cx="562444" cy="461665"/>
            </a:xfrm>
            <a:prstGeom prst="rect"/>
            <a:noFill/>
          </p:spPr>
          <p:txBody>
            <a:bodyPr rtlCol="0" wrap="square">
              <a:spAutoFit/>
            </a:bodyPr>
            <a:p>
              <a:r>
                <a:rPr altLang="en-US" dirty="0" sz="1200" lang="zh-CN"/>
                <a:t>金融</a:t>
              </a:r>
              <a:endParaRPr altLang="zh-CN" dirty="0" sz="1200" lang="en-US"/>
            </a:p>
            <a:p>
              <a:r>
                <a:rPr altLang="en-US" dirty="0" sz="1200" lang="zh-CN"/>
                <a:t>机构</a:t>
              </a:r>
              <a:endParaRPr dirty="0" sz="1200" lang="en-US"/>
            </a:p>
          </p:txBody>
        </p:sp>
        <p:cxnSp>
          <p:nvCxnSpPr>
            <p:cNvPr id="3146013" name="肘形连接符 246"/>
            <p:cNvCxnSpPr>
              <a:cxnSpLocks/>
              <a:stCxn id="1049566" idx="1"/>
              <a:endCxn id="1049558" idx="1"/>
            </p:cNvCxnSpPr>
            <p:nvPr/>
          </p:nvCxnSpPr>
          <p:spPr>
            <a:xfrm rot="10800000" flipH="1">
              <a:off x="2931948" y="2354898"/>
              <a:ext cx="146066" cy="1855387"/>
            </a:xfrm>
            <a:prstGeom prst="bentConnector3">
              <a:avLst>
                <a:gd name="adj1" fmla="val -156505"/>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68" name="文本框 247"/>
            <p:cNvSpPr txBox="1"/>
            <p:nvPr/>
          </p:nvSpPr>
          <p:spPr>
            <a:xfrm>
              <a:off x="1873527" y="3295906"/>
              <a:ext cx="1056779" cy="346249"/>
            </a:xfrm>
            <a:prstGeom prst="rect"/>
            <a:noFill/>
          </p:spPr>
          <p:txBody>
            <a:bodyPr rtlCol="0" wrap="square">
              <a:spAutoFit/>
            </a:bodyPr>
            <a:p>
              <a:r>
                <a:rPr altLang="en-US" dirty="0" sz="825" lang="zh-CN"/>
                <a:t>￥流动资金不够</a:t>
              </a:r>
              <a:endParaRPr altLang="zh-CN" dirty="0" sz="825" lang="en-US"/>
            </a:p>
            <a:p>
              <a:r>
                <a:rPr altLang="en-US" dirty="0" sz="825" lang="zh-CN"/>
                <a:t>时举债贷款</a:t>
              </a:r>
              <a:endParaRPr dirty="0" sz="825" lang="en-US"/>
            </a:p>
          </p:txBody>
        </p:sp>
        <p:cxnSp>
          <p:nvCxnSpPr>
            <p:cNvPr id="3146014" name="直接箭头连接符 248"/>
            <p:cNvCxnSpPr>
              <a:cxnSpLocks/>
              <a:endCxn id="1049566" idx="0"/>
            </p:cNvCxnSpPr>
            <p:nvPr/>
          </p:nvCxnSpPr>
          <p:spPr>
            <a:xfrm>
              <a:off x="3256647" y="2397130"/>
              <a:ext cx="924" cy="1514863"/>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15" name="肘形连接符 249"/>
            <p:cNvCxnSpPr>
              <a:cxnSpLocks/>
              <a:stCxn id="1049534" idx="2"/>
              <a:endCxn id="1049566" idx="3"/>
            </p:cNvCxnSpPr>
            <p:nvPr/>
          </p:nvCxnSpPr>
          <p:spPr>
            <a:xfrm rot="5400000">
              <a:off x="4419797" y="2827595"/>
              <a:ext cx="546086" cy="2219292"/>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69" name="流程图: 多文档 250"/>
            <p:cNvSpPr/>
            <p:nvPr/>
          </p:nvSpPr>
          <p:spPr>
            <a:xfrm>
              <a:off x="5331673" y="4035128"/>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30</a:t>
              </a:r>
              <a:endParaRPr dirty="0" sz="600" lang="en-US"/>
            </a:p>
          </p:txBody>
        </p:sp>
        <p:sp>
          <p:nvSpPr>
            <p:cNvPr id="1049570" name="流程图: 多文档 251"/>
            <p:cNvSpPr/>
            <p:nvPr/>
          </p:nvSpPr>
          <p:spPr>
            <a:xfrm>
              <a:off x="5114843" y="1488085"/>
              <a:ext cx="381452" cy="356315"/>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600" lang="en-US"/>
                <a:t>###</a:t>
              </a:r>
              <a:endParaRPr dirty="0" sz="600" lang="en-US"/>
            </a:p>
          </p:txBody>
        </p:sp>
        <p:sp>
          <p:nvSpPr>
            <p:cNvPr id="1049571" name="文本框 252"/>
            <p:cNvSpPr txBox="1"/>
            <p:nvPr/>
          </p:nvSpPr>
          <p:spPr>
            <a:xfrm>
              <a:off x="5576991" y="1468251"/>
              <a:ext cx="1875668" cy="346249"/>
            </a:xfrm>
            <a:prstGeom prst="rect"/>
            <a:noFill/>
          </p:spPr>
          <p:txBody>
            <a:bodyPr rtlCol="0" wrap="square">
              <a:spAutoFit/>
            </a:bodyPr>
            <a:p>
              <a:r>
                <a:rPr altLang="en-US" dirty="0" sz="825" lang="zh-CN"/>
                <a:t>区块链技术共享账本做为可自由分拆流转代币形式的债务和信用</a:t>
              </a:r>
              <a:endParaRPr dirty="0" sz="825" lang="en-US"/>
            </a:p>
          </p:txBody>
        </p:sp>
        <p:cxnSp>
          <p:nvCxnSpPr>
            <p:cNvPr id="3146016" name="直接连接符 253"/>
            <p:cNvCxnSpPr>
              <a:cxnSpLocks/>
            </p:cNvCxnSpPr>
            <p:nvPr/>
          </p:nvCxnSpPr>
          <p:spPr>
            <a:xfrm>
              <a:off x="5455079" y="1659181"/>
              <a:ext cx="227818" cy="1"/>
            </a:xfrm>
            <a:prstGeom prst="line"/>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17" name="直接箭头连接符 254"/>
            <p:cNvCxnSpPr>
              <a:cxnSpLocks/>
              <a:endCxn id="1049547" idx="1"/>
            </p:cNvCxnSpPr>
            <p:nvPr/>
          </p:nvCxnSpPr>
          <p:spPr>
            <a:xfrm flipV="1">
              <a:off x="1499976" y="1745835"/>
              <a:ext cx="316556" cy="6334"/>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18" name="直接箭头连接符 255"/>
            <p:cNvCxnSpPr>
              <a:cxnSpLocks/>
              <a:stCxn id="1049542" idx="3"/>
            </p:cNvCxnSpPr>
            <p:nvPr/>
          </p:nvCxnSpPr>
          <p:spPr>
            <a:xfrm>
              <a:off x="7307609" y="3851151"/>
              <a:ext cx="247102" cy="6335"/>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72" name="文本框 256"/>
            <p:cNvSpPr txBox="1"/>
            <p:nvPr/>
          </p:nvSpPr>
          <p:spPr>
            <a:xfrm>
              <a:off x="1448541" y="1486480"/>
              <a:ext cx="474561" cy="230832"/>
            </a:xfrm>
            <a:prstGeom prst="rect"/>
            <a:noFill/>
          </p:spPr>
          <p:txBody>
            <a:bodyPr rtlCol="0" wrap="square">
              <a:spAutoFit/>
            </a:bodyPr>
            <a:p>
              <a:r>
                <a:rPr altLang="en-US" dirty="0" sz="900" lang="zh-CN"/>
                <a:t>上游</a:t>
              </a:r>
              <a:endParaRPr dirty="0" sz="900" lang="en-US"/>
            </a:p>
          </p:txBody>
        </p:sp>
        <p:sp>
          <p:nvSpPr>
            <p:cNvPr id="1049573" name="文本框 257"/>
            <p:cNvSpPr txBox="1"/>
            <p:nvPr/>
          </p:nvSpPr>
          <p:spPr>
            <a:xfrm>
              <a:off x="7252960" y="3818511"/>
              <a:ext cx="392173" cy="369332"/>
            </a:xfrm>
            <a:prstGeom prst="rect"/>
            <a:noFill/>
          </p:spPr>
          <p:txBody>
            <a:bodyPr rtlCol="0" wrap="square">
              <a:spAutoFit/>
            </a:bodyPr>
            <a:p>
              <a:r>
                <a:rPr dirty="0" lang="en-US"/>
                <a:t>…</a:t>
              </a:r>
            </a:p>
          </p:txBody>
        </p:sp>
        <p:sp>
          <p:nvSpPr>
            <p:cNvPr id="1049574" name="文本框 258"/>
            <p:cNvSpPr txBox="1"/>
            <p:nvPr/>
          </p:nvSpPr>
          <p:spPr>
            <a:xfrm>
              <a:off x="4898967" y="1500657"/>
              <a:ext cx="342738" cy="369332"/>
            </a:xfrm>
            <a:prstGeom prst="rect"/>
            <a:noFill/>
          </p:spPr>
          <p:txBody>
            <a:bodyPr rtlCol="0" wrap="square">
              <a:spAutoFit/>
            </a:bodyPr>
            <a:p>
              <a:r>
                <a:rPr altLang="en-US" dirty="0" lang="zh-CN"/>
                <a:t>*</a:t>
              </a:r>
              <a:endParaRPr dirty="0" lang="en-US"/>
            </a:p>
          </p:txBody>
        </p:sp>
        <p:sp>
          <p:nvSpPr>
            <p:cNvPr id="1049575" name="文本框 259"/>
            <p:cNvSpPr txBox="1"/>
            <p:nvPr/>
          </p:nvSpPr>
          <p:spPr>
            <a:xfrm>
              <a:off x="3620695" y="2517588"/>
              <a:ext cx="342738" cy="369332"/>
            </a:xfrm>
            <a:prstGeom prst="rect"/>
            <a:noFill/>
          </p:spPr>
          <p:txBody>
            <a:bodyPr rtlCol="0" wrap="square">
              <a:spAutoFit/>
            </a:bodyPr>
            <a:p>
              <a:r>
                <a:rPr altLang="en-US" dirty="0" lang="zh-CN"/>
                <a:t>*</a:t>
              </a:r>
              <a:endParaRPr dirty="0" lang="en-US"/>
            </a:p>
          </p:txBody>
        </p:sp>
        <p:sp>
          <p:nvSpPr>
            <p:cNvPr id="1049576" name="文本框 260"/>
            <p:cNvSpPr txBox="1"/>
            <p:nvPr/>
          </p:nvSpPr>
          <p:spPr>
            <a:xfrm>
              <a:off x="1669391" y="1960652"/>
              <a:ext cx="342738" cy="369332"/>
            </a:xfrm>
            <a:prstGeom prst="rect"/>
            <a:noFill/>
          </p:spPr>
          <p:txBody>
            <a:bodyPr rtlCol="0" wrap="square">
              <a:spAutoFit/>
            </a:bodyPr>
            <a:p>
              <a:r>
                <a:rPr altLang="en-US" dirty="0" lang="zh-CN"/>
                <a:t>*</a:t>
              </a:r>
              <a:endParaRPr dirty="0" lang="en-US"/>
            </a:p>
          </p:txBody>
        </p:sp>
        <p:sp>
          <p:nvSpPr>
            <p:cNvPr id="1049577" name="文本框 261"/>
            <p:cNvSpPr txBox="1"/>
            <p:nvPr/>
          </p:nvSpPr>
          <p:spPr>
            <a:xfrm>
              <a:off x="2095364" y="2875073"/>
              <a:ext cx="342738" cy="369332"/>
            </a:xfrm>
            <a:prstGeom prst="rect"/>
            <a:noFill/>
          </p:spPr>
          <p:txBody>
            <a:bodyPr rtlCol="0" wrap="square">
              <a:spAutoFit/>
            </a:bodyPr>
            <a:p>
              <a:r>
                <a:rPr altLang="en-US" dirty="0" lang="zh-CN"/>
                <a:t>*</a:t>
              </a:r>
              <a:endParaRPr dirty="0" lang="en-US"/>
            </a:p>
          </p:txBody>
        </p:sp>
        <p:sp>
          <p:nvSpPr>
            <p:cNvPr id="1049578" name="文本框 262"/>
            <p:cNvSpPr txBox="1"/>
            <p:nvPr/>
          </p:nvSpPr>
          <p:spPr>
            <a:xfrm>
              <a:off x="6670040" y="2922299"/>
              <a:ext cx="342738" cy="369332"/>
            </a:xfrm>
            <a:prstGeom prst="rect"/>
            <a:noFill/>
          </p:spPr>
          <p:txBody>
            <a:bodyPr rtlCol="0" wrap="square">
              <a:spAutoFit/>
            </a:bodyPr>
            <a:p>
              <a:r>
                <a:rPr altLang="en-US" dirty="0" lang="zh-CN"/>
                <a:t>*</a:t>
              </a:r>
              <a:endParaRPr dirty="0" lang="en-US"/>
            </a:p>
          </p:txBody>
        </p:sp>
        <p:sp>
          <p:nvSpPr>
            <p:cNvPr id="1049579" name="文本框 263"/>
            <p:cNvSpPr txBox="1"/>
            <p:nvPr/>
          </p:nvSpPr>
          <p:spPr>
            <a:xfrm>
              <a:off x="5152023" y="3962738"/>
              <a:ext cx="342738" cy="369332"/>
            </a:xfrm>
            <a:prstGeom prst="rect"/>
            <a:noFill/>
          </p:spPr>
          <p:txBody>
            <a:bodyPr rtlCol="0" wrap="square">
              <a:spAutoFit/>
            </a:bodyPr>
            <a:p>
              <a:r>
                <a:rPr altLang="en-US" dirty="0" lang="zh-CN"/>
                <a:t>*</a:t>
              </a:r>
              <a:endParaRPr dirty="0" lang="en-US"/>
            </a:p>
          </p:txBody>
        </p:sp>
        <p:sp>
          <p:nvSpPr>
            <p:cNvPr id="1049580" name="文本框 264"/>
            <p:cNvSpPr txBox="1"/>
            <p:nvPr/>
          </p:nvSpPr>
          <p:spPr>
            <a:xfrm>
              <a:off x="5252712" y="2459902"/>
              <a:ext cx="342738" cy="369332"/>
            </a:xfrm>
            <a:prstGeom prst="rect"/>
            <a:noFill/>
          </p:spPr>
          <p:txBody>
            <a:bodyPr rtlCol="0" wrap="square">
              <a:spAutoFit/>
            </a:bodyPr>
            <a:p>
              <a:r>
                <a:rPr altLang="en-US" dirty="0" lang="zh-CN"/>
                <a:t>*</a:t>
              </a:r>
              <a:endParaRPr dirty="0" lang="en-US"/>
            </a:p>
          </p:txBody>
        </p:sp>
        <p:sp>
          <p:nvSpPr>
            <p:cNvPr id="1049581" name="文本框 266"/>
            <p:cNvSpPr txBox="1"/>
            <p:nvPr/>
          </p:nvSpPr>
          <p:spPr>
            <a:xfrm>
              <a:off x="1481270" y="1641210"/>
              <a:ext cx="392173" cy="369332"/>
            </a:xfrm>
            <a:prstGeom prst="rect"/>
            <a:noFill/>
          </p:spPr>
          <p:txBody>
            <a:bodyPr rtlCol="0" wrap="square">
              <a:spAutoFit/>
            </a:bodyPr>
            <a:p>
              <a:r>
                <a:rPr dirty="0" lang="en-US"/>
                <a:t>…</a:t>
              </a:r>
            </a:p>
          </p:txBody>
        </p:sp>
        <p:sp>
          <p:nvSpPr>
            <p:cNvPr id="1049582" name="文本框 267"/>
            <p:cNvSpPr txBox="1"/>
            <p:nvPr/>
          </p:nvSpPr>
          <p:spPr>
            <a:xfrm>
              <a:off x="7188004" y="4055928"/>
              <a:ext cx="474561" cy="230832"/>
            </a:xfrm>
            <a:prstGeom prst="rect"/>
            <a:noFill/>
          </p:spPr>
          <p:txBody>
            <a:bodyPr rtlCol="0" wrap="square">
              <a:spAutoFit/>
            </a:bodyPr>
            <a:p>
              <a:r>
                <a:rPr altLang="en-US" dirty="0" sz="900" lang="zh-CN"/>
                <a:t>下游</a:t>
              </a:r>
              <a:endParaRPr dirty="0" sz="900" lang="en-US"/>
            </a:p>
          </p:txBody>
        </p:sp>
        <p:cxnSp>
          <p:nvCxnSpPr>
            <p:cNvPr id="3146019" name="直接箭头连接符 268"/>
            <p:cNvCxnSpPr>
              <a:cxnSpLocks/>
            </p:cNvCxnSpPr>
            <p:nvPr/>
          </p:nvCxnSpPr>
          <p:spPr>
            <a:xfrm flipH="1">
              <a:off x="4101831" y="2936944"/>
              <a:ext cx="566799" cy="570711"/>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9588" name="Rectangle 4"/>
          <p:cNvSpPr/>
          <p:nvPr/>
        </p:nvSpPr>
        <p:spPr>
          <a:xfrm>
            <a:off x="578643" y="858798"/>
            <a:ext cx="8097813" cy="4284702"/>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89" name="文本框 234"/>
          <p:cNvSpPr txBox="1"/>
          <p:nvPr/>
        </p:nvSpPr>
        <p:spPr>
          <a:xfrm>
            <a:off x="684239" y="111398"/>
            <a:ext cx="7310014" cy="338554"/>
          </a:xfrm>
          <a:prstGeom prst="rect"/>
          <a:noFill/>
        </p:spPr>
        <p:txBody>
          <a:bodyPr rtlCol="0" wrap="none">
            <a:spAutoFit/>
          </a:bodyPr>
          <a:p>
            <a:r>
              <a:rPr altLang="en-US" dirty="0" sz="1600" lang="zh-CN">
                <a:solidFill>
                  <a:schemeClr val="bg1"/>
                </a:solidFill>
              </a:rPr>
              <a:t>区块链金融服务 </a:t>
            </a:r>
            <a:r>
              <a:rPr altLang="zh-CN" dirty="0" sz="1600" lang="en-US">
                <a:solidFill>
                  <a:schemeClr val="bg1"/>
                </a:solidFill>
              </a:rPr>
              <a:t>–</a:t>
            </a:r>
            <a:r>
              <a:rPr altLang="en-US" dirty="0" sz="1600" lang="zh-CN">
                <a:solidFill>
                  <a:schemeClr val="bg1"/>
                </a:solidFill>
              </a:rPr>
              <a:t>基于区块链技术的信用流转和分拆的区块链供应链金融逻辑图</a:t>
            </a:r>
            <a:endParaRPr altLang="zh-CN" dirty="0" sz="1600" lang="en-US">
              <a:solidFill>
                <a:schemeClr val="bg1"/>
              </a:solidFill>
            </a:endParaRPr>
          </a:p>
        </p:txBody>
      </p:sp>
      <p:grpSp>
        <p:nvGrpSpPr>
          <p:cNvPr id="285" name="Group 3"/>
          <p:cNvGrpSpPr/>
          <p:nvPr/>
        </p:nvGrpSpPr>
        <p:grpSpPr>
          <a:xfrm>
            <a:off x="1224419" y="1007089"/>
            <a:ext cx="6521277" cy="3907199"/>
            <a:chOff x="1632558" y="1342785"/>
            <a:chExt cx="8695036" cy="5209598"/>
          </a:xfrm>
        </p:grpSpPr>
        <p:pic>
          <p:nvPicPr>
            <p:cNvPr id="2097362" name="Picture 233"/>
            <p:cNvPicPr>
              <a:picLocks noChangeAspect="1"/>
            </p:cNvPicPr>
            <p:nvPr/>
          </p:nvPicPr>
          <p:blipFill>
            <a:blip xmlns:r="http://schemas.openxmlformats.org/officeDocument/2006/relationships" r:embed="rId1"/>
            <a:stretch>
              <a:fillRect/>
            </a:stretch>
          </p:blipFill>
          <p:spPr>
            <a:xfrm>
              <a:off x="8064235" y="4277731"/>
              <a:ext cx="651479" cy="709594"/>
            </a:xfrm>
            <a:prstGeom prst="rect"/>
          </p:spPr>
        </p:pic>
        <p:pic>
          <p:nvPicPr>
            <p:cNvPr id="2097363" name="Picture 234"/>
            <p:cNvPicPr>
              <a:picLocks noChangeAspect="1"/>
            </p:cNvPicPr>
            <p:nvPr/>
          </p:nvPicPr>
          <p:blipFill>
            <a:blip xmlns:r="http://schemas.openxmlformats.org/officeDocument/2006/relationships" r:embed="rId2"/>
            <a:stretch>
              <a:fillRect/>
            </a:stretch>
          </p:blipFill>
          <p:spPr>
            <a:xfrm>
              <a:off x="4724429" y="2403973"/>
              <a:ext cx="667766" cy="709594"/>
            </a:xfrm>
            <a:prstGeom prst="rect"/>
          </p:spPr>
        </p:pic>
        <p:pic>
          <p:nvPicPr>
            <p:cNvPr id="2097364" name="Picture 235"/>
            <p:cNvPicPr>
              <a:picLocks noChangeAspect="1"/>
            </p:cNvPicPr>
            <p:nvPr/>
          </p:nvPicPr>
          <p:blipFill>
            <a:blip xmlns:r="http://schemas.openxmlformats.org/officeDocument/2006/relationships" r:embed="rId2"/>
            <a:stretch>
              <a:fillRect/>
            </a:stretch>
          </p:blipFill>
          <p:spPr>
            <a:xfrm>
              <a:off x="6426404" y="3352723"/>
              <a:ext cx="667766" cy="709594"/>
            </a:xfrm>
            <a:prstGeom prst="rect"/>
          </p:spPr>
        </p:pic>
        <p:sp>
          <p:nvSpPr>
            <p:cNvPr id="1049590" name="Rounded Rectangle 236"/>
            <p:cNvSpPr/>
            <p:nvPr/>
          </p:nvSpPr>
          <p:spPr>
            <a:xfrm>
              <a:off x="1632559" y="5975786"/>
              <a:ext cx="8587587" cy="523557"/>
            </a:xfrm>
            <a:prstGeom prst="roundRect"/>
          </p:spPr>
          <p:style>
            <a:lnRef idx="0">
              <a:schemeClr val="accent1"/>
            </a:lnRef>
            <a:fillRef idx="3">
              <a:schemeClr val="accent1"/>
            </a:fillRef>
            <a:effectRef idx="3">
              <a:schemeClr val="accent1"/>
            </a:effectRef>
            <a:fontRef idx="minor">
              <a:schemeClr val="lt1"/>
            </a:fontRef>
          </p:style>
          <p:txBody>
            <a:bodyPr anchor="ctr" rtlCol="0"/>
            <a:p>
              <a:pPr algn="ctr"/>
              <a:endParaRPr altLang="en-US" lang="zh-CN"/>
            </a:p>
          </p:txBody>
        </p:sp>
        <p:pic>
          <p:nvPicPr>
            <p:cNvPr id="2097365" name="Picture 237"/>
            <p:cNvPicPr>
              <a:picLocks noChangeAspect="1"/>
            </p:cNvPicPr>
            <p:nvPr/>
          </p:nvPicPr>
          <p:blipFill>
            <a:blip xmlns:r="http://schemas.openxmlformats.org/officeDocument/2006/relationships" r:embed="rId3"/>
            <a:stretch>
              <a:fillRect/>
            </a:stretch>
          </p:blipFill>
          <p:spPr>
            <a:xfrm>
              <a:off x="4072321" y="5715861"/>
              <a:ext cx="725776" cy="789043"/>
            </a:xfrm>
            <a:prstGeom prst="rect"/>
          </p:spPr>
        </p:pic>
        <p:pic>
          <p:nvPicPr>
            <p:cNvPr id="2097366" name="Picture 238"/>
            <p:cNvPicPr>
              <a:picLocks noChangeAspect="1"/>
            </p:cNvPicPr>
            <p:nvPr/>
          </p:nvPicPr>
          <p:blipFill>
            <a:blip xmlns:r="http://schemas.openxmlformats.org/officeDocument/2006/relationships" r:embed="rId4"/>
            <a:stretch>
              <a:fillRect/>
            </a:stretch>
          </p:blipFill>
          <p:spPr>
            <a:xfrm>
              <a:off x="4824130" y="5605206"/>
              <a:ext cx="608820" cy="802335"/>
            </a:xfrm>
            <a:prstGeom prst="rect"/>
          </p:spPr>
        </p:pic>
        <p:pic>
          <p:nvPicPr>
            <p:cNvPr id="2097367" name="Picture 239"/>
            <p:cNvPicPr>
              <a:picLocks noChangeAspect="1"/>
            </p:cNvPicPr>
            <p:nvPr/>
          </p:nvPicPr>
          <p:blipFill>
            <a:blip xmlns:r="http://schemas.openxmlformats.org/officeDocument/2006/relationships" r:embed="rId4"/>
            <a:stretch>
              <a:fillRect/>
            </a:stretch>
          </p:blipFill>
          <p:spPr>
            <a:xfrm>
              <a:off x="5108856" y="5605206"/>
              <a:ext cx="608820" cy="802335"/>
            </a:xfrm>
            <a:prstGeom prst="rect"/>
          </p:spPr>
        </p:pic>
        <p:pic>
          <p:nvPicPr>
            <p:cNvPr id="2097368" name="Picture 240"/>
            <p:cNvPicPr>
              <a:picLocks noChangeAspect="1"/>
            </p:cNvPicPr>
            <p:nvPr/>
          </p:nvPicPr>
          <p:blipFill>
            <a:blip xmlns:r="http://schemas.openxmlformats.org/officeDocument/2006/relationships" r:embed="rId4"/>
            <a:stretch>
              <a:fillRect/>
            </a:stretch>
          </p:blipFill>
          <p:spPr>
            <a:xfrm>
              <a:off x="5393582" y="5605206"/>
              <a:ext cx="608820" cy="802335"/>
            </a:xfrm>
            <a:prstGeom prst="rect"/>
          </p:spPr>
        </p:pic>
        <p:pic>
          <p:nvPicPr>
            <p:cNvPr id="2097369" name="Picture 241"/>
            <p:cNvPicPr>
              <a:picLocks noChangeAspect="1"/>
            </p:cNvPicPr>
            <p:nvPr/>
          </p:nvPicPr>
          <p:blipFill>
            <a:blip xmlns:r="http://schemas.openxmlformats.org/officeDocument/2006/relationships" r:embed="rId4"/>
            <a:stretch>
              <a:fillRect/>
            </a:stretch>
          </p:blipFill>
          <p:spPr>
            <a:xfrm>
              <a:off x="5678308" y="5605206"/>
              <a:ext cx="608820" cy="802335"/>
            </a:xfrm>
            <a:prstGeom prst="rect"/>
          </p:spPr>
        </p:pic>
        <p:pic>
          <p:nvPicPr>
            <p:cNvPr id="2097370" name="Picture 242"/>
            <p:cNvPicPr>
              <a:picLocks noChangeAspect="1"/>
            </p:cNvPicPr>
            <p:nvPr/>
          </p:nvPicPr>
          <p:blipFill>
            <a:blip xmlns:r="http://schemas.openxmlformats.org/officeDocument/2006/relationships" r:embed="rId4"/>
            <a:stretch>
              <a:fillRect/>
            </a:stretch>
          </p:blipFill>
          <p:spPr>
            <a:xfrm>
              <a:off x="5963034" y="5605206"/>
              <a:ext cx="608820" cy="802335"/>
            </a:xfrm>
            <a:prstGeom prst="rect"/>
          </p:spPr>
        </p:pic>
        <p:pic>
          <p:nvPicPr>
            <p:cNvPr id="2097371" name="Picture 243"/>
            <p:cNvPicPr>
              <a:picLocks noChangeAspect="1"/>
            </p:cNvPicPr>
            <p:nvPr/>
          </p:nvPicPr>
          <p:blipFill>
            <a:blip xmlns:r="http://schemas.openxmlformats.org/officeDocument/2006/relationships" r:embed="rId5"/>
            <a:stretch>
              <a:fillRect/>
            </a:stretch>
          </p:blipFill>
          <p:spPr>
            <a:xfrm>
              <a:off x="6366633" y="5658222"/>
              <a:ext cx="692196" cy="709594"/>
            </a:xfrm>
            <a:prstGeom prst="rect"/>
          </p:spPr>
        </p:pic>
        <p:sp>
          <p:nvSpPr>
            <p:cNvPr id="1049591" name="文本框 234"/>
            <p:cNvSpPr txBox="1"/>
            <p:nvPr/>
          </p:nvSpPr>
          <p:spPr>
            <a:xfrm>
              <a:off x="6969410" y="6095332"/>
              <a:ext cx="3358184" cy="410369"/>
            </a:xfrm>
            <a:prstGeom prst="rect"/>
            <a:noFill/>
          </p:spPr>
          <p:txBody>
            <a:bodyPr rtlCol="0" wrap="none">
              <a:spAutoFit/>
            </a:bodyPr>
            <a:p>
              <a:r>
                <a:rPr altLang="en-US" dirty="0" sz="1400" lang="zh-CN">
                  <a:solidFill>
                    <a:schemeClr val="bg1"/>
                  </a:solidFill>
                  <a:effectLst>
                    <a:outerShdw algn="tl" blurRad="38100" dir="2700000" dist="38100">
                      <a:srgbClr val="000000">
                        <a:alpha val="43137"/>
                      </a:srgbClr>
                    </a:outerShdw>
                  </a:effectLst>
                </a:rPr>
                <a:t>金融平台运营管理和金融机构</a:t>
              </a:r>
              <a:endParaRPr dirty="0" sz="1400" lang="en-US">
                <a:solidFill>
                  <a:schemeClr val="bg1"/>
                </a:solidFill>
                <a:effectLst>
                  <a:outerShdw algn="tl" blurRad="38100" dir="2700000" dist="38100">
                    <a:srgbClr val="000000">
                      <a:alpha val="43137"/>
                    </a:srgbClr>
                  </a:outerShdw>
                </a:effectLst>
              </a:endParaRPr>
            </a:p>
          </p:txBody>
        </p:sp>
        <p:pic>
          <p:nvPicPr>
            <p:cNvPr id="2097372" name="Picture 259"/>
            <p:cNvPicPr>
              <a:picLocks noChangeAspect="1"/>
            </p:cNvPicPr>
            <p:nvPr/>
          </p:nvPicPr>
          <p:blipFill>
            <a:blip xmlns:r="http://schemas.openxmlformats.org/officeDocument/2006/relationships" r:embed="rId6"/>
            <a:stretch>
              <a:fillRect/>
            </a:stretch>
          </p:blipFill>
          <p:spPr>
            <a:xfrm>
              <a:off x="3879284" y="1461776"/>
              <a:ext cx="716627" cy="701438"/>
            </a:xfrm>
            <a:prstGeom prst="rect"/>
          </p:spPr>
        </p:pic>
        <p:cxnSp>
          <p:nvCxnSpPr>
            <p:cNvPr id="3146020" name="Elbow Connector 260"/>
            <p:cNvCxnSpPr>
              <a:cxnSpLocks/>
              <a:endCxn id="2097372" idx="1"/>
            </p:cNvCxnSpPr>
            <p:nvPr/>
          </p:nvCxnSpPr>
          <p:spPr>
            <a:xfrm rot="5400000" flipH="1" flipV="1">
              <a:off x="1438349" y="3533841"/>
              <a:ext cx="4162281" cy="719590"/>
            </a:xfrm>
            <a:prstGeom prst="bentConnector2"/>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49592" name="文本框 234"/>
            <p:cNvSpPr txBox="1"/>
            <p:nvPr/>
          </p:nvSpPr>
          <p:spPr>
            <a:xfrm>
              <a:off x="2655163" y="1342785"/>
              <a:ext cx="1477328" cy="492443"/>
            </a:xfrm>
            <a:prstGeom prst="rect"/>
            <a:noFill/>
          </p:spPr>
          <p:txBody>
            <a:bodyPr rtlCol="0" wrap="none">
              <a:spAutoFit/>
            </a:bodyPr>
            <a:p>
              <a:r>
                <a:rPr altLang="en-US" dirty="0" lang="zh-CN"/>
                <a:t>核心企业</a:t>
              </a:r>
              <a:endParaRPr dirty="0" lang="en-US"/>
            </a:p>
          </p:txBody>
        </p:sp>
        <p:sp>
          <p:nvSpPr>
            <p:cNvPr id="1049593" name="文本框 234"/>
            <p:cNvSpPr txBox="1"/>
            <p:nvPr/>
          </p:nvSpPr>
          <p:spPr>
            <a:xfrm>
              <a:off x="2326345" y="2121441"/>
              <a:ext cx="964367" cy="338555"/>
            </a:xfrm>
            <a:prstGeom prst="rect"/>
            <a:noFill/>
          </p:spPr>
          <p:txBody>
            <a:bodyPr rtlCol="0" wrap="none">
              <a:spAutoFit/>
            </a:bodyPr>
            <a:p>
              <a:r>
                <a:rPr altLang="en-US" dirty="0" sz="1050" lang="zh-CN">
                  <a:solidFill>
                    <a:schemeClr val="accent2"/>
                  </a:solidFill>
                </a:rPr>
                <a:t>授信额度</a:t>
              </a:r>
              <a:endParaRPr altLang="zh-CN" dirty="0" sz="1050" lang="en-US">
                <a:solidFill>
                  <a:schemeClr val="accent2"/>
                </a:solidFill>
              </a:endParaRPr>
            </a:p>
          </p:txBody>
        </p:sp>
        <p:pic>
          <p:nvPicPr>
            <p:cNvPr id="2097373" name="Picture 268"/>
            <p:cNvPicPr>
              <a:picLocks noChangeAspect="1"/>
            </p:cNvPicPr>
            <p:nvPr/>
          </p:nvPicPr>
          <p:blipFill>
            <a:blip xmlns:r="http://schemas.openxmlformats.org/officeDocument/2006/relationships" r:embed="rId2"/>
            <a:stretch>
              <a:fillRect/>
            </a:stretch>
          </p:blipFill>
          <p:spPr>
            <a:xfrm>
              <a:off x="5294945" y="2403973"/>
              <a:ext cx="667766" cy="709594"/>
            </a:xfrm>
            <a:prstGeom prst="rect"/>
          </p:spPr>
        </p:pic>
        <p:cxnSp>
          <p:nvCxnSpPr>
            <p:cNvPr id="3146021" name="Elbow Connector 269"/>
            <p:cNvCxnSpPr>
              <a:cxnSpLocks/>
              <a:stCxn id="2097372" idx="3"/>
              <a:endCxn id="2097373" idx="0"/>
            </p:cNvCxnSpPr>
            <p:nvPr/>
          </p:nvCxnSpPr>
          <p:spPr>
            <a:xfrm>
              <a:off x="4595911" y="1812495"/>
              <a:ext cx="1032917" cy="591478"/>
            </a:xfrm>
            <a:prstGeom prst="bentConnector2"/>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97374" name="Picture 270"/>
            <p:cNvPicPr>
              <a:picLocks noChangeAspect="1"/>
            </p:cNvPicPr>
            <p:nvPr/>
          </p:nvPicPr>
          <p:blipFill>
            <a:blip xmlns:r="http://schemas.openxmlformats.org/officeDocument/2006/relationships" r:embed="rId2"/>
            <a:stretch>
              <a:fillRect/>
            </a:stretch>
          </p:blipFill>
          <p:spPr>
            <a:xfrm>
              <a:off x="7010989" y="3325142"/>
              <a:ext cx="667766" cy="709594"/>
            </a:xfrm>
            <a:prstGeom prst="rect"/>
          </p:spPr>
        </p:pic>
        <p:cxnSp>
          <p:nvCxnSpPr>
            <p:cNvPr id="3146022" name="Elbow Connector 271"/>
            <p:cNvCxnSpPr>
              <a:cxnSpLocks/>
              <a:stCxn id="2097373" idx="3"/>
              <a:endCxn id="2097374" idx="0"/>
            </p:cNvCxnSpPr>
            <p:nvPr/>
          </p:nvCxnSpPr>
          <p:spPr>
            <a:xfrm>
              <a:off x="5962711" y="2758770"/>
              <a:ext cx="1382161" cy="566372"/>
            </a:xfrm>
            <a:prstGeom prst="bentConnector2"/>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97375" name="Picture 272"/>
            <p:cNvPicPr>
              <a:picLocks noChangeAspect="1"/>
            </p:cNvPicPr>
            <p:nvPr/>
          </p:nvPicPr>
          <p:blipFill>
            <a:blip xmlns:r="http://schemas.openxmlformats.org/officeDocument/2006/relationships" r:embed="rId1"/>
            <a:stretch>
              <a:fillRect/>
            </a:stretch>
          </p:blipFill>
          <p:spPr>
            <a:xfrm>
              <a:off x="8546008" y="4261308"/>
              <a:ext cx="651479" cy="709594"/>
            </a:xfrm>
            <a:prstGeom prst="rect"/>
          </p:spPr>
        </p:pic>
        <p:cxnSp>
          <p:nvCxnSpPr>
            <p:cNvPr id="3146023" name="Elbow Connector 273"/>
            <p:cNvCxnSpPr>
              <a:cxnSpLocks/>
              <a:stCxn id="2097374" idx="3"/>
              <a:endCxn id="2097375" idx="0"/>
            </p:cNvCxnSpPr>
            <p:nvPr/>
          </p:nvCxnSpPr>
          <p:spPr>
            <a:xfrm>
              <a:off x="7678755" y="3679939"/>
              <a:ext cx="1192993" cy="581369"/>
            </a:xfrm>
            <a:prstGeom prst="bentConnector2"/>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46024" name="Elbow Connector 274"/>
            <p:cNvCxnSpPr>
              <a:cxnSpLocks/>
              <a:stCxn id="2097372" idx="2"/>
            </p:cNvCxnSpPr>
            <p:nvPr/>
          </p:nvCxnSpPr>
          <p:spPr>
            <a:xfrm rot="16200000" flipH="1">
              <a:off x="4979509" y="1421303"/>
              <a:ext cx="1542891" cy="3026712"/>
            </a:xfrm>
            <a:prstGeom prst="bentConnector2"/>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46025" name="Elbow Connector 275"/>
            <p:cNvCxnSpPr>
              <a:cxnSpLocks/>
            </p:cNvCxnSpPr>
            <p:nvPr/>
          </p:nvCxnSpPr>
          <p:spPr>
            <a:xfrm rot="16200000" flipV="1">
              <a:off x="7322992" y="3524117"/>
              <a:ext cx="2673343" cy="2275394"/>
            </a:xfrm>
            <a:prstGeom prst="bentConnector3">
              <a:avLst>
                <a:gd name="adj1" fmla="val 12104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46026" name="Elbow Connector 276"/>
            <p:cNvCxnSpPr>
              <a:cxnSpLocks/>
            </p:cNvCxnSpPr>
            <p:nvPr/>
          </p:nvCxnSpPr>
          <p:spPr>
            <a:xfrm>
              <a:off x="4392347" y="2163213"/>
              <a:ext cx="1190068" cy="591480"/>
            </a:xfrm>
            <a:prstGeom prst="bentConnector3">
              <a:avLst>
                <a:gd name="adj1" fmla="val 1534"/>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46027" name="Straight Arrow Connector 277"/>
            <p:cNvCxnSpPr>
              <a:cxnSpLocks/>
            </p:cNvCxnSpPr>
            <p:nvPr/>
          </p:nvCxnSpPr>
          <p:spPr>
            <a:xfrm>
              <a:off x="4004822" y="2108234"/>
              <a:ext cx="0" cy="2172602"/>
            </a:xfrm>
            <a:prstGeom prst="straightConnector1"/>
            <a:ln w="25400">
              <a:solidFill>
                <a:srgbClr val="00206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46028" name="Straight Arrow Connector 278"/>
            <p:cNvCxnSpPr>
              <a:cxnSpLocks/>
            </p:cNvCxnSpPr>
            <p:nvPr/>
          </p:nvCxnSpPr>
          <p:spPr>
            <a:xfrm>
              <a:off x="4004822" y="4274190"/>
              <a:ext cx="0" cy="1700587"/>
            </a:xfrm>
            <a:prstGeom prst="straightConnector1"/>
            <a:ln w="25400">
              <a:solidFill>
                <a:srgbClr val="00206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46029" name="Straight Arrow Connector 279"/>
            <p:cNvCxnSpPr>
              <a:cxnSpLocks/>
            </p:cNvCxnSpPr>
            <p:nvPr/>
          </p:nvCxnSpPr>
          <p:spPr>
            <a:xfrm>
              <a:off x="7471484" y="3957635"/>
              <a:ext cx="0" cy="1700587"/>
            </a:xfrm>
            <a:prstGeom prst="straightConnector1"/>
            <a:ln w="25400">
              <a:solidFill>
                <a:srgbClr val="002060"/>
              </a:solidFill>
              <a:headEnd type="triangle"/>
              <a:tailEnd type="arrow" w="lg" len="med"/>
            </a:ln>
          </p:spPr>
          <p:style>
            <a:lnRef idx="1">
              <a:schemeClr val="accent1"/>
            </a:lnRef>
            <a:fillRef idx="0">
              <a:schemeClr val="accent1"/>
            </a:fillRef>
            <a:effectRef idx="0">
              <a:schemeClr val="accent1"/>
            </a:effectRef>
            <a:fontRef idx="minor">
              <a:schemeClr val="tx1"/>
            </a:fontRef>
          </p:style>
        </p:cxnSp>
        <p:cxnSp>
          <p:nvCxnSpPr>
            <p:cNvPr id="3146030" name="Straight Arrow Connector 280"/>
            <p:cNvCxnSpPr>
              <a:cxnSpLocks/>
            </p:cNvCxnSpPr>
            <p:nvPr/>
          </p:nvCxnSpPr>
          <p:spPr>
            <a:xfrm flipH="1" flipV="1">
              <a:off x="8950436" y="5136723"/>
              <a:ext cx="4434" cy="838055"/>
            </a:xfrm>
            <a:prstGeom prst="straightConnector1"/>
            <a:ln w="25400">
              <a:solidFill>
                <a:srgbClr val="002060"/>
              </a:solidFill>
              <a:tailEnd type="arrow" w="lg" len="med"/>
            </a:ln>
          </p:spPr>
          <p:style>
            <a:lnRef idx="1">
              <a:schemeClr val="accent1"/>
            </a:lnRef>
            <a:fillRef idx="0">
              <a:schemeClr val="accent1"/>
            </a:fillRef>
            <a:effectRef idx="0">
              <a:schemeClr val="accent1"/>
            </a:effectRef>
            <a:fontRef idx="minor">
              <a:schemeClr val="tx1"/>
            </a:fontRef>
          </p:style>
        </p:cxnSp>
        <p:sp>
          <p:nvSpPr>
            <p:cNvPr id="1049594" name="Dodecagon 281"/>
            <p:cNvSpPr/>
            <p:nvPr/>
          </p:nvSpPr>
          <p:spPr>
            <a:xfrm>
              <a:off x="2598193" y="2449709"/>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1</a:t>
              </a:r>
              <a:endParaRPr altLang="en-US" dirty="0" lang="zh-CN"/>
            </a:p>
          </p:txBody>
        </p:sp>
        <p:sp>
          <p:nvSpPr>
            <p:cNvPr id="1049595" name="文本框 234"/>
            <p:cNvSpPr txBox="1"/>
            <p:nvPr/>
          </p:nvSpPr>
          <p:spPr>
            <a:xfrm>
              <a:off x="5612061" y="2026595"/>
              <a:ext cx="1855637" cy="492443"/>
            </a:xfrm>
            <a:prstGeom prst="rect"/>
            <a:noFill/>
          </p:spPr>
          <p:txBody>
            <a:bodyPr rtlCol="0" wrap="none">
              <a:spAutoFit/>
            </a:bodyPr>
            <a:p>
              <a:r>
                <a:rPr altLang="en-US" dirty="0" lang="zh-CN"/>
                <a:t>一级供应商</a:t>
              </a:r>
              <a:r>
                <a:rPr dirty="0" lang="en-US"/>
                <a:t> </a:t>
              </a:r>
            </a:p>
          </p:txBody>
        </p:sp>
        <p:sp>
          <p:nvSpPr>
            <p:cNvPr id="1049596" name="文本框 234"/>
            <p:cNvSpPr txBox="1"/>
            <p:nvPr/>
          </p:nvSpPr>
          <p:spPr>
            <a:xfrm>
              <a:off x="6089485" y="4095798"/>
              <a:ext cx="1855637" cy="492443"/>
            </a:xfrm>
            <a:prstGeom prst="rect"/>
            <a:noFill/>
          </p:spPr>
          <p:txBody>
            <a:bodyPr rtlCol="0" wrap="none">
              <a:spAutoFit/>
            </a:bodyPr>
            <a:p>
              <a:r>
                <a:rPr altLang="en-US" dirty="0" lang="zh-CN"/>
                <a:t>二级供应商</a:t>
              </a:r>
              <a:r>
                <a:rPr dirty="0" lang="en-US"/>
                <a:t> </a:t>
              </a:r>
            </a:p>
          </p:txBody>
        </p:sp>
        <p:sp>
          <p:nvSpPr>
            <p:cNvPr id="1049597" name="文本框 234"/>
            <p:cNvSpPr txBox="1"/>
            <p:nvPr/>
          </p:nvSpPr>
          <p:spPr>
            <a:xfrm>
              <a:off x="7595249" y="4936968"/>
              <a:ext cx="1855637" cy="492443"/>
            </a:xfrm>
            <a:prstGeom prst="rect"/>
            <a:noFill/>
          </p:spPr>
          <p:txBody>
            <a:bodyPr rtlCol="0" wrap="none">
              <a:spAutoFit/>
            </a:bodyPr>
            <a:p>
              <a:r>
                <a:rPr altLang="en-US" dirty="0" lang="zh-CN"/>
                <a:t>三级供应商</a:t>
              </a:r>
              <a:r>
                <a:rPr dirty="0" lang="en-US"/>
                <a:t> </a:t>
              </a:r>
            </a:p>
          </p:txBody>
        </p:sp>
        <p:sp>
          <p:nvSpPr>
            <p:cNvPr id="1049598" name="Rounded Rectangle 285"/>
            <p:cNvSpPr/>
            <p:nvPr/>
          </p:nvSpPr>
          <p:spPr>
            <a:xfrm>
              <a:off x="6267292" y="3113567"/>
              <a:ext cx="1664786" cy="1004791"/>
            </a:xfrm>
            <a:prstGeom prst="roundRect"/>
            <a:solidFill>
              <a:schemeClr val="accent1">
                <a:alpha val="16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99" name="Dodecagon 286"/>
            <p:cNvSpPr/>
            <p:nvPr/>
          </p:nvSpPr>
          <p:spPr>
            <a:xfrm>
              <a:off x="4991688" y="1459083"/>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2</a:t>
              </a:r>
              <a:endParaRPr altLang="en-US" dirty="0" lang="zh-CN"/>
            </a:p>
          </p:txBody>
        </p:sp>
        <p:sp>
          <p:nvSpPr>
            <p:cNvPr id="1049600" name="Dodecagon 287"/>
            <p:cNvSpPr/>
            <p:nvPr/>
          </p:nvSpPr>
          <p:spPr>
            <a:xfrm>
              <a:off x="6564261" y="2752848"/>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5</a:t>
              </a:r>
              <a:endParaRPr altLang="en-US" dirty="0" lang="zh-CN"/>
            </a:p>
          </p:txBody>
        </p:sp>
        <p:sp>
          <p:nvSpPr>
            <p:cNvPr id="1049601" name="Dodecagon 288"/>
            <p:cNvSpPr/>
            <p:nvPr/>
          </p:nvSpPr>
          <p:spPr>
            <a:xfrm>
              <a:off x="4357240" y="3395377"/>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6</a:t>
              </a:r>
              <a:endParaRPr altLang="en-US" dirty="0" lang="zh-CN"/>
            </a:p>
          </p:txBody>
        </p:sp>
        <p:sp>
          <p:nvSpPr>
            <p:cNvPr id="1049602" name="Dodecagon 289"/>
            <p:cNvSpPr/>
            <p:nvPr/>
          </p:nvSpPr>
          <p:spPr>
            <a:xfrm>
              <a:off x="4470373" y="2338752"/>
              <a:ext cx="241361" cy="284051"/>
            </a:xfrm>
            <a:prstGeom prst="dodecagon"/>
          </p:spPr>
          <p:style>
            <a:lnRef idx="0">
              <a:schemeClr val="accent5"/>
            </a:lnRef>
            <a:fillRef idx="3">
              <a:schemeClr val="accent5"/>
            </a:fillRef>
            <a:effectRef idx="3">
              <a:schemeClr val="accent5"/>
            </a:effectRef>
            <a:fontRef idx="minor">
              <a:schemeClr val="lt1"/>
            </a:fontRef>
          </p:style>
          <p:txBody>
            <a:bodyPr anchor="ctr" rtlCol="0"/>
            <a:p>
              <a:pPr algn="ctr"/>
              <a:r>
                <a:rPr altLang="zh-CN" dirty="0" lang="en-US"/>
                <a:t>3</a:t>
              </a:r>
              <a:endParaRPr altLang="en-US" dirty="0" lang="zh-CN"/>
            </a:p>
          </p:txBody>
        </p:sp>
        <p:sp>
          <p:nvSpPr>
            <p:cNvPr id="1049603" name="Dodecagon 290"/>
            <p:cNvSpPr/>
            <p:nvPr/>
          </p:nvSpPr>
          <p:spPr>
            <a:xfrm>
              <a:off x="3622499" y="5033079"/>
              <a:ext cx="241361" cy="284051"/>
            </a:xfrm>
            <a:prstGeom prst="dodecagon"/>
          </p:spPr>
          <p:style>
            <a:lnRef idx="0">
              <a:schemeClr val="accent5"/>
            </a:lnRef>
            <a:fillRef idx="3">
              <a:schemeClr val="accent5"/>
            </a:fillRef>
            <a:effectRef idx="3">
              <a:schemeClr val="accent5"/>
            </a:effectRef>
            <a:fontRef idx="minor">
              <a:schemeClr val="lt1"/>
            </a:fontRef>
          </p:style>
          <p:txBody>
            <a:bodyPr anchor="ctr" rtlCol="0"/>
            <a:p>
              <a:pPr algn="ctr"/>
              <a:r>
                <a:rPr altLang="zh-CN" dirty="0" lang="en-US"/>
                <a:t>4</a:t>
              </a:r>
              <a:endParaRPr altLang="en-US" dirty="0" lang="zh-CN"/>
            </a:p>
          </p:txBody>
        </p:sp>
        <p:sp>
          <p:nvSpPr>
            <p:cNvPr id="1049604" name="Dodecagon 291"/>
            <p:cNvSpPr/>
            <p:nvPr/>
          </p:nvSpPr>
          <p:spPr>
            <a:xfrm>
              <a:off x="7592950" y="2786252"/>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7</a:t>
              </a:r>
              <a:endParaRPr altLang="en-US" dirty="0" lang="zh-CN"/>
            </a:p>
          </p:txBody>
        </p:sp>
        <p:sp>
          <p:nvSpPr>
            <p:cNvPr id="1049605" name="Dodecagon 292"/>
            <p:cNvSpPr/>
            <p:nvPr/>
          </p:nvSpPr>
          <p:spPr>
            <a:xfrm>
              <a:off x="7130023" y="4693684"/>
              <a:ext cx="241361" cy="284051"/>
            </a:xfrm>
            <a:prstGeom prst="dodecagon"/>
          </p:spPr>
          <p:style>
            <a:lnRef idx="0">
              <a:schemeClr val="accent5"/>
            </a:lnRef>
            <a:fillRef idx="3">
              <a:schemeClr val="accent5"/>
            </a:fillRef>
            <a:effectRef idx="3">
              <a:schemeClr val="accent5"/>
            </a:effectRef>
            <a:fontRef idx="minor">
              <a:schemeClr val="lt1"/>
            </a:fontRef>
          </p:style>
          <p:txBody>
            <a:bodyPr anchor="ctr" rtlCol="0"/>
            <a:p>
              <a:pPr algn="ctr"/>
              <a:r>
                <a:rPr altLang="zh-CN" dirty="0" lang="en-US"/>
                <a:t>8</a:t>
              </a:r>
              <a:endParaRPr altLang="en-US" dirty="0" lang="zh-CN"/>
            </a:p>
          </p:txBody>
        </p:sp>
        <p:sp>
          <p:nvSpPr>
            <p:cNvPr id="1049606" name="Dodecagon 293"/>
            <p:cNvSpPr/>
            <p:nvPr/>
          </p:nvSpPr>
          <p:spPr>
            <a:xfrm>
              <a:off x="8116752" y="3361039"/>
              <a:ext cx="241361" cy="284051"/>
            </a:xfrm>
            <a:prstGeom prst="dodecagon"/>
          </p:spPr>
          <p:style>
            <a:lnRef idx="0">
              <a:schemeClr val="accent2"/>
            </a:lnRef>
            <a:fillRef idx="3">
              <a:schemeClr val="accent2"/>
            </a:fillRef>
            <a:effectRef idx="3">
              <a:schemeClr val="accent2"/>
            </a:effectRef>
            <a:fontRef idx="minor">
              <a:schemeClr val="lt1"/>
            </a:fontRef>
          </p:style>
          <p:txBody>
            <a:bodyPr anchor="ctr" rtlCol="0"/>
            <a:p>
              <a:pPr algn="ctr"/>
              <a:r>
                <a:rPr altLang="zh-CN" dirty="0" lang="en-US"/>
                <a:t>9</a:t>
              </a:r>
              <a:endParaRPr altLang="en-US" dirty="0" lang="zh-CN"/>
            </a:p>
          </p:txBody>
        </p:sp>
        <p:sp>
          <p:nvSpPr>
            <p:cNvPr id="1049607" name="Dodecagon 294"/>
            <p:cNvSpPr/>
            <p:nvPr/>
          </p:nvSpPr>
          <p:spPr>
            <a:xfrm>
              <a:off x="8397644" y="5426539"/>
              <a:ext cx="479933" cy="321443"/>
            </a:xfrm>
            <a:prstGeom prst="dodecagon"/>
          </p:spPr>
          <p:style>
            <a:lnRef idx="0">
              <a:schemeClr val="accent5"/>
            </a:lnRef>
            <a:fillRef idx="3">
              <a:schemeClr val="accent5"/>
            </a:fillRef>
            <a:effectRef idx="3">
              <a:schemeClr val="accent5"/>
            </a:effectRef>
            <a:fontRef idx="minor">
              <a:schemeClr val="lt1"/>
            </a:fontRef>
          </p:style>
          <p:txBody>
            <a:bodyPr anchor="ctr" rtlCol="0"/>
            <a:p>
              <a:pPr algn="ctr"/>
              <a:r>
                <a:rPr altLang="zh-CN" dirty="0" sz="900" lang="en-US"/>
                <a:t>10</a:t>
              </a:r>
              <a:endParaRPr altLang="en-US" dirty="0" sz="900" lang="zh-CN"/>
            </a:p>
          </p:txBody>
        </p:sp>
        <p:sp>
          <p:nvSpPr>
            <p:cNvPr id="1049608" name="文本框 234"/>
            <p:cNvSpPr txBox="1"/>
            <p:nvPr/>
          </p:nvSpPr>
          <p:spPr>
            <a:xfrm>
              <a:off x="5263927" y="1456283"/>
              <a:ext cx="1705483" cy="338555"/>
            </a:xfrm>
            <a:prstGeom prst="rect"/>
            <a:noFill/>
          </p:spPr>
          <p:txBody>
            <a:bodyPr rtlCol="0" wrap="square">
              <a:spAutoFit/>
            </a:bodyPr>
            <a:p>
              <a:r>
                <a:rPr altLang="en-US" dirty="0" sz="1050" lang="zh-CN">
                  <a:solidFill>
                    <a:schemeClr val="accent2"/>
                  </a:solidFill>
                </a:rPr>
                <a:t>授信额度流转</a:t>
              </a:r>
              <a:endParaRPr dirty="0" sz="1050" lang="en-US">
                <a:solidFill>
                  <a:schemeClr val="accent2"/>
                </a:solidFill>
              </a:endParaRPr>
            </a:p>
          </p:txBody>
        </p:sp>
        <p:sp>
          <p:nvSpPr>
            <p:cNvPr id="1049609" name="文本框 234"/>
            <p:cNvSpPr txBox="1"/>
            <p:nvPr/>
          </p:nvSpPr>
          <p:spPr>
            <a:xfrm>
              <a:off x="4009950" y="5021216"/>
              <a:ext cx="964367" cy="338555"/>
            </a:xfrm>
            <a:prstGeom prst="rect"/>
            <a:noFill/>
          </p:spPr>
          <p:txBody>
            <a:bodyPr rtlCol="0" wrap="none">
              <a:spAutoFit/>
            </a:bodyPr>
            <a:p>
              <a:r>
                <a:rPr altLang="en-US" dirty="0" sz="1050" lang="zh-CN">
                  <a:solidFill>
                    <a:schemeClr val="accent5"/>
                  </a:solidFill>
                </a:rPr>
                <a:t>到期支付</a:t>
              </a:r>
              <a:endParaRPr dirty="0" sz="1050" lang="en-US">
                <a:solidFill>
                  <a:schemeClr val="accent5"/>
                </a:solidFill>
              </a:endParaRPr>
            </a:p>
          </p:txBody>
        </p:sp>
        <p:cxnSp>
          <p:nvCxnSpPr>
            <p:cNvPr id="3146031" name="Straight Arrow Connector 297"/>
            <p:cNvCxnSpPr>
              <a:cxnSpLocks/>
            </p:cNvCxnSpPr>
            <p:nvPr/>
          </p:nvCxnSpPr>
          <p:spPr>
            <a:xfrm>
              <a:off x="5849430" y="3227155"/>
              <a:ext cx="0" cy="2378051"/>
            </a:xfrm>
            <a:prstGeom prst="straightConnector1"/>
            <a:ln w="25400">
              <a:solidFill>
                <a:srgbClr val="002060"/>
              </a:solidFill>
              <a:headEnd type="triangle"/>
              <a:tailEnd type="arrow" w="lg" len="med"/>
            </a:ln>
          </p:spPr>
          <p:style>
            <a:lnRef idx="1">
              <a:schemeClr val="accent1"/>
            </a:lnRef>
            <a:fillRef idx="0">
              <a:schemeClr val="accent1"/>
            </a:fillRef>
            <a:effectRef idx="0">
              <a:schemeClr val="accent1"/>
            </a:effectRef>
            <a:fontRef idx="minor">
              <a:schemeClr val="tx1"/>
            </a:fontRef>
          </p:style>
        </p:cxnSp>
        <p:sp>
          <p:nvSpPr>
            <p:cNvPr id="1049610" name="文本框 234"/>
            <p:cNvSpPr txBox="1"/>
            <p:nvPr/>
          </p:nvSpPr>
          <p:spPr>
            <a:xfrm>
              <a:off x="5952881" y="2411026"/>
              <a:ext cx="1324127" cy="338555"/>
            </a:xfrm>
            <a:prstGeom prst="rect"/>
            <a:noFill/>
          </p:spPr>
          <p:txBody>
            <a:bodyPr rtlCol="0" wrap="square">
              <a:spAutoFit/>
            </a:bodyPr>
            <a:p>
              <a:r>
                <a:rPr altLang="en-US" dirty="0" sz="1050" lang="zh-CN">
                  <a:solidFill>
                    <a:schemeClr val="accent2"/>
                  </a:solidFill>
                </a:rPr>
                <a:t>授信额度流转</a:t>
              </a:r>
              <a:endParaRPr dirty="0" sz="1050" lang="en-US">
                <a:solidFill>
                  <a:schemeClr val="accent2"/>
                </a:solidFill>
              </a:endParaRPr>
            </a:p>
          </p:txBody>
        </p:sp>
        <p:sp>
          <p:nvSpPr>
            <p:cNvPr id="1049611" name="文本框 234"/>
            <p:cNvSpPr txBox="1"/>
            <p:nvPr/>
          </p:nvSpPr>
          <p:spPr>
            <a:xfrm>
              <a:off x="7751142" y="2424874"/>
              <a:ext cx="1705483" cy="338555"/>
            </a:xfrm>
            <a:prstGeom prst="rect"/>
            <a:noFill/>
          </p:spPr>
          <p:txBody>
            <a:bodyPr rtlCol="0" wrap="square">
              <a:spAutoFit/>
            </a:bodyPr>
            <a:p>
              <a:r>
                <a:rPr altLang="en-US" dirty="0" sz="1050" lang="zh-CN">
                  <a:solidFill>
                    <a:schemeClr val="accent2"/>
                  </a:solidFill>
                </a:rPr>
                <a:t>平台金融机构授信</a:t>
              </a:r>
              <a:endParaRPr dirty="0" sz="1050" lang="en-US">
                <a:solidFill>
                  <a:schemeClr val="accent2"/>
                </a:solidFill>
              </a:endParaRPr>
            </a:p>
          </p:txBody>
        </p:sp>
        <p:sp>
          <p:nvSpPr>
            <p:cNvPr id="1049612" name="文本框 234"/>
            <p:cNvSpPr txBox="1"/>
            <p:nvPr/>
          </p:nvSpPr>
          <p:spPr>
            <a:xfrm>
              <a:off x="8348379" y="3340081"/>
              <a:ext cx="1324127" cy="338555"/>
            </a:xfrm>
            <a:prstGeom prst="rect"/>
            <a:noFill/>
          </p:spPr>
          <p:txBody>
            <a:bodyPr rtlCol="0" wrap="square">
              <a:spAutoFit/>
            </a:bodyPr>
            <a:p>
              <a:r>
                <a:rPr altLang="en-US" dirty="0" sz="1050" lang="zh-CN">
                  <a:solidFill>
                    <a:schemeClr val="accent2"/>
                  </a:solidFill>
                </a:rPr>
                <a:t>授信额度流转</a:t>
              </a:r>
              <a:endParaRPr dirty="0" sz="1050" lang="en-US">
                <a:solidFill>
                  <a:schemeClr val="accent2"/>
                </a:solidFill>
              </a:endParaRPr>
            </a:p>
          </p:txBody>
        </p:sp>
        <p:sp>
          <p:nvSpPr>
            <p:cNvPr id="1049613" name="文本框 234"/>
            <p:cNvSpPr txBox="1"/>
            <p:nvPr/>
          </p:nvSpPr>
          <p:spPr>
            <a:xfrm>
              <a:off x="4824173" y="3979669"/>
              <a:ext cx="1032761" cy="553997"/>
            </a:xfrm>
            <a:prstGeom prst="rect"/>
            <a:noFill/>
          </p:spPr>
          <p:txBody>
            <a:bodyPr rtlCol="0" wrap="none">
              <a:spAutoFit/>
            </a:bodyPr>
            <a:p>
              <a:r>
                <a:rPr altLang="en-US" dirty="0" sz="1050" lang="zh-CN">
                  <a:solidFill>
                    <a:schemeClr val="accent5"/>
                  </a:solidFill>
                </a:rPr>
                <a:t>到期支付</a:t>
              </a:r>
              <a:r>
                <a:rPr altLang="zh-CN" dirty="0" sz="1050" lang="en-US">
                  <a:solidFill>
                    <a:schemeClr val="accent5"/>
                  </a:solidFill>
                </a:rPr>
                <a:t>/</a:t>
              </a:r>
            </a:p>
            <a:p>
              <a:r>
                <a:rPr altLang="en-US" dirty="0" sz="1050" lang="zh-CN">
                  <a:solidFill>
                    <a:schemeClr val="accent5"/>
                  </a:solidFill>
                </a:rPr>
                <a:t>提前贴现</a:t>
              </a:r>
              <a:endParaRPr dirty="0" sz="1050" lang="en-US">
                <a:solidFill>
                  <a:schemeClr val="accent5"/>
                </a:solidFill>
              </a:endParaRPr>
            </a:p>
          </p:txBody>
        </p:sp>
        <p:sp>
          <p:nvSpPr>
            <p:cNvPr id="1049614" name="文本框 234"/>
            <p:cNvSpPr txBox="1"/>
            <p:nvPr/>
          </p:nvSpPr>
          <p:spPr>
            <a:xfrm>
              <a:off x="6461678" y="4979252"/>
              <a:ext cx="1032761" cy="553997"/>
            </a:xfrm>
            <a:prstGeom prst="rect"/>
            <a:noFill/>
          </p:spPr>
          <p:txBody>
            <a:bodyPr rtlCol="0" wrap="none">
              <a:spAutoFit/>
            </a:bodyPr>
            <a:p>
              <a:r>
                <a:rPr altLang="en-US" dirty="0" sz="1050" lang="zh-CN">
                  <a:solidFill>
                    <a:schemeClr val="accent5"/>
                  </a:solidFill>
                </a:rPr>
                <a:t>到期支付</a:t>
              </a:r>
              <a:r>
                <a:rPr altLang="zh-CN" dirty="0" sz="1050" lang="en-US">
                  <a:solidFill>
                    <a:schemeClr val="accent5"/>
                  </a:solidFill>
                </a:rPr>
                <a:t>/</a:t>
              </a:r>
            </a:p>
            <a:p>
              <a:r>
                <a:rPr altLang="en-US" dirty="0" sz="1050" lang="zh-CN">
                  <a:solidFill>
                    <a:schemeClr val="accent5"/>
                  </a:solidFill>
                </a:rPr>
                <a:t>提前贴现</a:t>
              </a:r>
              <a:endParaRPr dirty="0" sz="1050" lang="en-US">
                <a:solidFill>
                  <a:schemeClr val="accent5"/>
                </a:solidFill>
              </a:endParaRPr>
            </a:p>
          </p:txBody>
        </p:sp>
        <p:sp>
          <p:nvSpPr>
            <p:cNvPr id="1049615" name="文本框 234"/>
            <p:cNvSpPr txBox="1"/>
            <p:nvPr/>
          </p:nvSpPr>
          <p:spPr>
            <a:xfrm>
              <a:off x="8898198" y="5442591"/>
              <a:ext cx="605293" cy="338555"/>
            </a:xfrm>
            <a:prstGeom prst="rect"/>
            <a:noFill/>
          </p:spPr>
          <p:txBody>
            <a:bodyPr rtlCol="0" wrap="none">
              <a:spAutoFit/>
            </a:bodyPr>
            <a:p>
              <a:r>
                <a:rPr altLang="en-US" dirty="0" sz="1050" lang="zh-CN">
                  <a:solidFill>
                    <a:schemeClr val="accent5"/>
                  </a:solidFill>
                </a:rPr>
                <a:t>贴现</a:t>
              </a:r>
              <a:endParaRPr dirty="0" sz="1050" lang="en-US">
                <a:solidFill>
                  <a:schemeClr val="accent5"/>
                </a:solidFill>
              </a:endParaRPr>
            </a:p>
          </p:txBody>
        </p:sp>
        <p:sp>
          <p:nvSpPr>
            <p:cNvPr id="1049616" name="文本框 234"/>
            <p:cNvSpPr txBox="1"/>
            <p:nvPr/>
          </p:nvSpPr>
          <p:spPr>
            <a:xfrm>
              <a:off x="4572710" y="3354329"/>
              <a:ext cx="1380169" cy="338555"/>
            </a:xfrm>
            <a:prstGeom prst="rect"/>
            <a:noFill/>
          </p:spPr>
          <p:txBody>
            <a:bodyPr rtlCol="0" wrap="square">
              <a:spAutoFit/>
            </a:bodyPr>
            <a:p>
              <a:r>
                <a:rPr altLang="en-US" dirty="0" sz="1050" lang="zh-CN">
                  <a:solidFill>
                    <a:schemeClr val="accent2"/>
                  </a:solidFill>
                </a:rPr>
                <a:t>核心企业授信</a:t>
              </a:r>
              <a:endParaRPr dirty="0" sz="1050" lang="en-US">
                <a:solidFill>
                  <a:schemeClr val="accent2"/>
                </a:solidFill>
              </a:endParaRPr>
            </a:p>
          </p:txBody>
        </p:sp>
        <p:pic>
          <p:nvPicPr>
            <p:cNvPr id="2097376" name="Picture 306"/>
            <p:cNvPicPr>
              <a:picLocks noChangeAspect="1"/>
            </p:cNvPicPr>
            <p:nvPr/>
          </p:nvPicPr>
          <p:blipFill>
            <a:blip xmlns:r="http://schemas.openxmlformats.org/officeDocument/2006/relationships" r:embed="rId7"/>
            <a:stretch>
              <a:fillRect/>
            </a:stretch>
          </p:blipFill>
          <p:spPr>
            <a:xfrm>
              <a:off x="2335633" y="4377225"/>
              <a:ext cx="617726" cy="632917"/>
            </a:xfrm>
            <a:prstGeom prst="rect"/>
          </p:spPr>
        </p:pic>
        <p:pic>
          <p:nvPicPr>
            <p:cNvPr id="2097377" name="Picture 307"/>
            <p:cNvPicPr>
              <a:picLocks noChangeAspect="1"/>
            </p:cNvPicPr>
            <p:nvPr/>
          </p:nvPicPr>
          <p:blipFill>
            <a:blip xmlns:r="http://schemas.openxmlformats.org/officeDocument/2006/relationships" r:embed="rId8" cstate="print"/>
            <a:stretch>
              <a:fillRect/>
            </a:stretch>
          </p:blipFill>
          <p:spPr>
            <a:xfrm>
              <a:off x="2367823" y="3727678"/>
              <a:ext cx="614116" cy="614116"/>
            </a:xfrm>
            <a:prstGeom prst="rect"/>
          </p:spPr>
        </p:pic>
        <p:pic>
          <p:nvPicPr>
            <p:cNvPr id="2097378" name="Picture 308"/>
            <p:cNvPicPr>
              <a:picLocks noChangeAspect="1"/>
            </p:cNvPicPr>
            <p:nvPr/>
          </p:nvPicPr>
          <p:blipFill>
            <a:blip xmlns:r="http://schemas.openxmlformats.org/officeDocument/2006/relationships" r:embed="rId9" cstate="print"/>
            <a:stretch>
              <a:fillRect/>
            </a:stretch>
          </p:blipFill>
          <p:spPr>
            <a:xfrm>
              <a:off x="6454175" y="1434349"/>
              <a:ext cx="396091" cy="396091"/>
            </a:xfrm>
            <a:prstGeom prst="rect"/>
          </p:spPr>
        </p:pic>
        <p:pic>
          <p:nvPicPr>
            <p:cNvPr id="2097379" name="Picture 309"/>
            <p:cNvPicPr>
              <a:picLocks noChangeAspect="1"/>
            </p:cNvPicPr>
            <p:nvPr/>
          </p:nvPicPr>
          <p:blipFill>
            <a:blip xmlns:r="http://schemas.openxmlformats.org/officeDocument/2006/relationships" r:embed="rId9" cstate="print"/>
            <a:stretch>
              <a:fillRect/>
            </a:stretch>
          </p:blipFill>
          <p:spPr>
            <a:xfrm>
              <a:off x="7113110" y="2319389"/>
              <a:ext cx="396091" cy="396091"/>
            </a:xfrm>
            <a:prstGeom prst="rect"/>
          </p:spPr>
        </p:pic>
        <p:pic>
          <p:nvPicPr>
            <p:cNvPr id="2097380" name="Picture 310"/>
            <p:cNvPicPr>
              <a:picLocks noChangeAspect="1"/>
            </p:cNvPicPr>
            <p:nvPr/>
          </p:nvPicPr>
          <p:blipFill>
            <a:blip xmlns:r="http://schemas.openxmlformats.org/officeDocument/2006/relationships" r:embed="rId9" cstate="print"/>
            <a:stretch>
              <a:fillRect/>
            </a:stretch>
          </p:blipFill>
          <p:spPr>
            <a:xfrm>
              <a:off x="9302475" y="2390161"/>
              <a:ext cx="396091" cy="396091"/>
            </a:xfrm>
            <a:prstGeom prst="rect"/>
          </p:spPr>
        </p:pic>
        <p:pic>
          <p:nvPicPr>
            <p:cNvPr id="2097381" name="Picture 311"/>
            <p:cNvPicPr>
              <a:picLocks noChangeAspect="1"/>
            </p:cNvPicPr>
            <p:nvPr/>
          </p:nvPicPr>
          <p:blipFill>
            <a:blip xmlns:r="http://schemas.openxmlformats.org/officeDocument/2006/relationships" r:embed="rId9" cstate="print"/>
            <a:stretch>
              <a:fillRect/>
            </a:stretch>
          </p:blipFill>
          <p:spPr>
            <a:xfrm>
              <a:off x="8472818" y="3021795"/>
              <a:ext cx="396091" cy="396091"/>
            </a:xfrm>
            <a:prstGeom prst="rect"/>
          </p:spPr>
        </p:pic>
        <p:pic>
          <p:nvPicPr>
            <p:cNvPr id="2097382" name="Picture 312"/>
            <p:cNvPicPr>
              <a:picLocks noChangeAspect="1"/>
            </p:cNvPicPr>
            <p:nvPr/>
          </p:nvPicPr>
          <p:blipFill>
            <a:blip xmlns:r="http://schemas.openxmlformats.org/officeDocument/2006/relationships" r:embed="rId9" cstate="print"/>
            <a:stretch>
              <a:fillRect/>
            </a:stretch>
          </p:blipFill>
          <p:spPr>
            <a:xfrm>
              <a:off x="5898074" y="3372187"/>
              <a:ext cx="396091" cy="396091"/>
            </a:xfrm>
            <a:prstGeom prst="rect"/>
          </p:spPr>
        </p:pic>
        <p:sp>
          <p:nvSpPr>
            <p:cNvPr id="1049617" name="文本框 234"/>
            <p:cNvSpPr txBox="1"/>
            <p:nvPr/>
          </p:nvSpPr>
          <p:spPr>
            <a:xfrm>
              <a:off x="2125583" y="5010142"/>
              <a:ext cx="1031547" cy="769441"/>
            </a:xfrm>
            <a:prstGeom prst="rect"/>
            <a:noFill/>
          </p:spPr>
          <p:txBody>
            <a:bodyPr rtlCol="0" wrap="square">
              <a:spAutoFit/>
            </a:bodyPr>
            <a:p>
              <a:pPr algn="ctr"/>
              <a:r>
                <a:rPr altLang="zh-CN" dirty="0" sz="1050" lang="en-US">
                  <a:solidFill>
                    <a:schemeClr val="accent2"/>
                  </a:solidFill>
                </a:rPr>
                <a:t>Asset Back Credit (ABC)</a:t>
              </a:r>
              <a:endParaRPr dirty="0" sz="1050" lang="en-US">
                <a:solidFill>
                  <a:schemeClr val="accent2"/>
                </a:solidFill>
              </a:endParaRPr>
            </a:p>
          </p:txBody>
        </p:sp>
        <p:pic>
          <p:nvPicPr>
            <p:cNvPr id="2097383" name="Picture 2" descr="Related image"/>
            <p:cNvPicPr>
              <a:picLocks noChangeAspect="1" noChangeArrowheads="1"/>
            </p:cNvPicPr>
            <p:nvPr/>
          </p:nvPicPr>
          <p:blipFill>
            <a:blip xmlns:r="http://schemas.openxmlformats.org/officeDocument/2006/relationships" r:embed="rId10" cstate="print"/>
            <a:srcRect/>
            <a:stretch>
              <a:fillRect/>
            </a:stretch>
          </p:blipFill>
          <p:spPr bwMode="auto">
            <a:xfrm>
              <a:off x="1836641" y="5974777"/>
              <a:ext cx="577606" cy="577606"/>
            </a:xfrm>
            <a:prstGeom prst="rect"/>
            <a:noFill/>
          </p:spPr>
        </p:pic>
        <p:sp>
          <p:nvSpPr>
            <p:cNvPr id="1049618" name="文本框 234"/>
            <p:cNvSpPr txBox="1"/>
            <p:nvPr/>
          </p:nvSpPr>
          <p:spPr>
            <a:xfrm>
              <a:off x="2429461" y="6109691"/>
              <a:ext cx="964367" cy="338555"/>
            </a:xfrm>
            <a:prstGeom prst="rect"/>
            <a:noFill/>
          </p:spPr>
          <p:txBody>
            <a:bodyPr rtlCol="0" wrap="none">
              <a:spAutoFit/>
            </a:bodyPr>
            <a:p>
              <a:r>
                <a:rPr altLang="en-US" dirty="0" sz="1050" lang="zh-CN">
                  <a:solidFill>
                    <a:schemeClr val="bg1"/>
                  </a:solidFill>
                </a:rPr>
                <a:t>数字资产</a:t>
              </a:r>
              <a:endParaRPr dirty="0" sz="1050" lang="en-US">
                <a:solidFill>
                  <a:schemeClr val="bg1"/>
                </a:solidFill>
              </a:endParaRPr>
            </a:p>
          </p:txBody>
        </p:sp>
        <p:sp>
          <p:nvSpPr>
            <p:cNvPr id="1049619" name="Striped Right Arrow 1"/>
            <p:cNvSpPr/>
            <p:nvPr/>
          </p:nvSpPr>
          <p:spPr>
            <a:xfrm rot="16200000">
              <a:off x="119938" y="3883956"/>
              <a:ext cx="3710149" cy="403246"/>
            </a:xfrm>
            <a:prstGeom prst="stripedRightArrow">
              <a:avLst>
                <a:gd name="adj1" fmla="val 43129"/>
                <a:gd name="adj2" fmla="val 50000"/>
              </a:avLst>
            </a:prstGeom>
          </p:spPr>
          <p:style>
            <a:lnRef idx="0">
              <a:schemeClr val="accent2"/>
            </a:lnRef>
            <a:fillRef idx="3">
              <a:schemeClr val="accent2"/>
            </a:fillRef>
            <a:effectRef idx="3">
              <a:schemeClr val="accent2"/>
            </a:effectRef>
            <a:fontRef idx="minor">
              <a:schemeClr val="lt1"/>
            </a:fontRef>
          </p:style>
          <p:txBody>
            <a:bodyPr anchor="ctr" rtlCol="0"/>
            <a:p>
              <a:pPr algn="ctr"/>
              <a:endParaRPr altLang="en-US" lang="zh-CN"/>
            </a:p>
          </p:txBody>
        </p:sp>
        <p:sp>
          <p:nvSpPr>
            <p:cNvPr id="1049620" name="文本框 234"/>
            <p:cNvSpPr txBox="1"/>
            <p:nvPr/>
          </p:nvSpPr>
          <p:spPr>
            <a:xfrm>
              <a:off x="2125445" y="3156209"/>
              <a:ext cx="1031547" cy="553997"/>
            </a:xfrm>
            <a:prstGeom prst="rect"/>
            <a:noFill/>
          </p:spPr>
          <p:txBody>
            <a:bodyPr rtlCol="0" wrap="square">
              <a:spAutoFit/>
            </a:bodyPr>
            <a:p>
              <a:pPr algn="ctr"/>
              <a:r>
                <a:rPr altLang="en-US" dirty="0" sz="1050" lang="zh-CN">
                  <a:solidFill>
                    <a:schemeClr val="accent2"/>
                  </a:solidFill>
                </a:rPr>
                <a:t>发行代币</a:t>
              </a:r>
              <a:endParaRPr altLang="zh-CN" dirty="0" sz="1050" lang="en-US">
                <a:solidFill>
                  <a:schemeClr val="accent2"/>
                </a:solidFill>
              </a:endParaRPr>
            </a:p>
            <a:p>
              <a:pPr algn="ctr"/>
              <a:r>
                <a:rPr altLang="en-US" dirty="0" sz="1050" lang="zh-CN">
                  <a:solidFill>
                    <a:schemeClr val="accent2"/>
                  </a:solidFill>
                </a:rPr>
                <a:t>（或积分）</a:t>
              </a:r>
              <a:endParaRPr dirty="0" sz="1050" lang="en-US">
                <a:solidFill>
                  <a:schemeClr val="accent2"/>
                </a:solidFill>
              </a:endParaRPr>
            </a:p>
          </p:txBody>
        </p:sp>
        <p:pic>
          <p:nvPicPr>
            <p:cNvPr id="2097384" name="Picture 2"/>
            <p:cNvPicPr>
              <a:picLocks noChangeAspect="1"/>
            </p:cNvPicPr>
            <p:nvPr/>
          </p:nvPicPr>
          <p:blipFill>
            <a:blip xmlns:r="http://schemas.openxmlformats.org/officeDocument/2006/relationships" r:embed="rId11"/>
            <a:stretch>
              <a:fillRect/>
            </a:stretch>
          </p:blipFill>
          <p:spPr>
            <a:xfrm>
              <a:off x="1632558" y="1434349"/>
              <a:ext cx="703075" cy="704179"/>
            </a:xfrm>
            <a:prstGeom prst="rect"/>
          </p:spPr>
          <p:style>
            <a:lnRef idx="0">
              <a:schemeClr val="accent2"/>
            </a:lnRef>
            <a:fillRef idx="3">
              <a:schemeClr val="accent2"/>
            </a:fillRef>
            <a:effectRef idx="3">
              <a:schemeClr val="accent2"/>
            </a:effectRef>
            <a:fontRef idx="minor">
              <a:schemeClr val="lt1"/>
            </a:fontRef>
          </p:style>
        </p:pic>
        <p:pic>
          <p:nvPicPr>
            <p:cNvPr id="2097385" name="Picture 68"/>
            <p:cNvPicPr>
              <a:picLocks noChangeAspect="1"/>
            </p:cNvPicPr>
            <p:nvPr/>
          </p:nvPicPr>
          <p:blipFill>
            <a:blip xmlns:r="http://schemas.openxmlformats.org/officeDocument/2006/relationships" r:embed="rId11"/>
            <a:stretch>
              <a:fillRect/>
            </a:stretch>
          </p:blipFill>
          <p:spPr>
            <a:xfrm>
              <a:off x="7562124" y="1407257"/>
              <a:ext cx="591319" cy="592246"/>
            </a:xfrm>
            <a:prstGeom prst="rect"/>
          </p:spPr>
          <p:style>
            <a:lnRef idx="0">
              <a:schemeClr val="accent2"/>
            </a:lnRef>
            <a:fillRef idx="3">
              <a:schemeClr val="accent2"/>
            </a:fillRef>
            <a:effectRef idx="3">
              <a:schemeClr val="accent2"/>
            </a:effectRef>
            <a:fontRef idx="minor">
              <a:schemeClr val="lt1"/>
            </a:fontRef>
          </p:style>
        </p:pic>
        <p:sp>
          <p:nvSpPr>
            <p:cNvPr id="1049621" name="文本框 234"/>
            <p:cNvSpPr txBox="1"/>
            <p:nvPr/>
          </p:nvSpPr>
          <p:spPr>
            <a:xfrm>
              <a:off x="8246946" y="1409595"/>
              <a:ext cx="2062888" cy="615553"/>
            </a:xfrm>
            <a:prstGeom prst="rect"/>
            <a:noFill/>
          </p:spPr>
          <p:txBody>
            <a:bodyPr rtlCol="0" wrap="square">
              <a:spAutoFit/>
            </a:bodyPr>
            <a:p>
              <a:r>
                <a:rPr altLang="en-US" dirty="0" sz="1200" lang="zh-CN">
                  <a:solidFill>
                    <a:schemeClr val="accent2"/>
                  </a:solidFill>
                  <a:effectLst>
                    <a:outerShdw algn="tl" blurRad="38100" dir="2700000" dist="38100">
                      <a:srgbClr val="000000">
                        <a:alpha val="43137"/>
                      </a:srgbClr>
                    </a:outerShdw>
                  </a:effectLst>
                </a:rPr>
                <a:t>区块链数字货币钱包全程流转</a:t>
              </a:r>
              <a:r>
                <a:rPr altLang="zh-CN" dirty="0" sz="1200" lang="en-US">
                  <a:solidFill>
                    <a:schemeClr val="accent2"/>
                  </a:solidFill>
                  <a:effectLst>
                    <a:outerShdw algn="tl" blurRad="38100" dir="2700000" dist="38100">
                      <a:srgbClr val="000000">
                        <a:alpha val="43137"/>
                      </a:srgbClr>
                    </a:outerShdw>
                  </a:effectLst>
                </a:rPr>
                <a:t>/</a:t>
              </a:r>
              <a:r>
                <a:rPr altLang="en-US" dirty="0" sz="1200" lang="zh-CN">
                  <a:solidFill>
                    <a:schemeClr val="accent2"/>
                  </a:solidFill>
                  <a:effectLst>
                    <a:outerShdw algn="tl" blurRad="38100" dir="2700000" dist="38100">
                      <a:srgbClr val="000000">
                        <a:alpha val="43137"/>
                      </a:srgbClr>
                    </a:outerShdw>
                  </a:effectLst>
                </a:rPr>
                <a:t>支付</a:t>
              </a:r>
              <a:endParaRPr dirty="0" sz="1200" lang="en-US">
                <a:solidFill>
                  <a:schemeClr val="accent2"/>
                </a:solidFill>
                <a:effectLst>
                  <a:outerShdw algn="tl" blurRad="38100" dir="2700000" dist="38100">
                    <a:srgbClr val="000000">
                      <a:alpha val="43137"/>
                    </a:srgbClr>
                  </a:outerShdw>
                </a:effectLst>
              </a:endParaRPr>
            </a:p>
          </p:txBody>
        </p:sp>
      </p:grpSp>
      <p:sp>
        <p:nvSpPr>
          <p:cNvPr id="1049622"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9623" name="矩形 217"/>
          <p:cNvSpPr/>
          <p:nvPr/>
        </p:nvSpPr>
        <p:spPr>
          <a:xfrm flipH="1">
            <a:off x="1331640" y="1059582"/>
            <a:ext cx="6638785" cy="3481086"/>
          </a:xfrm>
          <a:prstGeom prst="rect"/>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24" name="矩形 112"/>
          <p:cNvSpPr/>
          <p:nvPr/>
        </p:nvSpPr>
        <p:spPr>
          <a:xfrm flipH="1">
            <a:off x="2927525" y="1482563"/>
            <a:ext cx="3836240" cy="1346687"/>
          </a:xfrm>
          <a:prstGeom prst="rect"/>
          <a:solidFill>
            <a:schemeClr val="bg1"/>
          </a:solid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287" name="组合 101"/>
          <p:cNvGrpSpPr/>
          <p:nvPr/>
        </p:nvGrpSpPr>
        <p:grpSpPr>
          <a:xfrm>
            <a:off x="4458367" y="1640418"/>
            <a:ext cx="875222" cy="464807"/>
            <a:chOff x="5599999" y="2587232"/>
            <a:chExt cx="1166963" cy="619743"/>
          </a:xfrm>
          <a:solidFill>
            <a:schemeClr val="bg1"/>
          </a:solidFill>
        </p:grpSpPr>
        <p:sp>
          <p:nvSpPr>
            <p:cNvPr id="1049625" name="圆角矩形 106"/>
            <p:cNvSpPr/>
            <p:nvPr/>
          </p:nvSpPr>
          <p:spPr>
            <a:xfrm>
              <a:off x="5599999" y="2587232"/>
              <a:ext cx="1166963" cy="619743"/>
            </a:xfrm>
            <a:prstGeom prst="roundRect">
              <a:avLst>
                <a:gd name="adj" fmla="val 9608"/>
              </a:avLst>
            </a:prstGeom>
            <a:grp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26" name="文本框 109"/>
            <p:cNvSpPr txBox="1"/>
            <p:nvPr/>
          </p:nvSpPr>
          <p:spPr>
            <a:xfrm>
              <a:off x="5680876" y="2727825"/>
              <a:ext cx="1064678" cy="369332"/>
            </a:xfrm>
            <a:prstGeom prst="rect"/>
            <a:grpFill/>
          </p:spPr>
          <p:txBody>
            <a:bodyPr rtlCol="0" wrap="square">
              <a:spAutoFit/>
            </a:bodyPr>
            <a:p>
              <a:r>
                <a:rPr altLang="en-US" dirty="0" sz="1200" lang="zh-CN"/>
                <a:t>数字钱包</a:t>
              </a:r>
              <a:endParaRPr dirty="0" sz="1200" lang="en-US"/>
            </a:p>
          </p:txBody>
        </p:sp>
      </p:grpSp>
      <p:grpSp>
        <p:nvGrpSpPr>
          <p:cNvPr id="288" name="组合 91"/>
          <p:cNvGrpSpPr/>
          <p:nvPr/>
        </p:nvGrpSpPr>
        <p:grpSpPr>
          <a:xfrm>
            <a:off x="4239430" y="1824705"/>
            <a:ext cx="875222" cy="464807"/>
            <a:chOff x="5599999" y="2587232"/>
            <a:chExt cx="1166963" cy="619743"/>
          </a:xfrm>
          <a:solidFill>
            <a:schemeClr val="bg1"/>
          </a:solidFill>
        </p:grpSpPr>
        <p:sp>
          <p:nvSpPr>
            <p:cNvPr id="1049627" name="圆角矩形 92"/>
            <p:cNvSpPr/>
            <p:nvPr/>
          </p:nvSpPr>
          <p:spPr>
            <a:xfrm>
              <a:off x="5599999" y="2587232"/>
              <a:ext cx="1166963" cy="619743"/>
            </a:xfrm>
            <a:prstGeom prst="roundRect">
              <a:avLst>
                <a:gd name="adj" fmla="val 9608"/>
              </a:avLst>
            </a:prstGeom>
            <a:grp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28" name="文本框 95"/>
            <p:cNvSpPr txBox="1"/>
            <p:nvPr/>
          </p:nvSpPr>
          <p:spPr>
            <a:xfrm>
              <a:off x="5680876" y="2727825"/>
              <a:ext cx="1072876" cy="369332"/>
            </a:xfrm>
            <a:prstGeom prst="rect"/>
            <a:grpFill/>
          </p:spPr>
          <p:txBody>
            <a:bodyPr rtlCol="0" wrap="square">
              <a:spAutoFit/>
            </a:bodyPr>
            <a:p>
              <a:r>
                <a:rPr altLang="en-US" dirty="0" sz="1200" lang="zh-CN"/>
                <a:t>数字钱包</a:t>
              </a:r>
              <a:endParaRPr dirty="0" sz="1200" lang="en-US"/>
            </a:p>
          </p:txBody>
        </p:sp>
      </p:grpSp>
      <p:grpSp>
        <p:nvGrpSpPr>
          <p:cNvPr id="289" name="组合 88"/>
          <p:cNvGrpSpPr/>
          <p:nvPr/>
        </p:nvGrpSpPr>
        <p:grpSpPr>
          <a:xfrm>
            <a:off x="4009390" y="1989784"/>
            <a:ext cx="875222" cy="464807"/>
            <a:chOff x="5599999" y="2587232"/>
            <a:chExt cx="1166963" cy="619743"/>
          </a:xfrm>
          <a:solidFill>
            <a:schemeClr val="bg1"/>
          </a:solidFill>
        </p:grpSpPr>
        <p:sp>
          <p:nvSpPr>
            <p:cNvPr id="1049629" name="圆角矩形 89"/>
            <p:cNvSpPr/>
            <p:nvPr/>
          </p:nvSpPr>
          <p:spPr>
            <a:xfrm>
              <a:off x="5599999" y="2587232"/>
              <a:ext cx="1166963" cy="619743"/>
            </a:xfrm>
            <a:prstGeom prst="roundRect">
              <a:avLst>
                <a:gd name="adj" fmla="val 9608"/>
              </a:avLst>
            </a:prstGeom>
            <a:grp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0" name="文本框 90"/>
            <p:cNvSpPr txBox="1"/>
            <p:nvPr/>
          </p:nvSpPr>
          <p:spPr>
            <a:xfrm>
              <a:off x="5680876" y="2727825"/>
              <a:ext cx="1075466" cy="369332"/>
            </a:xfrm>
            <a:prstGeom prst="rect"/>
            <a:grpFill/>
          </p:spPr>
          <p:txBody>
            <a:bodyPr rtlCol="0" wrap="square">
              <a:spAutoFit/>
            </a:bodyPr>
            <a:p>
              <a:r>
                <a:rPr altLang="en-US" dirty="0" sz="1200" lang="zh-CN"/>
                <a:t>数字钱包</a:t>
              </a:r>
              <a:endParaRPr dirty="0" sz="1200" lang="en-US"/>
            </a:p>
          </p:txBody>
        </p:sp>
      </p:grpSp>
      <p:sp>
        <p:nvSpPr>
          <p:cNvPr id="1049631" name="圆角矩形 124"/>
          <p:cNvSpPr/>
          <p:nvPr/>
        </p:nvSpPr>
        <p:spPr>
          <a:xfrm>
            <a:off x="6630117" y="3667615"/>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2" name="圆角矩形 123"/>
          <p:cNvSpPr/>
          <p:nvPr/>
        </p:nvSpPr>
        <p:spPr>
          <a:xfrm>
            <a:off x="6534111" y="3736028"/>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3" name="圆角矩形 125"/>
          <p:cNvSpPr/>
          <p:nvPr/>
        </p:nvSpPr>
        <p:spPr>
          <a:xfrm>
            <a:off x="3784567" y="2157948"/>
            <a:ext cx="875222" cy="464807"/>
          </a:xfrm>
          <a:prstGeom prst="roundRect">
            <a:avLst>
              <a:gd name="adj" fmla="val 9608"/>
            </a:avLst>
          </a:prstGeom>
          <a:solidFill>
            <a:schemeClr val="bg1"/>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4" name="文本框 136"/>
          <p:cNvSpPr txBox="1"/>
          <p:nvPr/>
        </p:nvSpPr>
        <p:spPr>
          <a:xfrm>
            <a:off x="3845223" y="2263393"/>
            <a:ext cx="796385" cy="276999"/>
          </a:xfrm>
          <a:prstGeom prst="rect"/>
          <a:noFill/>
        </p:spPr>
        <p:txBody>
          <a:bodyPr rtlCol="0" wrap="square">
            <a:spAutoFit/>
          </a:bodyPr>
          <a:p>
            <a:r>
              <a:rPr altLang="en-US" dirty="0" sz="1200" lang="zh-CN"/>
              <a:t>数字钱包</a:t>
            </a:r>
            <a:endParaRPr dirty="0" sz="1200" lang="en-US"/>
          </a:p>
        </p:txBody>
      </p:sp>
      <p:cxnSp>
        <p:nvCxnSpPr>
          <p:cNvPr id="3146032" name="肘形连接符 8"/>
          <p:cNvCxnSpPr>
            <a:cxnSpLocks/>
            <a:stCxn id="1049632" idx="0"/>
            <a:endCxn id="1049644" idx="3"/>
          </p:cNvCxnSpPr>
          <p:nvPr/>
        </p:nvCxnSpPr>
        <p:spPr>
          <a:xfrm rot="16200000" flipV="1">
            <a:off x="5670700" y="2463121"/>
            <a:ext cx="1410305" cy="1135508"/>
          </a:xfrm>
          <a:prstGeom prst="bentConnector2"/>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5" name="圆角矩形 66"/>
          <p:cNvSpPr/>
          <p:nvPr/>
        </p:nvSpPr>
        <p:spPr>
          <a:xfrm>
            <a:off x="6448659" y="3804442"/>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6" name="文本框 67"/>
          <p:cNvSpPr txBox="1"/>
          <p:nvPr/>
        </p:nvSpPr>
        <p:spPr>
          <a:xfrm>
            <a:off x="6448659" y="3878190"/>
            <a:ext cx="818989" cy="253916"/>
          </a:xfrm>
          <a:prstGeom prst="rect"/>
          <a:noFill/>
        </p:spPr>
        <p:txBody>
          <a:bodyPr rtlCol="0" wrap="square">
            <a:spAutoFit/>
          </a:bodyPr>
          <a:p>
            <a:r>
              <a:rPr altLang="zh-CN" dirty="0" sz="1050" lang="en-US"/>
              <a:t>N</a:t>
            </a:r>
            <a:r>
              <a:rPr altLang="en-US" dirty="0" sz="1050" lang="zh-CN"/>
              <a:t>级供应商</a:t>
            </a:r>
            <a:endParaRPr dirty="0" sz="1050" lang="en-US"/>
          </a:p>
        </p:txBody>
      </p:sp>
      <p:cxnSp>
        <p:nvCxnSpPr>
          <p:cNvPr id="3146033" name="肘形连接符 128"/>
          <p:cNvCxnSpPr>
            <a:cxnSpLocks/>
            <a:stCxn id="1049633" idx="2"/>
            <a:endCxn id="1049653" idx="0"/>
          </p:cNvCxnSpPr>
          <p:nvPr/>
        </p:nvCxnSpPr>
        <p:spPr>
          <a:xfrm rot="16200000" flipH="1">
            <a:off x="4435647" y="2409286"/>
            <a:ext cx="923943" cy="1350881"/>
          </a:xfrm>
          <a:prstGeom prst="bentConnector3">
            <a:avLst>
              <a:gd name="adj1" fmla="val 5000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7" name="圆角矩形 167"/>
          <p:cNvSpPr/>
          <p:nvPr/>
        </p:nvSpPr>
        <p:spPr>
          <a:xfrm>
            <a:off x="2917113" y="3546698"/>
            <a:ext cx="570194" cy="527540"/>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38" name="文本框 172"/>
          <p:cNvSpPr txBox="1"/>
          <p:nvPr/>
        </p:nvSpPr>
        <p:spPr>
          <a:xfrm>
            <a:off x="2979073" y="3591177"/>
            <a:ext cx="492443" cy="461665"/>
          </a:xfrm>
          <a:prstGeom prst="rect"/>
          <a:noFill/>
        </p:spPr>
        <p:txBody>
          <a:bodyPr rtlCol="0" wrap="none">
            <a:spAutoFit/>
          </a:bodyPr>
          <a:p>
            <a:r>
              <a:rPr altLang="en-US" dirty="0" sz="1200" lang="zh-CN"/>
              <a:t>金融</a:t>
            </a:r>
            <a:endParaRPr altLang="zh-CN" dirty="0" sz="1200" lang="en-US"/>
          </a:p>
          <a:p>
            <a:r>
              <a:rPr altLang="en-US" dirty="0" sz="1200" lang="zh-CN"/>
              <a:t>机构</a:t>
            </a:r>
            <a:endParaRPr dirty="0" sz="1200" lang="en-US"/>
          </a:p>
        </p:txBody>
      </p:sp>
      <p:cxnSp>
        <p:nvCxnSpPr>
          <p:cNvPr id="3146034" name="直接箭头连接符 175"/>
          <p:cNvCxnSpPr>
            <a:cxnSpLocks/>
            <a:endCxn id="1049633" idx="0"/>
          </p:cNvCxnSpPr>
          <p:nvPr/>
        </p:nvCxnSpPr>
        <p:spPr>
          <a:xfrm>
            <a:off x="4221800" y="1179659"/>
            <a:ext cx="378" cy="978288"/>
          </a:xfrm>
          <a:prstGeom prst="straightConnector1"/>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35" name="肘形连接符 178"/>
          <p:cNvCxnSpPr>
            <a:cxnSpLocks/>
            <a:stCxn id="1049653" idx="3"/>
            <a:endCxn id="1049636" idx="1"/>
          </p:cNvCxnSpPr>
          <p:nvPr/>
        </p:nvCxnSpPr>
        <p:spPr>
          <a:xfrm>
            <a:off x="5858155" y="3810468"/>
            <a:ext cx="590504" cy="183139"/>
          </a:xfrm>
          <a:prstGeom prst="bentConnector3">
            <a:avLst>
              <a:gd name="adj1" fmla="val 5000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6036" name="直接箭头连接符 191"/>
          <p:cNvCxnSpPr>
            <a:cxnSpLocks/>
            <a:stCxn id="1049636" idx="3"/>
          </p:cNvCxnSpPr>
          <p:nvPr/>
        </p:nvCxnSpPr>
        <p:spPr>
          <a:xfrm flipV="1">
            <a:off x="7267648" y="3993606"/>
            <a:ext cx="325418" cy="1"/>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9" name="文本框 195"/>
          <p:cNvSpPr txBox="1"/>
          <p:nvPr/>
        </p:nvSpPr>
        <p:spPr>
          <a:xfrm>
            <a:off x="7307290" y="3970523"/>
            <a:ext cx="343364" cy="369332"/>
          </a:xfrm>
          <a:prstGeom prst="rect"/>
          <a:noFill/>
        </p:spPr>
        <p:txBody>
          <a:bodyPr rtlCol="0" wrap="none">
            <a:spAutoFit/>
          </a:bodyPr>
          <a:p>
            <a:r>
              <a:rPr dirty="0" lang="en-US"/>
              <a:t>…</a:t>
            </a:r>
          </a:p>
        </p:txBody>
      </p:sp>
      <p:sp>
        <p:nvSpPr>
          <p:cNvPr id="1049640" name="文本框 203"/>
          <p:cNvSpPr txBox="1"/>
          <p:nvPr/>
        </p:nvSpPr>
        <p:spPr>
          <a:xfrm>
            <a:off x="5446156" y="2011178"/>
            <a:ext cx="164315" cy="369332"/>
          </a:xfrm>
          <a:prstGeom prst="rect"/>
          <a:noFill/>
        </p:spPr>
        <p:txBody>
          <a:bodyPr rtlCol="0" wrap="square">
            <a:spAutoFit/>
          </a:bodyPr>
          <a:p>
            <a:r>
              <a:rPr altLang="en-US" dirty="0" lang="zh-CN"/>
              <a:t>*</a:t>
            </a:r>
            <a:endParaRPr dirty="0" lang="en-US"/>
          </a:p>
        </p:txBody>
      </p:sp>
      <p:sp>
        <p:nvSpPr>
          <p:cNvPr id="1049641" name="文本框 209"/>
          <p:cNvSpPr txBox="1"/>
          <p:nvPr/>
        </p:nvSpPr>
        <p:spPr>
          <a:xfrm>
            <a:off x="7245691" y="4201980"/>
            <a:ext cx="530915" cy="230832"/>
          </a:xfrm>
          <a:prstGeom prst="rect"/>
          <a:noFill/>
        </p:spPr>
        <p:txBody>
          <a:bodyPr rtlCol="0" wrap="none">
            <a:spAutoFit/>
          </a:bodyPr>
          <a:p>
            <a:r>
              <a:rPr altLang="en-US" dirty="0" sz="900" lang="zh-CN"/>
              <a:t>上下游</a:t>
            </a:r>
            <a:endParaRPr dirty="0" sz="900" lang="en-US"/>
          </a:p>
        </p:txBody>
      </p:sp>
      <p:cxnSp>
        <p:nvCxnSpPr>
          <p:cNvPr id="3146037" name="直接箭头连接符 210"/>
          <p:cNvCxnSpPr>
            <a:cxnSpLocks/>
            <a:stCxn id="1049633" idx="2"/>
            <a:endCxn id="1049655" idx="0"/>
          </p:cNvCxnSpPr>
          <p:nvPr/>
        </p:nvCxnSpPr>
        <p:spPr>
          <a:xfrm>
            <a:off x="4222178" y="2622755"/>
            <a:ext cx="221" cy="923943"/>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2" name="弧形 9"/>
          <p:cNvSpPr/>
          <p:nvPr/>
        </p:nvSpPr>
        <p:spPr>
          <a:xfrm>
            <a:off x="4442311" y="1787155"/>
            <a:ext cx="1499776" cy="525242"/>
          </a:xfrm>
          <a:prstGeom prst="arc">
            <a:avLst>
              <a:gd name="adj1" fmla="val 19073076"/>
              <a:gd name="adj2" fmla="val 7130329"/>
            </a:avLst>
          </a:prstGeom>
          <a:ln w="38100">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643" name="弧形 111"/>
          <p:cNvSpPr/>
          <p:nvPr/>
        </p:nvSpPr>
        <p:spPr>
          <a:xfrm flipH="1" flipV="1">
            <a:off x="3280042" y="1751676"/>
            <a:ext cx="1499776" cy="525242"/>
          </a:xfrm>
          <a:prstGeom prst="arc">
            <a:avLst>
              <a:gd name="adj1" fmla="val 19073076"/>
              <a:gd name="adj2" fmla="val 5264538"/>
            </a:avLst>
          </a:prstGeom>
          <a:ln w="38100">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644" name="流程图: 多文档 102"/>
          <p:cNvSpPr/>
          <p:nvPr/>
        </p:nvSpPr>
        <p:spPr>
          <a:xfrm>
            <a:off x="5474121" y="2168182"/>
            <a:ext cx="333977" cy="315080"/>
          </a:xfrm>
          <a:prstGeom prst="flowChartMultidocument"/>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a:t>
            </a:r>
            <a:endParaRPr dirty="0" lang="en-US"/>
          </a:p>
        </p:txBody>
      </p:sp>
      <p:sp>
        <p:nvSpPr>
          <p:cNvPr id="1049645" name="文本框 113"/>
          <p:cNvSpPr txBox="1"/>
          <p:nvPr/>
        </p:nvSpPr>
        <p:spPr>
          <a:xfrm>
            <a:off x="5707285" y="1615130"/>
            <a:ext cx="800219" cy="276999"/>
          </a:xfrm>
          <a:prstGeom prst="rect"/>
          <a:noFill/>
        </p:spPr>
        <p:txBody>
          <a:bodyPr rtlCol="0" wrap="none">
            <a:spAutoFit/>
          </a:bodyPr>
          <a:p>
            <a:r>
              <a:rPr altLang="en-US" dirty="0" sz="1200" lang="zh-CN">
                <a:solidFill>
                  <a:srgbClr val="FF0000"/>
                </a:solidFill>
              </a:rPr>
              <a:t>资产流转</a:t>
            </a:r>
            <a:endParaRPr dirty="0" sz="1200" lang="en-US">
              <a:solidFill>
                <a:srgbClr val="FF0000"/>
              </a:solidFill>
            </a:endParaRPr>
          </a:p>
        </p:txBody>
      </p:sp>
      <p:sp>
        <p:nvSpPr>
          <p:cNvPr id="1049646" name="圆角矩形 114"/>
          <p:cNvSpPr/>
          <p:nvPr/>
        </p:nvSpPr>
        <p:spPr>
          <a:xfrm>
            <a:off x="1601954" y="1717900"/>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47" name="圆角矩形 115"/>
          <p:cNvSpPr/>
          <p:nvPr/>
        </p:nvSpPr>
        <p:spPr>
          <a:xfrm>
            <a:off x="1601954" y="2197695"/>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cxnSp>
        <p:nvCxnSpPr>
          <p:cNvPr id="3146038" name="直接箭头连接符 118"/>
          <p:cNvCxnSpPr>
            <a:cxnSpLocks/>
            <a:stCxn id="1049647" idx="3"/>
            <a:endCxn id="1049633" idx="1"/>
          </p:cNvCxnSpPr>
          <p:nvPr/>
        </p:nvCxnSpPr>
        <p:spPr>
          <a:xfrm>
            <a:off x="2420942" y="2388869"/>
            <a:ext cx="1363625" cy="1482"/>
          </a:xfrm>
          <a:prstGeom prst="straightConnector1"/>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8" name="文本框 130"/>
          <p:cNvSpPr txBox="1"/>
          <p:nvPr/>
        </p:nvSpPr>
        <p:spPr>
          <a:xfrm>
            <a:off x="1871866" y="3084725"/>
            <a:ext cx="343364" cy="369332"/>
          </a:xfrm>
          <a:prstGeom prst="rect"/>
          <a:noFill/>
        </p:spPr>
        <p:txBody>
          <a:bodyPr rtlCol="0" wrap="none">
            <a:spAutoFit/>
          </a:bodyPr>
          <a:p>
            <a:r>
              <a:rPr dirty="0" lang="en-US"/>
              <a:t>…</a:t>
            </a:r>
          </a:p>
        </p:txBody>
      </p:sp>
      <p:sp>
        <p:nvSpPr>
          <p:cNvPr id="1049649" name="文本框 131"/>
          <p:cNvSpPr txBox="1"/>
          <p:nvPr/>
        </p:nvSpPr>
        <p:spPr>
          <a:xfrm>
            <a:off x="1634422" y="1373483"/>
            <a:ext cx="800219" cy="276999"/>
          </a:xfrm>
          <a:prstGeom prst="rect"/>
          <a:noFill/>
        </p:spPr>
        <p:txBody>
          <a:bodyPr rtlCol="0" wrap="none">
            <a:spAutoFit/>
          </a:bodyPr>
          <a:p>
            <a:r>
              <a:rPr altLang="en-US" dirty="0" sz="1200" lang="zh-CN">
                <a:solidFill>
                  <a:srgbClr val="FF0000"/>
                </a:solidFill>
              </a:rPr>
              <a:t>资产上链</a:t>
            </a:r>
            <a:endParaRPr dirty="0" sz="1200" lang="en-US">
              <a:solidFill>
                <a:srgbClr val="FF0000"/>
              </a:solidFill>
            </a:endParaRPr>
          </a:p>
        </p:txBody>
      </p:sp>
      <p:sp>
        <p:nvSpPr>
          <p:cNvPr id="1049650" name="文本框 132"/>
          <p:cNvSpPr txBox="1"/>
          <p:nvPr/>
        </p:nvSpPr>
        <p:spPr>
          <a:xfrm>
            <a:off x="1634422" y="2268480"/>
            <a:ext cx="688247" cy="276999"/>
          </a:xfrm>
          <a:prstGeom prst="rect"/>
          <a:noFill/>
        </p:spPr>
        <p:txBody>
          <a:bodyPr rtlCol="0" wrap="square">
            <a:spAutoFit/>
          </a:bodyPr>
          <a:p>
            <a:r>
              <a:rPr altLang="en-US" dirty="0" sz="1200" lang="zh-CN"/>
              <a:t>资产二</a:t>
            </a:r>
            <a:endParaRPr dirty="0" sz="1200" lang="en-US"/>
          </a:p>
        </p:txBody>
      </p:sp>
      <p:sp>
        <p:nvSpPr>
          <p:cNvPr id="1049651" name="圆角矩形 116"/>
          <p:cNvSpPr/>
          <p:nvPr/>
        </p:nvSpPr>
        <p:spPr>
          <a:xfrm>
            <a:off x="1601954" y="2677489"/>
            <a:ext cx="818989" cy="382349"/>
          </a:xfrm>
          <a:prstGeom prst="roundRect">
            <a:avLst>
              <a:gd name="adj" fmla="val 9608"/>
            </a:avLst>
          </a:prstGeom>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52" name="文本框 117"/>
          <p:cNvSpPr txBox="1"/>
          <p:nvPr/>
        </p:nvSpPr>
        <p:spPr>
          <a:xfrm>
            <a:off x="1634422" y="1752839"/>
            <a:ext cx="688247" cy="276999"/>
          </a:xfrm>
          <a:prstGeom prst="rect"/>
          <a:noFill/>
        </p:spPr>
        <p:txBody>
          <a:bodyPr rtlCol="0" wrap="square">
            <a:spAutoFit/>
          </a:bodyPr>
          <a:p>
            <a:r>
              <a:rPr altLang="en-US" dirty="0" sz="1200" lang="zh-CN"/>
              <a:t>资产一</a:t>
            </a:r>
            <a:endParaRPr dirty="0" sz="1200" lang="en-US"/>
          </a:p>
        </p:txBody>
      </p:sp>
      <p:sp>
        <p:nvSpPr>
          <p:cNvPr id="1049653" name="圆角矩形 133"/>
          <p:cNvSpPr/>
          <p:nvPr/>
        </p:nvSpPr>
        <p:spPr>
          <a:xfrm>
            <a:off x="5287962" y="3546698"/>
            <a:ext cx="570194" cy="527540"/>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54" name="文本框 134"/>
          <p:cNvSpPr txBox="1"/>
          <p:nvPr/>
        </p:nvSpPr>
        <p:spPr>
          <a:xfrm>
            <a:off x="5349922" y="3591177"/>
            <a:ext cx="492443" cy="461665"/>
          </a:xfrm>
          <a:prstGeom prst="rect"/>
          <a:noFill/>
        </p:spPr>
        <p:txBody>
          <a:bodyPr rtlCol="0" wrap="none">
            <a:spAutoFit/>
          </a:bodyPr>
          <a:p>
            <a:r>
              <a:rPr altLang="en-US" dirty="0" sz="1200" lang="zh-CN"/>
              <a:t>保理</a:t>
            </a:r>
            <a:endParaRPr altLang="zh-CN" dirty="0" sz="1200" lang="en-US"/>
          </a:p>
          <a:p>
            <a:r>
              <a:rPr altLang="en-US" dirty="0" sz="1200" lang="zh-CN"/>
              <a:t>平台</a:t>
            </a:r>
            <a:endParaRPr dirty="0" sz="1200" lang="en-US"/>
          </a:p>
        </p:txBody>
      </p:sp>
      <p:sp>
        <p:nvSpPr>
          <p:cNvPr id="1049655" name="圆角矩形 135"/>
          <p:cNvSpPr/>
          <p:nvPr/>
        </p:nvSpPr>
        <p:spPr>
          <a:xfrm>
            <a:off x="3937302" y="3546698"/>
            <a:ext cx="570194" cy="527540"/>
          </a:xfrm>
          <a:prstGeom prst="roundRect">
            <a:avLst>
              <a:gd name="adj" fmla="val 9608"/>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49656" name="文本框 138"/>
          <p:cNvSpPr txBox="1"/>
          <p:nvPr/>
        </p:nvSpPr>
        <p:spPr>
          <a:xfrm>
            <a:off x="3999262" y="3591177"/>
            <a:ext cx="492443" cy="461665"/>
          </a:xfrm>
          <a:prstGeom prst="rect"/>
          <a:noFill/>
        </p:spPr>
        <p:txBody>
          <a:bodyPr rtlCol="0" wrap="none">
            <a:spAutoFit/>
          </a:bodyPr>
          <a:p>
            <a:r>
              <a:rPr altLang="en-US" dirty="0" sz="1200" lang="zh-CN">
                <a:solidFill>
                  <a:srgbClr val="FF0000"/>
                </a:solidFill>
              </a:rPr>
              <a:t>交易</a:t>
            </a:r>
            <a:endParaRPr altLang="zh-CN" dirty="0" sz="1200" lang="en-US">
              <a:solidFill>
                <a:srgbClr val="FF0000"/>
              </a:solidFill>
            </a:endParaRPr>
          </a:p>
          <a:p>
            <a:r>
              <a:rPr altLang="en-US" dirty="0" sz="1200" lang="zh-CN">
                <a:solidFill>
                  <a:srgbClr val="FF0000"/>
                </a:solidFill>
              </a:rPr>
              <a:t>平台</a:t>
            </a:r>
            <a:endParaRPr dirty="0" sz="1200" lang="en-US">
              <a:solidFill>
                <a:srgbClr val="FF0000"/>
              </a:solidFill>
            </a:endParaRPr>
          </a:p>
        </p:txBody>
      </p:sp>
      <p:sp>
        <p:nvSpPr>
          <p:cNvPr id="1049657" name="弧形 141"/>
          <p:cNvSpPr/>
          <p:nvPr/>
        </p:nvSpPr>
        <p:spPr>
          <a:xfrm>
            <a:off x="6487518" y="3295183"/>
            <a:ext cx="1144407" cy="319214"/>
          </a:xfrm>
          <a:prstGeom prst="arc">
            <a:avLst>
              <a:gd name="adj1" fmla="val 8533708"/>
              <a:gd name="adj2" fmla="val 4349654"/>
            </a:avLst>
          </a:prstGeom>
          <a:ln w="38100">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658" name="文本框 142"/>
          <p:cNvSpPr txBox="1"/>
          <p:nvPr/>
        </p:nvSpPr>
        <p:spPr>
          <a:xfrm>
            <a:off x="6645924" y="3314243"/>
            <a:ext cx="800219" cy="276999"/>
          </a:xfrm>
          <a:prstGeom prst="rect"/>
          <a:noFill/>
        </p:spPr>
        <p:txBody>
          <a:bodyPr rtlCol="0" wrap="none">
            <a:spAutoFit/>
          </a:bodyPr>
          <a:p>
            <a:r>
              <a:rPr altLang="en-US" dirty="0" sz="1200" lang="zh-CN"/>
              <a:t>资产流转</a:t>
            </a:r>
            <a:endParaRPr dirty="0" sz="1200" lang="en-US"/>
          </a:p>
        </p:txBody>
      </p:sp>
      <p:cxnSp>
        <p:nvCxnSpPr>
          <p:cNvPr id="3146039" name="肘形连接符 145"/>
          <p:cNvCxnSpPr>
            <a:cxnSpLocks/>
            <a:stCxn id="1049633" idx="2"/>
            <a:endCxn id="1049637" idx="0"/>
          </p:cNvCxnSpPr>
          <p:nvPr/>
        </p:nvCxnSpPr>
        <p:spPr>
          <a:xfrm rot="5400000">
            <a:off x="3250223" y="2574742"/>
            <a:ext cx="923943" cy="1019969"/>
          </a:xfrm>
          <a:prstGeom prst="bentConnector3">
            <a:avLst>
              <a:gd name="adj1" fmla="val 5000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9" name="文本框 147"/>
          <p:cNvSpPr txBox="1"/>
          <p:nvPr/>
        </p:nvSpPr>
        <p:spPr>
          <a:xfrm>
            <a:off x="6067786" y="2347391"/>
            <a:ext cx="761747" cy="230832"/>
          </a:xfrm>
          <a:prstGeom prst="rect"/>
          <a:noFill/>
        </p:spPr>
        <p:txBody>
          <a:bodyPr rtlCol="0" wrap="none">
            <a:spAutoFit/>
          </a:bodyPr>
          <a:p>
            <a:r>
              <a:rPr altLang="en-US" dirty="0" sz="900" lang="zh-CN"/>
              <a:t>分布式账本</a:t>
            </a:r>
            <a:endParaRPr dirty="0" sz="900" lang="en-US"/>
          </a:p>
        </p:txBody>
      </p:sp>
      <p:sp>
        <p:nvSpPr>
          <p:cNvPr id="1049660" name="文本框 49"/>
          <p:cNvSpPr txBox="1"/>
          <p:nvPr/>
        </p:nvSpPr>
        <p:spPr>
          <a:xfrm>
            <a:off x="1634422" y="2736652"/>
            <a:ext cx="688247" cy="276999"/>
          </a:xfrm>
          <a:prstGeom prst="rect"/>
          <a:noFill/>
        </p:spPr>
        <p:txBody>
          <a:bodyPr rtlCol="0" wrap="square">
            <a:spAutoFit/>
          </a:bodyPr>
          <a:p>
            <a:r>
              <a:rPr altLang="en-US" dirty="0" sz="1200" lang="zh-CN"/>
              <a:t>资产三</a:t>
            </a:r>
            <a:endParaRPr dirty="0" sz="1200" lang="en-US"/>
          </a:p>
        </p:txBody>
      </p:sp>
      <p:cxnSp>
        <p:nvCxnSpPr>
          <p:cNvPr id="3146040" name="直接连接符 3"/>
          <p:cNvCxnSpPr>
            <a:cxnSpLocks/>
            <a:stCxn id="1049633" idx="0"/>
            <a:endCxn id="1049625" idx="0"/>
          </p:cNvCxnSpPr>
          <p:nvPr/>
        </p:nvCxnSpPr>
        <p:spPr>
          <a:xfrm flipV="1">
            <a:off x="4222178" y="1640417"/>
            <a:ext cx="673800" cy="517530"/>
          </a:xfrm>
          <a:prstGeom prst="line"/>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9661" name="标题 1"/>
          <p:cNvSpPr txBox="1"/>
          <p:nvPr/>
        </p:nvSpPr>
        <p:spPr>
          <a:xfrm>
            <a:off x="606007" y="123478"/>
            <a:ext cx="7113839" cy="277143"/>
          </a:xfrm>
          <a:prstGeom prst="rect"/>
        </p:spPr>
        <p:txBody>
          <a:bodyPr/>
          <a:lstStyle>
            <a:lvl1pPr algn="ctr" fontAlgn="base" rtl="0">
              <a:spcBef>
                <a:spcPct val="0"/>
              </a:spcBef>
              <a:spcAft>
                <a:spcPct val="0"/>
              </a:spcAft>
              <a:defRPr sz="4400" kern="1200">
                <a:solidFill>
                  <a:schemeClr val="tx1"/>
                </a:solidFill>
                <a:latin typeface="+mj-lt"/>
                <a:ea typeface="+mj-ea"/>
                <a:cs typeface="+mj-cs"/>
              </a:defRPr>
            </a:lvl1pPr>
            <a:lvl2pPr algn="ctr" fontAlgn="base" rtl="0">
              <a:spcBef>
                <a:spcPct val="0"/>
              </a:spcBef>
              <a:spcAft>
                <a:spcPct val="0"/>
              </a:spcAft>
              <a:defRPr sz="4400">
                <a:solidFill>
                  <a:schemeClr val="tx1"/>
                </a:solidFill>
                <a:latin typeface="Calibri" pitchFamily="34" charset="0"/>
                <a:ea typeface="宋体" charset="-122"/>
              </a:defRPr>
            </a:lvl2pPr>
            <a:lvl3pPr algn="ctr" fontAlgn="base" rtl="0">
              <a:spcBef>
                <a:spcPct val="0"/>
              </a:spcBef>
              <a:spcAft>
                <a:spcPct val="0"/>
              </a:spcAft>
              <a:defRPr sz="4400">
                <a:solidFill>
                  <a:schemeClr val="tx1"/>
                </a:solidFill>
                <a:latin typeface="Calibri" pitchFamily="34" charset="0"/>
                <a:ea typeface="宋体" charset="-122"/>
              </a:defRPr>
            </a:lvl3pPr>
            <a:lvl4pPr algn="ctr" fontAlgn="base" rtl="0">
              <a:spcBef>
                <a:spcPct val="0"/>
              </a:spcBef>
              <a:spcAft>
                <a:spcPct val="0"/>
              </a:spcAft>
              <a:defRPr sz="4400">
                <a:solidFill>
                  <a:schemeClr val="tx1"/>
                </a:solidFill>
                <a:latin typeface="Calibri" pitchFamily="34" charset="0"/>
                <a:ea typeface="宋体" charset="-122"/>
              </a:defRPr>
            </a:lvl4pPr>
            <a:lvl5pPr algn="ctr" fontAlgn="base" rtl="0">
              <a:spcBef>
                <a:spcPct val="0"/>
              </a:spcBef>
              <a:spcAft>
                <a:spcPct val="0"/>
              </a:spcAft>
              <a:defRPr sz="4400">
                <a:solidFill>
                  <a:schemeClr val="tx1"/>
                </a:solidFill>
                <a:latin typeface="Calibri" pitchFamily="34" charset="0"/>
                <a:ea typeface="宋体" charset="-122"/>
              </a:defRPr>
            </a:lvl5pPr>
            <a:lvl6pPr algn="ctr" fontAlgn="base" marL="457200" rtl="0">
              <a:spcBef>
                <a:spcPct val="0"/>
              </a:spcBef>
              <a:spcAft>
                <a:spcPct val="0"/>
              </a:spcAft>
              <a:defRPr sz="4400">
                <a:solidFill>
                  <a:schemeClr val="tx1"/>
                </a:solidFill>
                <a:latin typeface="Calibri" pitchFamily="34" charset="0"/>
                <a:ea typeface="宋体" charset="-122"/>
              </a:defRPr>
            </a:lvl6pPr>
            <a:lvl7pPr algn="ctr" fontAlgn="base" marL="914400" rtl="0">
              <a:spcBef>
                <a:spcPct val="0"/>
              </a:spcBef>
              <a:spcAft>
                <a:spcPct val="0"/>
              </a:spcAft>
              <a:defRPr sz="4400">
                <a:solidFill>
                  <a:schemeClr val="tx1"/>
                </a:solidFill>
                <a:latin typeface="Calibri" pitchFamily="34" charset="0"/>
                <a:ea typeface="宋体" charset="-122"/>
              </a:defRPr>
            </a:lvl7pPr>
            <a:lvl8pPr algn="ctr" fontAlgn="base" marL="1371600" rtl="0">
              <a:spcBef>
                <a:spcPct val="0"/>
              </a:spcBef>
              <a:spcAft>
                <a:spcPct val="0"/>
              </a:spcAft>
              <a:defRPr sz="4400">
                <a:solidFill>
                  <a:schemeClr val="tx1"/>
                </a:solidFill>
                <a:latin typeface="Calibri" pitchFamily="34" charset="0"/>
                <a:ea typeface="宋体" charset="-122"/>
              </a:defRPr>
            </a:lvl8pPr>
            <a:lvl9pPr algn="ctr" fontAlgn="base" marL="1828800" rtl="0">
              <a:spcBef>
                <a:spcPct val="0"/>
              </a:spcBef>
              <a:spcAft>
                <a:spcPct val="0"/>
              </a:spcAft>
              <a:defRPr sz="4400">
                <a:solidFill>
                  <a:schemeClr val="tx1"/>
                </a:solidFill>
                <a:latin typeface="Calibri" pitchFamily="34" charset="0"/>
                <a:ea typeface="宋体" charset="-122"/>
              </a:defRPr>
            </a:lvl9pPr>
          </a:lstStyle>
          <a:p>
            <a:pPr algn="l"/>
            <a:r>
              <a:rPr altLang="en-US" dirty="0" sz="2000" lang="zh-CN">
                <a:solidFill>
                  <a:schemeClr val="bg1"/>
                </a:solidFill>
              </a:rPr>
              <a:t>数字资产平台</a:t>
            </a:r>
            <a:endParaRPr dirty="0" sz="2000" lang="en-US">
              <a:solidFill>
                <a:schemeClr val="bg1"/>
              </a:solidFill>
            </a:endParaRPr>
          </a:p>
        </p:txBody>
      </p:sp>
      <p:sp>
        <p:nvSpPr>
          <p:cNvPr id="1049662"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290" name=""/>
        <p:cNvGrpSpPr/>
        <p:nvPr/>
      </p:nvGrpSpPr>
      <p:grpSpPr>
        <a:xfrm>
          <a:off x="0" y="0"/>
          <a:ext cx="0" cy="0"/>
          <a:chOff x="0" y="0"/>
          <a:chExt cx="0" cy="0"/>
        </a:xfrm>
      </p:grpSpPr>
      <p:sp>
        <p:nvSpPr>
          <p:cNvPr id="1049663" name="标题 1"/>
          <p:cNvSpPr>
            <a:spLocks noGrp="1"/>
          </p:cNvSpPr>
          <p:nvPr>
            <p:ph type="title"/>
          </p:nvPr>
        </p:nvSpPr>
        <p:spPr>
          <a:xfrm>
            <a:off x="606007" y="123478"/>
            <a:ext cx="7113839" cy="277143"/>
          </a:xfrm>
        </p:spPr>
        <p:txBody>
          <a:bodyPr/>
          <a:p>
            <a:r>
              <a:rPr altLang="en-US" dirty="0" lang="zh-CN"/>
              <a:t>区块链技术在金融服务的应用</a:t>
            </a:r>
          </a:p>
        </p:txBody>
      </p:sp>
      <p:sp>
        <p:nvSpPr>
          <p:cNvPr id="1049664"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665" name="TextBox 12"/>
          <p:cNvSpPr txBox="1"/>
          <p:nvPr/>
        </p:nvSpPr>
        <p:spPr>
          <a:xfrm>
            <a:off x="810453" y="3073750"/>
            <a:ext cx="7954768" cy="1514224"/>
          </a:xfrm>
          <a:prstGeom prst="rect"/>
        </p:spPr>
        <p:txBody>
          <a:bodyPr bIns="109710" lIns="219419" rIns="219419" rtlCol="0" tIns="109710" wrap="square">
            <a:spAutoFit/>
          </a:bodyPr>
          <a:p>
            <a:pPr indent="-285750" marL="285750">
              <a:buFont typeface="Arial" panose="020B0604020202020204" pitchFamily="34" charset="0"/>
              <a:buChar char="•"/>
            </a:pPr>
            <a:r>
              <a:rPr altLang="zh-CN" dirty="0" sz="1400" lang="en-US" err="1">
                <a:latin typeface="微软雅黑" panose="020B0503020204020204" pitchFamily="34" charset="-122"/>
                <a:ea typeface="Open Sans Light" panose="020B0306030504020204" pitchFamily="34" charset="0"/>
                <a:cs typeface="Aparajita" panose="020B0604020202020204" pitchFamily="34" charset="0"/>
              </a:rPr>
              <a:t>Tradle</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提供了解你的客户应用简化并加快入职流程</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2016/08</a:t>
            </a:r>
          </a:p>
          <a:p>
            <a:pPr indent="-285750" marL="285750">
              <a:buFont typeface="Arial" panose="020B0604020202020204" pitchFamily="34" charset="0"/>
              <a:buChar char="•"/>
            </a:pPr>
            <a:r>
              <a:rPr dirty="0" sz="1400" lang="en-US" err="1">
                <a:latin typeface="微软雅黑" panose="020B0503020204020204" pitchFamily="34" charset="-122"/>
                <a:ea typeface="Open Sans Light" panose="020B0306030504020204" pitchFamily="34" charset="0"/>
                <a:cs typeface="Aparajita" panose="020B0604020202020204" pitchFamily="34" charset="0"/>
              </a:rPr>
              <a:t>SafeShare</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设立了基于区块链技术的平台记录英国的按需式保险产品</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2016/03</a:t>
            </a:r>
          </a:p>
          <a:p>
            <a:pPr indent="-285750" marL="285750">
              <a:buFont typeface="Arial" panose="020B0604020202020204" pitchFamily="34" charset="0"/>
              <a:buChar char="•"/>
            </a:pP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安联宣布一项可以自动完成巨灾互换交易的原型测试成功</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2016/06</a:t>
            </a:r>
          </a:p>
          <a:p>
            <a:pPr indent="-285750" marL="285750">
              <a:buFont typeface="Arial" panose="020B0604020202020204" pitchFamily="34" charset="0"/>
              <a:buChar char="•"/>
            </a:pPr>
            <a:r>
              <a:rPr altLang="zh-CN" dirty="0" sz="1400" lang="en-US" err="1">
                <a:latin typeface="微软雅黑" panose="020B0503020204020204" pitchFamily="34" charset="-122"/>
                <a:ea typeface="Open Sans Light" panose="020B0306030504020204" pitchFamily="34" charset="0"/>
                <a:cs typeface="Aparajita" panose="020B0604020202020204" pitchFamily="34" charset="0"/>
              </a:rPr>
              <a:t>Blem</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，一家在保险解决方案提供商与</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Z/Yen</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集团合作在区块链上记录索赔事件，能够准确的在保险公司和再保险公司之间分解成本</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2016/05</a:t>
            </a:r>
          </a:p>
          <a:p>
            <a:pPr indent="-285750" marL="285750">
              <a:buFont typeface="Arial" panose="020B0604020202020204" pitchFamily="34" charset="0"/>
              <a:buChar char="•"/>
            </a:pPr>
            <a:r>
              <a:rPr altLang="zh-CN" dirty="0" sz="1400" lang="en-US" err="1">
                <a:latin typeface="微软雅黑" panose="020B0503020204020204" pitchFamily="34" charset="-122"/>
                <a:ea typeface="Open Sans Light" panose="020B0306030504020204" pitchFamily="34" charset="0"/>
                <a:cs typeface="Aparajita" panose="020B0604020202020204" pitchFamily="34" charset="0"/>
              </a:rPr>
              <a:t>Everledger</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将钻石交易记录上区块链并提供保险业务</a:t>
            </a:r>
            <a:endParaRPr dirty="0" sz="1400" lang="en-US">
              <a:latin typeface="微软雅黑" panose="020B0503020204020204" pitchFamily="34" charset="-122"/>
              <a:ea typeface="Open Sans Light" panose="020B0306030504020204" pitchFamily="34" charset="0"/>
              <a:cs typeface="Aparajita" panose="020B0604020202020204" pitchFamily="34" charset="0"/>
            </a:endParaRPr>
          </a:p>
        </p:txBody>
      </p:sp>
      <p:grpSp>
        <p:nvGrpSpPr>
          <p:cNvPr id="291" name="Group 15"/>
          <p:cNvGrpSpPr/>
          <p:nvPr/>
        </p:nvGrpSpPr>
        <p:grpSpPr>
          <a:xfrm>
            <a:off x="520765" y="915566"/>
            <a:ext cx="2356793" cy="625489"/>
            <a:chOff x="2824193" y="3771376"/>
            <a:chExt cx="2932850" cy="752458"/>
          </a:xfrm>
        </p:grpSpPr>
        <p:sp>
          <p:nvSpPr>
            <p:cNvPr id="1049666" name="Round Same Side Corner Rectangle 16"/>
            <p:cNvSpPr/>
            <p:nvPr/>
          </p:nvSpPr>
          <p:spPr>
            <a:xfrm rot="5400000">
              <a:off x="3943803" y="2710595"/>
              <a:ext cx="693629" cy="2932850"/>
            </a:xfrm>
            <a:prstGeom prst="round2SameRect">
              <a:avLst>
                <a:gd name="adj1" fmla="val 50000"/>
                <a:gd name="adj2"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109710" lIns="219419" rIns="219419" rtlCol="0" tIns="109710"/>
            <a:p>
              <a:pPr algn="r"/>
              <a:endParaRPr dirty="0" lang="bg-BG">
                <a:solidFill>
                  <a:schemeClr val="tx1"/>
                </a:solidFill>
                <a:latin typeface="Lato Light"/>
              </a:endParaRPr>
            </a:p>
          </p:txBody>
        </p:sp>
        <p:sp>
          <p:nvSpPr>
            <p:cNvPr id="1049667" name="Freeform 11"/>
            <p:cNvSpPr/>
            <p:nvPr/>
          </p:nvSpPr>
          <p:spPr bwMode="auto">
            <a:xfrm>
              <a:off x="2824197" y="3837358"/>
              <a:ext cx="698763" cy="686467"/>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chemeClr val="accent2"/>
            </a:solidFill>
            <a:ln>
              <a:noFill/>
            </a:ln>
          </p:spPr>
          <p:txBody>
            <a:bodyPr anchor="t" anchorCtr="0" bIns="109710" compatLnSpc="1" lIns="219419" numCol="1" rIns="219419" tIns="109710" vert="horz" wrap="square">
              <a:prstTxWarp prst="textNoShape"/>
            </a:bodyPr>
            <a:p>
              <a:endParaRPr dirty="0" lang="bg-BG">
                <a:latin typeface="Lato Light"/>
              </a:endParaRPr>
            </a:p>
          </p:txBody>
        </p:sp>
        <p:sp>
          <p:nvSpPr>
            <p:cNvPr id="1049668" name="Rectangle 18"/>
            <p:cNvSpPr/>
            <p:nvPr/>
          </p:nvSpPr>
          <p:spPr>
            <a:xfrm>
              <a:off x="3458406" y="3771376"/>
              <a:ext cx="2294061" cy="732480"/>
            </a:xfrm>
            <a:prstGeom prst="rect"/>
          </p:spPr>
          <p:txBody>
            <a:bodyPr bIns="109710" lIns="219419" rIns="219419" tIns="109710" wrap="none">
              <a:spAutoFit/>
            </a:bodyPr>
            <a:p>
              <a:r>
                <a:rPr altLang="en-US" b="1" dirty="0" sz="1400" lang="zh-CN"/>
                <a:t>私人证券</a:t>
              </a:r>
              <a:r>
                <a:rPr altLang="zh-CN" b="1" dirty="0" sz="1400" lang="en-US"/>
                <a:t>/</a:t>
              </a:r>
              <a:r>
                <a:rPr altLang="en-US" b="1" dirty="0" sz="1400" lang="zh-CN"/>
                <a:t>私募基金</a:t>
              </a:r>
            </a:p>
          </p:txBody>
        </p:sp>
        <p:sp>
          <p:nvSpPr>
            <p:cNvPr id="1049669" name="Freeform 2"/>
            <p:cNvSpPr>
              <a:spLocks noChangeArrowheads="1"/>
            </p:cNvSpPr>
            <p:nvPr/>
          </p:nvSpPr>
          <p:spPr bwMode="auto">
            <a:xfrm>
              <a:off x="2991306" y="3985520"/>
              <a:ext cx="402985" cy="40309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anchor="ctr" bIns="121899" lIns="243797" rIns="243797" tIns="121899" wrap="none"/>
            <a:p>
              <a:endParaRPr dirty="0" lang="en-US">
                <a:latin typeface="微软雅黑" panose="020B0503020204020204" pitchFamily="34" charset="-122"/>
              </a:endParaRPr>
            </a:p>
          </p:txBody>
        </p:sp>
      </p:grpSp>
      <p:grpSp>
        <p:nvGrpSpPr>
          <p:cNvPr id="292" name="Group 20"/>
          <p:cNvGrpSpPr/>
          <p:nvPr/>
        </p:nvGrpSpPr>
        <p:grpSpPr>
          <a:xfrm>
            <a:off x="522547" y="2410411"/>
            <a:ext cx="2351381" cy="609178"/>
            <a:chOff x="2824193" y="5770069"/>
            <a:chExt cx="2932850" cy="748031"/>
          </a:xfrm>
        </p:grpSpPr>
        <p:sp>
          <p:nvSpPr>
            <p:cNvPr id="1049670" name="Round Same Side Corner Rectangle 22"/>
            <p:cNvSpPr/>
            <p:nvPr/>
          </p:nvSpPr>
          <p:spPr>
            <a:xfrm rot="5400000">
              <a:off x="3943803" y="4704861"/>
              <a:ext cx="693629" cy="2932850"/>
            </a:xfrm>
            <a:prstGeom prst="round2SameRect">
              <a:avLst>
                <a:gd name="adj1" fmla="val 50000"/>
                <a:gd name="adj2"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109710" lIns="219419" rIns="219419" rtlCol="0" tIns="109710"/>
            <a:p>
              <a:pPr algn="r"/>
              <a:endParaRPr dirty="0" lang="bg-BG">
                <a:solidFill>
                  <a:schemeClr val="tx1"/>
                </a:solidFill>
                <a:latin typeface="Lato Light"/>
              </a:endParaRPr>
            </a:p>
          </p:txBody>
        </p:sp>
        <p:sp>
          <p:nvSpPr>
            <p:cNvPr id="1049671" name="Freeform 11"/>
            <p:cNvSpPr/>
            <p:nvPr/>
          </p:nvSpPr>
          <p:spPr bwMode="auto">
            <a:xfrm>
              <a:off x="2824197" y="5831623"/>
              <a:ext cx="698763" cy="686467"/>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chemeClr val="accent1"/>
            </a:solidFill>
            <a:ln>
              <a:noFill/>
            </a:ln>
          </p:spPr>
          <p:txBody>
            <a:bodyPr anchor="t" anchorCtr="0" bIns="109710" compatLnSpc="1" lIns="219419" numCol="1" rIns="219419" tIns="109710" vert="horz" wrap="square">
              <a:prstTxWarp prst="textNoShape"/>
            </a:bodyPr>
            <a:p>
              <a:endParaRPr dirty="0" lang="bg-BG">
                <a:latin typeface="Lato Light"/>
              </a:endParaRPr>
            </a:p>
          </p:txBody>
        </p:sp>
        <p:sp>
          <p:nvSpPr>
            <p:cNvPr id="1049672" name="Rectangle 25"/>
            <p:cNvSpPr/>
            <p:nvPr/>
          </p:nvSpPr>
          <p:spPr>
            <a:xfrm>
              <a:off x="3498950" y="5770069"/>
              <a:ext cx="1361725" cy="732480"/>
            </a:xfrm>
            <a:prstGeom prst="rect"/>
          </p:spPr>
          <p:txBody>
            <a:bodyPr bIns="109710" lIns="219419" rIns="219419" tIns="109710" wrap="none">
              <a:spAutoFit/>
            </a:bodyPr>
            <a:p>
              <a:r>
                <a:rPr altLang="en-US" b="1" dirty="0" sz="1400" lang="zh-CN">
                  <a:latin typeface="Lato Regular"/>
                  <a:cs typeface="Aparajita" panose="020B0604020202020204" pitchFamily="34" charset="0"/>
                </a:rPr>
                <a:t>保险行业</a:t>
              </a:r>
              <a:endParaRPr b="1" dirty="0" sz="1400" lang="bg-BG">
                <a:latin typeface="Lato Regular"/>
                <a:cs typeface="Aparajita" panose="020B0604020202020204" pitchFamily="34" charset="0"/>
              </a:endParaRPr>
            </a:p>
          </p:txBody>
        </p:sp>
        <p:sp>
          <p:nvSpPr>
            <p:cNvPr id="1049673" name="Freeform 3"/>
            <p:cNvSpPr>
              <a:spLocks noChangeArrowheads="1"/>
            </p:cNvSpPr>
            <p:nvPr/>
          </p:nvSpPr>
          <p:spPr bwMode="auto">
            <a:xfrm>
              <a:off x="2995536" y="5999517"/>
              <a:ext cx="397875" cy="30548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anchor="ctr" bIns="121899" lIns="243797" rIns="243797" tIns="121899" wrap="none"/>
            <a:p>
              <a:endParaRPr dirty="0" lang="en-US">
                <a:latin typeface="微软雅黑" panose="020B0503020204020204" pitchFamily="34" charset="-122"/>
              </a:endParaRPr>
            </a:p>
          </p:txBody>
        </p:sp>
      </p:grpSp>
      <p:sp>
        <p:nvSpPr>
          <p:cNvPr id="1049674" name="TextBox 40"/>
          <p:cNvSpPr txBox="1"/>
          <p:nvPr/>
        </p:nvSpPr>
        <p:spPr>
          <a:xfrm>
            <a:off x="822546" y="1520127"/>
            <a:ext cx="8037861" cy="652450"/>
          </a:xfrm>
          <a:prstGeom prst="rect"/>
        </p:spPr>
        <p:txBody>
          <a:bodyPr bIns="109710" lIns="219419" rIns="219419" rtlCol="0" tIns="109710" wrap="square">
            <a:spAutoFit/>
          </a:bodyPr>
          <a:p>
            <a:pPr indent="-285750" marL="285750">
              <a:buFont typeface="Arial" panose="020B0604020202020204" pitchFamily="34" charset="0"/>
              <a:buChar char="•"/>
            </a:pP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NASDAQ</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利用</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Chian.com</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技术开办什么基金交易所用于管理</a:t>
            </a:r>
            <a:r>
              <a:rPr altLang="zh-CN" dirty="0" sz="1400" lang="en-US">
                <a:latin typeface="微软雅黑" panose="020B0503020204020204" pitchFamily="34" charset="-122"/>
                <a:ea typeface="Open Sans Light" panose="020B0306030504020204" pitchFamily="34" charset="0"/>
                <a:cs typeface="Aparajita" panose="020B0604020202020204" pitchFamily="34" charset="0"/>
              </a:rPr>
              <a:t>pre-IPO</a:t>
            </a: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和私募基金和证券交易</a:t>
            </a:r>
            <a:endParaRPr altLang="zh-CN" dirty="0" sz="1400" lang="en-US">
              <a:latin typeface="微软雅黑" panose="020B0503020204020204" pitchFamily="34" charset="-122"/>
              <a:ea typeface="Open Sans Light" panose="020B0306030504020204" pitchFamily="34" charset="0"/>
              <a:cs typeface="Aparajita" panose="020B0604020202020204" pitchFamily="34" charset="0"/>
            </a:endParaRPr>
          </a:p>
          <a:p>
            <a:pPr indent="-285750" marL="285750">
              <a:buFont typeface="Arial" panose="020B0604020202020204" pitchFamily="34" charset="0"/>
              <a:buChar char="•"/>
            </a:pPr>
            <a:r>
              <a:rPr altLang="en-US" dirty="0" sz="1400" lang="zh-CN">
                <a:latin typeface="微软雅黑" panose="020B0503020204020204" pitchFamily="34" charset="-122"/>
                <a:ea typeface="Open Sans Light" panose="020B0306030504020204" pitchFamily="34" charset="0"/>
                <a:cs typeface="Aparajita" panose="020B0604020202020204" pitchFamily="34" charset="0"/>
              </a:rPr>
              <a:t>香港也在出现用区块链技术做的交易所尝试</a:t>
            </a:r>
            <a:endParaRPr altLang="zh-CN" dirty="0" sz="1400" lang="en-US">
              <a:latin typeface="微软雅黑" panose="020B0503020204020204" pitchFamily="34" charset="-122"/>
              <a:ea typeface="Open Sans Light" panose="020B0306030504020204" pitchFamily="34" charset="0"/>
              <a:cs typeface="Aparajita" panose="020B0604020202020204" pitchFamily="34" charset="0"/>
            </a:endParaRPr>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2" presetSubtype="8">
                                  <p:stCondLst>
                                    <p:cond delay="0"/>
                                  </p:stCondLst>
                                  <p:childTnLst>
                                    <p:set>
                                      <p:cBhvr>
                                        <p:cTn dur="1" fill="hold" id="6">
                                          <p:stCondLst>
                                            <p:cond delay="0"/>
                                          </p:stCondLst>
                                        </p:cTn>
                                        <p:tgtEl>
                                          <p:spTgt spid="291"/>
                                        </p:tgtEl>
                                        <p:attrNameLst>
                                          <p:attrName>style.visibility</p:attrName>
                                        </p:attrNameLst>
                                      </p:cBhvr>
                                      <p:to>
                                        <p:strVal val="visible"/>
                                      </p:to>
                                    </p:set>
                                    <p:animEffect transition="in" filter="wipe(left)">
                                      <p:cBhvr>
                                        <p:cTn dur="500" id="7"/>
                                        <p:tgtEl>
                                          <p:spTgt spid="291"/>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292"/>
                                        </p:tgtEl>
                                        <p:attrNameLst>
                                          <p:attrName>style.visibility</p:attrName>
                                        </p:attrNameLst>
                                      </p:cBhvr>
                                      <p:to>
                                        <p:strVal val="visible"/>
                                      </p:to>
                                    </p:set>
                                    <p:animEffect transition="in" filter="wipe(left)">
                                      <p:cBhvr>
                                        <p:cTn dur="500" id="11"/>
                                        <p:tgtEl>
                                          <p:spTgt spid="292"/>
                                        </p:tgtEl>
                                      </p:cBhvr>
                                    </p:animEffect>
                                  </p:childTnLst>
                                </p:cTn>
                              </p:par>
                              <p:par>
                                <p:cTn fill="hold" grpId="0" id="12" nodeType="withEffect" presetClass="entr" presetID="22" presetSubtype="8">
                                  <p:stCondLst>
                                    <p:cond delay="0"/>
                                  </p:stCondLst>
                                  <p:childTnLst>
                                    <p:set>
                                      <p:cBhvr>
                                        <p:cTn dur="1" fill="hold" id="13">
                                          <p:stCondLst>
                                            <p:cond delay="0"/>
                                          </p:stCondLst>
                                        </p:cTn>
                                        <p:tgtEl>
                                          <p:spTgt spid="1049665"/>
                                        </p:tgtEl>
                                        <p:attrNameLst>
                                          <p:attrName>style.visibility</p:attrName>
                                        </p:attrNameLst>
                                      </p:cBhvr>
                                      <p:to>
                                        <p:strVal val="visible"/>
                                      </p:to>
                                    </p:set>
                                    <p:animEffect transition="in" filter="wipe(left)">
                                      <p:cBhvr>
                                        <p:cTn dur="500" id="14"/>
                                        <p:tgtEl>
                                          <p:spTgt spid="1049665"/>
                                        </p:tgtEl>
                                      </p:cBhvr>
                                    </p:animEffect>
                                  </p:childTnLst>
                                </p:cTn>
                              </p:par>
                              <p:par>
                                <p:cTn fill="hold" grpId="0" id="15" nodeType="withEffect" presetClass="entr" presetID="22" presetSubtype="8">
                                  <p:stCondLst>
                                    <p:cond delay="0"/>
                                  </p:stCondLst>
                                  <p:childTnLst>
                                    <p:set>
                                      <p:cBhvr>
                                        <p:cTn dur="1" fill="hold" id="16">
                                          <p:stCondLst>
                                            <p:cond delay="0"/>
                                          </p:stCondLst>
                                        </p:cTn>
                                        <p:tgtEl>
                                          <p:spTgt spid="1049674"/>
                                        </p:tgtEl>
                                        <p:attrNameLst>
                                          <p:attrName>style.visibility</p:attrName>
                                        </p:attrNameLst>
                                      </p:cBhvr>
                                      <p:to>
                                        <p:strVal val="visible"/>
                                      </p:to>
                                    </p:set>
                                    <p:animEffect transition="in" filter="wipe(left)">
                                      <p:cBhvr>
                                        <p:cTn dur="500" id="17"/>
                                        <p:tgtEl>
                                          <p:spTgt spid="1049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65" grpId="0"/>
      <p:bldP spid="104967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295" name=""/>
        <p:cNvGrpSpPr/>
        <p:nvPr/>
      </p:nvGrpSpPr>
      <p:grpSpPr>
        <a:xfrm>
          <a:off x="0" y="0"/>
          <a:ext cx="0" cy="0"/>
          <a:chOff x="0" y="0"/>
          <a:chExt cx="0" cy="0"/>
        </a:xfrm>
      </p:grpSpPr>
      <p:sp>
        <p:nvSpPr>
          <p:cNvPr id="1049678" name="Rectangle 3"/>
          <p:cNvSpPr/>
          <p:nvPr/>
        </p:nvSpPr>
        <p:spPr>
          <a:xfrm>
            <a:off x="3512060" y="6746"/>
            <a:ext cx="5635005" cy="5143500"/>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79" name="标题 1"/>
          <p:cNvSpPr>
            <a:spLocks noGrp="1"/>
          </p:cNvSpPr>
          <p:nvPr>
            <p:ph type="title"/>
          </p:nvPr>
        </p:nvSpPr>
        <p:spPr>
          <a:xfrm>
            <a:off x="606008" y="123478"/>
            <a:ext cx="2813863" cy="277143"/>
          </a:xfrm>
        </p:spPr>
        <p:txBody>
          <a:bodyPr/>
          <a:p>
            <a:r>
              <a:rPr altLang="en-US" dirty="0" lang="zh-CN"/>
              <a:t>区块链技术 </a:t>
            </a:r>
            <a:r>
              <a:rPr altLang="zh-CN" dirty="0" lang="en-US"/>
              <a:t>– </a:t>
            </a:r>
            <a:r>
              <a:rPr altLang="en-US" dirty="0" lang="zh-CN"/>
              <a:t>交易结算清算</a:t>
            </a:r>
          </a:p>
        </p:txBody>
      </p:sp>
      <p:sp>
        <p:nvSpPr>
          <p:cNvPr id="1049680"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681" name="TextBox 6"/>
          <p:cNvSpPr txBox="1"/>
          <p:nvPr/>
        </p:nvSpPr>
        <p:spPr>
          <a:xfrm>
            <a:off x="107504" y="1059582"/>
            <a:ext cx="3149970" cy="3447098"/>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indent="-285750" lvl="0" marL="285750">
              <a:buFont typeface="Arial" panose="020B0604020202020204" pitchFamily="34" charset="0"/>
              <a:buChar char="•"/>
            </a:pPr>
            <a:r>
              <a:rPr altLang="en-US" b="0" dirty="0" sz="1400" lang="zh-CN">
                <a:solidFill>
                  <a:srgbClr val="C00000"/>
                </a:solidFill>
              </a:rPr>
              <a:t>传统典型的交易所结算清算</a:t>
            </a:r>
            <a:r>
              <a:rPr b="0" dirty="0" sz="1400" lang="en-US">
                <a:solidFill>
                  <a:srgbClr val="C00000"/>
                </a:solidFill>
              </a:rPr>
              <a:t>T+3</a:t>
            </a:r>
            <a:r>
              <a:rPr altLang="en-US" b="0" dirty="0" sz="1400" lang="zh-CN">
                <a:solidFill>
                  <a:srgbClr val="C00000"/>
                </a:solidFill>
              </a:rPr>
              <a:t>模式</a:t>
            </a:r>
            <a:endParaRPr altLang="zh-CN" b="0" dirty="0" sz="1400" lang="en-US">
              <a:solidFill>
                <a:srgbClr val="C00000"/>
              </a:solidFill>
            </a:endParaRPr>
          </a:p>
          <a:p>
            <a:pPr algn="l" indent="-285750" lvl="0" marL="285750">
              <a:buFont typeface="Arial" panose="020B0604020202020204" pitchFamily="34" charset="0"/>
              <a:buChar char="•"/>
            </a:pPr>
            <a:endParaRPr b="0" dirty="0" sz="1400" lang="en-US">
              <a:solidFill>
                <a:srgbClr val="C00000"/>
              </a:solidFill>
            </a:endParaRPr>
          </a:p>
          <a:p>
            <a:pPr algn="l" indent="-285750" lvl="0" marL="285750">
              <a:buFont typeface="Arial" panose="020B0604020202020204" pitchFamily="34" charset="0"/>
              <a:buChar char="•"/>
            </a:pPr>
            <a:r>
              <a:rPr altLang="en-US" b="0" dirty="0" sz="1400" lang="zh-CN">
                <a:solidFill>
                  <a:srgbClr val="C00000"/>
                </a:solidFill>
              </a:rPr>
              <a:t>新型基于区块链技术的结算与交付过程缩短到</a:t>
            </a:r>
            <a:r>
              <a:rPr b="0" dirty="0" sz="1400" lang="en-US">
                <a:solidFill>
                  <a:srgbClr val="C00000"/>
                </a:solidFill>
              </a:rPr>
              <a:t>10</a:t>
            </a:r>
            <a:r>
              <a:rPr altLang="en-US" b="0" dirty="0" sz="1400" lang="zh-CN">
                <a:solidFill>
                  <a:srgbClr val="C00000"/>
                </a:solidFill>
              </a:rPr>
              <a:t>分钟（在区块链上确认一笔交易的时间）</a:t>
            </a:r>
            <a:endParaRPr altLang="zh-CN" b="0" dirty="0" sz="1400" lang="en-US">
              <a:solidFill>
                <a:srgbClr val="C00000"/>
              </a:solidFill>
            </a:endParaRPr>
          </a:p>
          <a:p>
            <a:pPr algn="l" indent="-285750" lvl="0" marL="285750">
              <a:buFont typeface="Arial" panose="020B0604020202020204" pitchFamily="34" charset="0"/>
              <a:buChar char="•"/>
            </a:pPr>
            <a:endParaRPr b="0" dirty="0" sz="1400" lang="en-US">
              <a:solidFill>
                <a:srgbClr val="C00000"/>
              </a:solidFill>
            </a:endParaRPr>
          </a:p>
          <a:p>
            <a:pPr algn="l" indent="-285750" lvl="0" marL="285750">
              <a:buFont typeface="Arial" panose="020B0604020202020204" pitchFamily="34" charset="0"/>
              <a:buChar char="•"/>
            </a:pPr>
            <a:r>
              <a:rPr altLang="en-US" b="0" dirty="0" sz="1400" lang="zh-CN">
                <a:solidFill>
                  <a:srgbClr val="C00000"/>
                </a:solidFill>
              </a:rPr>
              <a:t>“超级账本”（</a:t>
            </a:r>
            <a:r>
              <a:rPr altLang="zh-CN" b="0" dirty="0" sz="1400" lang="en-US">
                <a:solidFill>
                  <a:srgbClr val="C00000"/>
                </a:solidFill>
              </a:rPr>
              <a:t>Hyperledger</a:t>
            </a:r>
            <a:r>
              <a:rPr altLang="en-US" b="0" dirty="0" sz="1400" lang="zh-CN">
                <a:solidFill>
                  <a:srgbClr val="C00000"/>
                </a:solidFill>
              </a:rPr>
              <a:t>）目前与</a:t>
            </a:r>
            <a:r>
              <a:rPr altLang="zh-CN" b="0" dirty="0" sz="1400" lang="en-US">
                <a:solidFill>
                  <a:srgbClr val="C00000"/>
                </a:solidFill>
              </a:rPr>
              <a:t>R3</a:t>
            </a:r>
            <a:r>
              <a:rPr altLang="en-US" b="0" dirty="0" sz="1400" lang="zh-CN">
                <a:solidFill>
                  <a:srgbClr val="C00000"/>
                </a:solidFill>
              </a:rPr>
              <a:t>和</a:t>
            </a:r>
            <a:r>
              <a:rPr altLang="zh-CN" b="0" dirty="0" sz="1400" lang="en-US">
                <a:solidFill>
                  <a:srgbClr val="C00000"/>
                </a:solidFill>
              </a:rPr>
              <a:t>8</a:t>
            </a:r>
            <a:r>
              <a:rPr altLang="en-US" b="0" dirty="0" sz="1400" lang="zh-CN">
                <a:solidFill>
                  <a:srgbClr val="C00000"/>
                </a:solidFill>
              </a:rPr>
              <a:t>家银行合作开源了一个债券交易平台，计划利用分布式账本技术简化债券交易和结算。 该平台使用区块链进行交易追踪跟踪和分类，包括持有、收据和结算。资产组合跟踪部分列出了用户个人账户持有的债券的名称、息票率和本金值。此外，还将提供搜索引擎使用户可以通过</a:t>
            </a:r>
            <a:r>
              <a:rPr altLang="zh-CN" b="0" dirty="0" sz="1400" lang="en-US">
                <a:solidFill>
                  <a:srgbClr val="C00000"/>
                </a:solidFill>
              </a:rPr>
              <a:t>CUSIP</a:t>
            </a:r>
            <a:r>
              <a:rPr altLang="en-US" b="0" dirty="0" sz="1400" lang="zh-CN">
                <a:solidFill>
                  <a:srgbClr val="C00000"/>
                </a:solidFill>
              </a:rPr>
              <a:t>代码、收益和价格查询债券。</a:t>
            </a:r>
            <a:endParaRPr b="0" dirty="0" sz="1400" lang="en-US">
              <a:solidFill>
                <a:srgbClr val="C00000"/>
              </a:solidFill>
            </a:endParaRPr>
          </a:p>
        </p:txBody>
      </p:sp>
      <p:pic>
        <p:nvPicPr>
          <p:cNvPr id="2097386" name="Picture 4"/>
          <p:cNvPicPr>
            <a:picLocks noChangeAspect="1"/>
          </p:cNvPicPr>
          <p:nvPr/>
        </p:nvPicPr>
        <p:blipFill>
          <a:blip xmlns:r="http://schemas.openxmlformats.org/officeDocument/2006/relationships" r:embed="rId1"/>
          <a:stretch>
            <a:fillRect/>
          </a:stretch>
        </p:blipFill>
        <p:spPr>
          <a:xfrm>
            <a:off x="3587446" y="241759"/>
            <a:ext cx="5467430" cy="4659982"/>
          </a:xfrm>
          <a:prstGeom prst="rect"/>
        </p:spPr>
      </p:pic>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681"/>
                                        </p:tgtEl>
                                        <p:attrNameLst>
                                          <p:attrName>style.visibility</p:attrName>
                                        </p:attrNameLst>
                                      </p:cBhvr>
                                      <p:to>
                                        <p:strVal val="visible"/>
                                      </p:to>
                                    </p:set>
                                    <p:animEffect transition="in" filter="wipe(right)">
                                      <p:cBhvr>
                                        <p:cTn dur="500" id="7"/>
                                        <p:tgtEl>
                                          <p:spTgt spid="1049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81"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298" name=""/>
        <p:cNvGrpSpPr/>
        <p:nvPr/>
      </p:nvGrpSpPr>
      <p:grpSpPr>
        <a:xfrm>
          <a:off x="0" y="0"/>
          <a:ext cx="0" cy="0"/>
          <a:chOff x="0" y="0"/>
          <a:chExt cx="0" cy="0"/>
        </a:xfrm>
      </p:grpSpPr>
      <p:sp>
        <p:nvSpPr>
          <p:cNvPr id="1049685" name="标题 1"/>
          <p:cNvSpPr>
            <a:spLocks noGrp="1"/>
          </p:cNvSpPr>
          <p:nvPr>
            <p:ph type="title"/>
          </p:nvPr>
        </p:nvSpPr>
        <p:spPr>
          <a:xfrm>
            <a:off x="606008" y="123478"/>
            <a:ext cx="7278360" cy="277143"/>
          </a:xfrm>
        </p:spPr>
        <p:txBody>
          <a:bodyPr/>
          <a:p>
            <a:r>
              <a:rPr altLang="zh-CN" dirty="0" lang="en-US"/>
              <a:t>Blockchain for Financial Services</a:t>
            </a:r>
            <a:endParaRPr altLang="en-US" dirty="0" lang="zh-CN"/>
          </a:p>
        </p:txBody>
      </p:sp>
      <p:sp>
        <p:nvSpPr>
          <p:cNvPr id="1049686"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387" name="Picture 13"/>
          <p:cNvPicPr>
            <a:picLocks noChangeAspect="1"/>
          </p:cNvPicPr>
          <p:nvPr/>
        </p:nvPicPr>
        <p:blipFill>
          <a:blip xmlns:r="http://schemas.openxmlformats.org/officeDocument/2006/relationships" r:embed="rId1"/>
          <a:stretch>
            <a:fillRect/>
          </a:stretch>
        </p:blipFill>
        <p:spPr>
          <a:xfrm>
            <a:off x="0" y="699542"/>
            <a:ext cx="9144000" cy="4372479"/>
          </a:xfrm>
          <a:prstGeom prst="rect"/>
        </p:spPr>
      </p:pic>
    </p:spTree>
  </p:cSld>
  <p:clrMapOvr>
    <a:masterClrMapping/>
  </p:clrMapOvr>
  <p:transition spd="slow" advClick="0" advTm="0">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301" name=""/>
        <p:cNvGrpSpPr/>
        <p:nvPr/>
      </p:nvGrpSpPr>
      <p:grpSpPr>
        <a:xfrm>
          <a:off x="0" y="0"/>
          <a:ext cx="0" cy="0"/>
          <a:chOff x="0" y="0"/>
          <a:chExt cx="0" cy="0"/>
        </a:xfrm>
      </p:grpSpPr>
      <p:sp>
        <p:nvSpPr>
          <p:cNvPr id="1049690"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91" name="文本框 9"/>
          <p:cNvSpPr txBox="1"/>
          <p:nvPr/>
        </p:nvSpPr>
        <p:spPr>
          <a:xfrm>
            <a:off x="755576" y="3088982"/>
            <a:ext cx="7632847" cy="1177245"/>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区块链技术</a:t>
            </a:r>
            <a:endParaRPr altLang="zh-CN" b="1" dirty="0" sz="3600" lang="en-US" spc="300">
              <a:solidFill>
                <a:schemeClr val="bg1"/>
              </a:solidFill>
              <a:latin typeface="微软雅黑" pitchFamily="34" charset="-122"/>
              <a:ea typeface="微软雅黑" pitchFamily="34" charset="-122"/>
            </a:endParaRPr>
          </a:p>
          <a:p>
            <a:pPr algn="ctr" lvl="1" marL="0"/>
            <a:r>
              <a:rPr altLang="en-US" b="1" dirty="0" sz="3600" lang="zh-CN" spc="300">
                <a:solidFill>
                  <a:schemeClr val="bg1"/>
                </a:solidFill>
                <a:latin typeface="微软雅黑" pitchFamily="34" charset="-122"/>
                <a:ea typeface="微软雅黑" pitchFamily="34" charset="-122"/>
              </a:rPr>
              <a:t>政府和供应链管理应用</a:t>
            </a:r>
            <a:endParaRPr altLang="zh-CN" b="1" dirty="0" sz="3600" lang="en-US" spc="300">
              <a:solidFill>
                <a:schemeClr val="bg1"/>
              </a:solidFill>
              <a:latin typeface="微软雅黑" pitchFamily="34" charset="-122"/>
              <a:ea typeface="微软雅黑" pitchFamily="34" charset="-122"/>
            </a:endParaRPr>
          </a:p>
        </p:txBody>
      </p:sp>
      <p:sp>
        <p:nvSpPr>
          <p:cNvPr id="1049692"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693" name="KSO_Shape"/>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9690"/>
                                        </p:tgtEl>
                                        <p:attrNameLst>
                                          <p:attrName>style.visibility</p:attrName>
                                        </p:attrNameLst>
                                      </p:cBhvr>
                                      <p:to>
                                        <p:strVal val="visible"/>
                                      </p:to>
                                    </p:set>
                                    <p:animEffect transition="in" filter="wipe(down)">
                                      <p:cBhvr>
                                        <p:cTn dur="500" id="7"/>
                                        <p:tgtEl>
                                          <p:spTgt spid="1049690"/>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9692"/>
                                        </p:tgtEl>
                                        <p:attrNameLst>
                                          <p:attrName>style.visibility</p:attrName>
                                        </p:attrNameLst>
                                      </p:cBhvr>
                                      <p:to>
                                        <p:strVal val="visible"/>
                                      </p:to>
                                    </p:set>
                                    <p:anim calcmode="lin" valueType="num">
                                      <p:cBhvr>
                                        <p:cTn dur="500" fill="hold" id="10"/>
                                        <p:tgtEl>
                                          <p:spTgt spid="1049692"/>
                                        </p:tgtEl>
                                        <p:attrNameLst>
                                          <p:attrName>ppt_w</p:attrName>
                                        </p:attrNameLst>
                                      </p:cBhvr>
                                      <p:tavLst>
                                        <p:tav tm="0">
                                          <p:val>
                                            <p:fltVal val="0.0"/>
                                          </p:val>
                                        </p:tav>
                                        <p:tav tm="100000">
                                          <p:val>
                                            <p:strVal val="#ppt_w"/>
                                          </p:val>
                                        </p:tav>
                                      </p:tavLst>
                                    </p:anim>
                                    <p:anim calcmode="lin" valueType="num">
                                      <p:cBhvr>
                                        <p:cTn dur="500" fill="hold" id="11"/>
                                        <p:tgtEl>
                                          <p:spTgt spid="1049692"/>
                                        </p:tgtEl>
                                        <p:attrNameLst>
                                          <p:attrName>ppt_h</p:attrName>
                                        </p:attrNameLst>
                                      </p:cBhvr>
                                      <p:tavLst>
                                        <p:tav tm="0">
                                          <p:val>
                                            <p:fltVal val="0.0"/>
                                          </p:val>
                                        </p:tav>
                                        <p:tav tm="100000">
                                          <p:val>
                                            <p:strVal val="#ppt_h"/>
                                          </p:val>
                                        </p:tav>
                                      </p:tavLst>
                                    </p:anim>
                                    <p:animEffect transition="in" filter="fade">
                                      <p:cBhvr>
                                        <p:cTn dur="500" id="12"/>
                                        <p:tgtEl>
                                          <p:spTgt spid="1049692"/>
                                        </p:tgtEl>
                                      </p:cBhvr>
                                    </p:animEffect>
                                    <p:anim calcmode="lin" valueType="num">
                                      <p:cBhvr>
                                        <p:cTn dur="500" fill="hold" id="13"/>
                                        <p:tgtEl>
                                          <p:spTgt spid="1049692"/>
                                        </p:tgtEl>
                                        <p:attrNameLst>
                                          <p:attrName>ppt_x</p:attrName>
                                        </p:attrNameLst>
                                      </p:cBhvr>
                                      <p:tavLst>
                                        <p:tav tm="0">
                                          <p:val>
                                            <p:fltVal val="0.5"/>
                                          </p:val>
                                        </p:tav>
                                        <p:tav tm="100000">
                                          <p:val>
                                            <p:strVal val="#ppt_x"/>
                                          </p:val>
                                        </p:tav>
                                      </p:tavLst>
                                    </p:anim>
                                    <p:anim calcmode="lin" valueType="num">
                                      <p:cBhvr>
                                        <p:cTn dur="500" fill="hold" id="14"/>
                                        <p:tgtEl>
                                          <p:spTgt spid="1049692"/>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9693"/>
                                        </p:tgtEl>
                                        <p:attrNameLst>
                                          <p:attrName>style.visibility</p:attrName>
                                        </p:attrNameLst>
                                      </p:cBhvr>
                                      <p:to>
                                        <p:strVal val="visible"/>
                                      </p:to>
                                    </p:set>
                                    <p:anim calcmode="lin" valueType="num">
                                      <p:cBhvr>
                                        <p:cTn dur="500" fill="hold" id="17"/>
                                        <p:tgtEl>
                                          <p:spTgt spid="1049693"/>
                                        </p:tgtEl>
                                        <p:attrNameLst>
                                          <p:attrName>ppt_w</p:attrName>
                                        </p:attrNameLst>
                                      </p:cBhvr>
                                      <p:tavLst>
                                        <p:tav tm="0">
                                          <p:val>
                                            <p:fltVal val="0.0"/>
                                          </p:val>
                                        </p:tav>
                                        <p:tav tm="100000">
                                          <p:val>
                                            <p:strVal val="#ppt_w"/>
                                          </p:val>
                                        </p:tav>
                                      </p:tavLst>
                                    </p:anim>
                                    <p:anim calcmode="lin" valueType="num">
                                      <p:cBhvr>
                                        <p:cTn dur="500" fill="hold" id="18"/>
                                        <p:tgtEl>
                                          <p:spTgt spid="1049693"/>
                                        </p:tgtEl>
                                        <p:attrNameLst>
                                          <p:attrName>ppt_h</p:attrName>
                                        </p:attrNameLst>
                                      </p:cBhvr>
                                      <p:tavLst>
                                        <p:tav tm="0">
                                          <p:val>
                                            <p:fltVal val="0.0"/>
                                          </p:val>
                                        </p:tav>
                                        <p:tav tm="100000">
                                          <p:val>
                                            <p:strVal val="#ppt_h"/>
                                          </p:val>
                                        </p:tav>
                                      </p:tavLst>
                                    </p:anim>
                                    <p:animEffect transition="in" filter="fade">
                                      <p:cBhvr>
                                        <p:cTn dur="500" id="19"/>
                                        <p:tgtEl>
                                          <p:spTgt spid="1049693"/>
                                        </p:tgtEl>
                                      </p:cBhvr>
                                    </p:animEffect>
                                    <p:anim calcmode="lin" valueType="num">
                                      <p:cBhvr>
                                        <p:cTn dur="500" fill="hold" id="20"/>
                                        <p:tgtEl>
                                          <p:spTgt spid="1049693"/>
                                        </p:tgtEl>
                                        <p:attrNameLst>
                                          <p:attrName>ppt_x</p:attrName>
                                        </p:attrNameLst>
                                      </p:cBhvr>
                                      <p:tavLst>
                                        <p:tav tm="0">
                                          <p:val>
                                            <p:fltVal val="0.5"/>
                                          </p:val>
                                        </p:tav>
                                        <p:tav tm="100000">
                                          <p:val>
                                            <p:strVal val="#ppt_x"/>
                                          </p:val>
                                        </p:tav>
                                      </p:tavLst>
                                    </p:anim>
                                    <p:anim calcmode="lin" valueType="num">
                                      <p:cBhvr>
                                        <p:cTn dur="500" fill="hold" id="21"/>
                                        <p:tgtEl>
                                          <p:spTgt spid="1049693"/>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9691"/>
                                        </p:tgtEl>
                                        <p:attrNameLst>
                                          <p:attrName>style.visibility</p:attrName>
                                        </p:attrNameLst>
                                      </p:cBhvr>
                                      <p:to>
                                        <p:strVal val="visible"/>
                                      </p:to>
                                    </p:set>
                                    <p:animEffect transition="in" filter="barn(inVertical)">
                                      <p:cBhvr>
                                        <p:cTn dur="500" id="25"/>
                                        <p:tgtEl>
                                          <p:spTgt spid="1049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0" grpId="0" animBg="1"/>
      <p:bldP spid="1049691" grpId="0"/>
      <p:bldP spid="1049692" grpId="0" animBg="1"/>
      <p:bldP spid="104969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12" name=""/>
        <p:cNvGrpSpPr/>
        <p:nvPr/>
      </p:nvGrpSpPr>
      <p:grpSpPr>
        <a:xfrm>
          <a:off x="0" y="0"/>
          <a:ext cx="0" cy="0"/>
          <a:chOff x="0" y="0"/>
          <a:chExt cx="0" cy="0"/>
        </a:xfrm>
      </p:grpSpPr>
      <p:sp>
        <p:nvSpPr>
          <p:cNvPr id="1048724" name="Freeform 5"/>
          <p:cNvSpPr/>
          <p:nvPr/>
        </p:nvSpPr>
        <p:spPr bwMode="auto">
          <a:xfrm>
            <a:off x="107504" y="2355726"/>
            <a:ext cx="966852" cy="79208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8725" name="标题 1"/>
          <p:cNvSpPr>
            <a:spLocks noGrp="1"/>
          </p:cNvSpPr>
          <p:nvPr>
            <p:ph type="title"/>
          </p:nvPr>
        </p:nvSpPr>
        <p:spPr/>
        <p:txBody>
          <a:bodyPr/>
          <a:p>
            <a:r>
              <a:rPr altLang="en-US" dirty="0" lang="zh-CN"/>
              <a:t>什么是区块链</a:t>
            </a:r>
            <a:r>
              <a:rPr altLang="zh-CN" dirty="0" lang="en-US"/>
              <a:t>?</a:t>
            </a:r>
            <a:endParaRPr altLang="en-US" dirty="0" lang="zh-CN"/>
          </a:p>
        </p:txBody>
      </p:sp>
      <p:sp>
        <p:nvSpPr>
          <p:cNvPr id="1048726" name="椭圆 22"/>
          <p:cNvSpPr/>
          <p:nvPr/>
        </p:nvSpPr>
        <p:spPr>
          <a:xfrm>
            <a:off x="1619673" y="1203598"/>
            <a:ext cx="2887644" cy="302433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7" name="椭圆 22"/>
          <p:cNvSpPr/>
          <p:nvPr/>
        </p:nvSpPr>
        <p:spPr>
          <a:xfrm>
            <a:off x="1169362" y="1059582"/>
            <a:ext cx="3306574" cy="3312368"/>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13" name="组合 25"/>
          <p:cNvGrpSpPr/>
          <p:nvPr/>
        </p:nvGrpSpPr>
        <p:grpSpPr>
          <a:xfrm>
            <a:off x="3837929" y="1322612"/>
            <a:ext cx="504056" cy="504056"/>
            <a:chOff x="2769119" y="1848492"/>
            <a:chExt cx="504056" cy="504056"/>
          </a:xfrm>
        </p:grpSpPr>
        <p:sp>
          <p:nvSpPr>
            <p:cNvPr id="1048728" name="椭圆 26"/>
            <p:cNvSpPr/>
            <p:nvPr/>
          </p:nvSpPr>
          <p:spPr>
            <a:xfrm>
              <a:off x="2769119" y="1848492"/>
              <a:ext cx="504056" cy="504056"/>
            </a:xfrm>
            <a:prstGeom prst="ellips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9" name="TextBox 27"/>
            <p:cNvSpPr txBox="1"/>
            <p:nvPr/>
          </p:nvSpPr>
          <p:spPr>
            <a:xfrm>
              <a:off x="2808589" y="1931243"/>
              <a:ext cx="437940" cy="338554"/>
            </a:xfrm>
            <a:prstGeom prst="rect"/>
            <a:noFill/>
          </p:spPr>
          <p:txBody>
            <a:bodyPr rtlCol="0" wrap="none">
              <a:spAutoFit/>
            </a:bodyPr>
            <a:p>
              <a:r>
                <a:rPr altLang="zh-CN" b="1" dirty="0" sz="1600" lang="en-US">
                  <a:solidFill>
                    <a:schemeClr val="bg1"/>
                  </a:solidFill>
                  <a:latin typeface="微软雅黑" pitchFamily="34" charset="-122"/>
                  <a:ea typeface="微软雅黑" pitchFamily="34" charset="-122"/>
                </a:rPr>
                <a:t>01</a:t>
              </a:r>
              <a:endParaRPr altLang="en-US" b="1" dirty="0" sz="1600" lang="zh-CN">
                <a:solidFill>
                  <a:schemeClr val="bg1"/>
                </a:solidFill>
                <a:latin typeface="微软雅黑" pitchFamily="34" charset="-122"/>
                <a:ea typeface="微软雅黑" pitchFamily="34" charset="-122"/>
              </a:endParaRPr>
            </a:p>
          </p:txBody>
        </p:sp>
      </p:grpSp>
      <p:grpSp>
        <p:nvGrpSpPr>
          <p:cNvPr id="114" name="组合 28"/>
          <p:cNvGrpSpPr/>
          <p:nvPr/>
        </p:nvGrpSpPr>
        <p:grpSpPr>
          <a:xfrm>
            <a:off x="4108481" y="2707237"/>
            <a:ext cx="504056" cy="504056"/>
            <a:chOff x="2471142" y="2586760"/>
            <a:chExt cx="504056" cy="504056"/>
          </a:xfrm>
        </p:grpSpPr>
        <p:sp>
          <p:nvSpPr>
            <p:cNvPr id="1048730" name="椭圆 29"/>
            <p:cNvSpPr/>
            <p:nvPr/>
          </p:nvSpPr>
          <p:spPr>
            <a:xfrm>
              <a:off x="2471142" y="2586760"/>
              <a:ext cx="504056" cy="504056"/>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1" name="TextBox 30"/>
            <p:cNvSpPr txBox="1"/>
            <p:nvPr/>
          </p:nvSpPr>
          <p:spPr>
            <a:xfrm>
              <a:off x="2510612" y="2669511"/>
              <a:ext cx="437940" cy="338554"/>
            </a:xfrm>
            <a:prstGeom prst="rect"/>
            <a:noFill/>
          </p:spPr>
          <p:txBody>
            <a:bodyPr rtlCol="0" wrap="none">
              <a:spAutoFit/>
            </a:bodyPr>
            <a:p>
              <a:r>
                <a:rPr altLang="zh-CN" b="1" dirty="0" sz="1600" lang="en-US">
                  <a:solidFill>
                    <a:schemeClr val="bg1"/>
                  </a:solidFill>
                  <a:latin typeface="微软雅黑" pitchFamily="34" charset="-122"/>
                  <a:ea typeface="微软雅黑" pitchFamily="34" charset="-122"/>
                </a:rPr>
                <a:t>02</a:t>
              </a:r>
              <a:endParaRPr altLang="en-US" b="1" dirty="0" sz="1600" lang="zh-CN">
                <a:solidFill>
                  <a:schemeClr val="bg1"/>
                </a:solidFill>
                <a:latin typeface="微软雅黑" pitchFamily="34" charset="-122"/>
                <a:ea typeface="微软雅黑" pitchFamily="34" charset="-122"/>
              </a:endParaRPr>
            </a:p>
          </p:txBody>
        </p:sp>
      </p:grpSp>
      <p:grpSp>
        <p:nvGrpSpPr>
          <p:cNvPr id="115" name="组合 31"/>
          <p:cNvGrpSpPr/>
          <p:nvPr/>
        </p:nvGrpSpPr>
        <p:grpSpPr>
          <a:xfrm>
            <a:off x="3556703" y="3692967"/>
            <a:ext cx="504056" cy="504056"/>
            <a:chOff x="2769119" y="3325028"/>
            <a:chExt cx="504056" cy="504056"/>
          </a:xfrm>
        </p:grpSpPr>
        <p:sp>
          <p:nvSpPr>
            <p:cNvPr id="1048732" name="椭圆 34"/>
            <p:cNvSpPr/>
            <p:nvPr/>
          </p:nvSpPr>
          <p:spPr>
            <a:xfrm>
              <a:off x="2769119" y="3325028"/>
              <a:ext cx="504056" cy="50405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3" name="TextBox 35"/>
            <p:cNvSpPr txBox="1"/>
            <p:nvPr/>
          </p:nvSpPr>
          <p:spPr>
            <a:xfrm>
              <a:off x="2808589" y="3407779"/>
              <a:ext cx="437940" cy="338554"/>
            </a:xfrm>
            <a:prstGeom prst="rect"/>
            <a:noFill/>
          </p:spPr>
          <p:txBody>
            <a:bodyPr rtlCol="0" wrap="none">
              <a:spAutoFit/>
            </a:bodyPr>
            <a:p>
              <a:r>
                <a:rPr altLang="zh-CN" b="1" dirty="0" sz="1600" lang="en-US">
                  <a:solidFill>
                    <a:schemeClr val="bg1"/>
                  </a:solidFill>
                  <a:latin typeface="微软雅黑" pitchFamily="34" charset="-122"/>
                  <a:ea typeface="微软雅黑" pitchFamily="34" charset="-122"/>
                </a:rPr>
                <a:t>03</a:t>
              </a:r>
              <a:endParaRPr altLang="en-US" b="1" dirty="0" sz="1600" lang="zh-CN">
                <a:solidFill>
                  <a:schemeClr val="bg1"/>
                </a:solidFill>
                <a:latin typeface="微软雅黑" pitchFamily="34" charset="-122"/>
                <a:ea typeface="微软雅黑" pitchFamily="34" charset="-122"/>
              </a:endParaRPr>
            </a:p>
          </p:txBody>
        </p:sp>
      </p:grpSp>
      <p:cxnSp>
        <p:nvCxnSpPr>
          <p:cNvPr id="3145774" name="直接连接符 37"/>
          <p:cNvCxnSpPr>
            <a:cxnSpLocks/>
            <a:endCxn id="1048727" idx="2"/>
          </p:cNvCxnSpPr>
          <p:nvPr/>
        </p:nvCxnSpPr>
        <p:spPr>
          <a:xfrm flipV="1">
            <a:off x="1043608" y="2715766"/>
            <a:ext cx="125754" cy="12139"/>
          </a:xfrm>
          <a:prstGeom prst="line"/>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8734" name="TextBox 38"/>
          <p:cNvSpPr txBox="1"/>
          <p:nvPr/>
        </p:nvSpPr>
        <p:spPr>
          <a:xfrm>
            <a:off x="4417137" y="1140654"/>
            <a:ext cx="3044689" cy="1154162"/>
          </a:xfrm>
          <a:prstGeom prst="rect"/>
          <a:noFill/>
        </p:spPr>
        <p:txBody>
          <a:bodyPr bIns="0" lIns="0" rIns="0" rtlCol="0" tIns="0" wrap="square">
            <a:spAutoFit/>
          </a:bodyPr>
          <a:p>
            <a:pPr algn="just">
              <a:lnSpc>
                <a:spcPts val="1500"/>
              </a:lnSpc>
            </a:pPr>
            <a:r>
              <a:rPr altLang="en-US" dirty="0" sz="1200" lang="zh-CN">
                <a:latin typeface="Microsoft YaHei" panose="020B0503020204020204" pitchFamily="34" charset="-122"/>
                <a:ea typeface="Microsoft YaHei" panose="020B0503020204020204" pitchFamily="34" charset="-122"/>
              </a:rPr>
              <a:t>独特的</a:t>
            </a:r>
            <a:r>
              <a:rPr altLang="en-US" b="1" dirty="0" sz="1200" lang="zh-CN">
                <a:latin typeface="Microsoft YaHei" panose="020B0503020204020204" pitchFamily="34" charset="-122"/>
                <a:ea typeface="Microsoft YaHei" panose="020B0503020204020204" pitchFamily="34" charset="-122"/>
              </a:rPr>
              <a:t>遗传式链状数据结构</a:t>
            </a:r>
            <a:r>
              <a:rPr altLang="en-US" dirty="0" sz="1200" lang="zh-CN">
                <a:latin typeface="Microsoft YaHei" panose="020B0503020204020204" pitchFamily="34" charset="-122"/>
                <a:ea typeface="Microsoft YaHei" panose="020B0503020204020204" pitchFamily="34" charset="-122"/>
              </a:rPr>
              <a:t>从本质上保证数据不会被更改。数据块不会被</a:t>
            </a:r>
            <a:r>
              <a:rPr dirty="0" sz="1200" lang="en-US" err="1">
                <a:latin typeface="Microsoft YaHei" panose="020B0503020204020204" pitchFamily="34" charset="-122"/>
                <a:ea typeface="Microsoft YaHei" panose="020B0503020204020204" pitchFamily="34" charset="-122"/>
              </a:rPr>
              <a:t>以追溯方式更改以前的时间</a:t>
            </a:r>
            <a:r>
              <a:rPr altLang="en-US" dirty="0" sz="1200" lang="zh-CN">
                <a:latin typeface="Microsoft YaHei" panose="020B0503020204020204" pitchFamily="34" charset="-122"/>
                <a:ea typeface="Microsoft YaHei" panose="020B0503020204020204" pitchFamily="34" charset="-122"/>
              </a:rPr>
              <a:t>戳，一旦数据写入不可更改（无论现在发生什么，都不会影响以前发生过的事实）。而且 这样的数据链均匀的分布在点对点的节点网络间。</a:t>
            </a:r>
            <a:endParaRPr altLang="zh-CN" dirty="0" sz="1200" lang="en-US">
              <a:latin typeface="Microsoft YaHei" panose="020B0503020204020204" pitchFamily="34" charset="-122"/>
              <a:ea typeface="Microsoft YaHei" panose="020B0503020204020204" pitchFamily="34" charset="-122"/>
            </a:endParaRPr>
          </a:p>
        </p:txBody>
      </p:sp>
      <p:sp>
        <p:nvSpPr>
          <p:cNvPr id="1048735" name="TextBox 39"/>
          <p:cNvSpPr txBox="1"/>
          <p:nvPr/>
        </p:nvSpPr>
        <p:spPr>
          <a:xfrm>
            <a:off x="4685998" y="2574544"/>
            <a:ext cx="2775827" cy="769441"/>
          </a:xfrm>
          <a:prstGeom prst="rect"/>
          <a:noFill/>
        </p:spPr>
        <p:txBody>
          <a:bodyPr bIns="0" lIns="0" rIns="0" rtlCol="0" tIns="0" wrap="square">
            <a:spAutoFit/>
          </a:bodyPr>
          <a:p>
            <a:pPr algn="just">
              <a:lnSpc>
                <a:spcPts val="1500"/>
              </a:lnSpc>
            </a:pPr>
            <a:r>
              <a:rPr altLang="en-US" b="1" dirty="0" sz="1200" lang="zh-CN">
                <a:latin typeface="微软雅黑" pitchFamily="34" charset="-122"/>
                <a:ea typeface="微软雅黑" pitchFamily="34" charset="-122"/>
              </a:rPr>
              <a:t>去中心化</a:t>
            </a:r>
            <a:r>
              <a:rPr altLang="en-US" dirty="0" sz="1200" lang="zh-CN">
                <a:latin typeface="微软雅黑" pitchFamily="34" charset="-122"/>
                <a:ea typeface="微软雅黑" pitchFamily="34" charset="-122"/>
              </a:rPr>
              <a:t>，区块链技术可以实现去中心的共识机制。公共账本所记录的事务（</a:t>
            </a:r>
            <a:r>
              <a:rPr altLang="zh-CN" dirty="0" sz="1200" lang="en-US">
                <a:latin typeface="微软雅黑" pitchFamily="34" charset="-122"/>
                <a:ea typeface="微软雅黑" pitchFamily="34" charset="-122"/>
              </a:rPr>
              <a:t>transaction</a:t>
            </a:r>
            <a:r>
              <a:rPr altLang="en-US" dirty="0" sz="1200" lang="zh-CN">
                <a:latin typeface="微软雅黑" pitchFamily="34" charset="-122"/>
                <a:ea typeface="微软雅黑" pitchFamily="34" charset="-122"/>
              </a:rPr>
              <a:t>）可以通过链上参与节点的多少人投票的方式校验并达成一致共识。</a:t>
            </a:r>
            <a:endParaRPr altLang="zh-CN" dirty="0" sz="1200" lang="en-US">
              <a:latin typeface="微软雅黑" pitchFamily="34" charset="-122"/>
              <a:ea typeface="微软雅黑" pitchFamily="34" charset="-122"/>
            </a:endParaRPr>
          </a:p>
        </p:txBody>
      </p:sp>
      <p:sp>
        <p:nvSpPr>
          <p:cNvPr id="1048736" name="TextBox 42"/>
          <p:cNvSpPr txBox="1"/>
          <p:nvPr/>
        </p:nvSpPr>
        <p:spPr>
          <a:xfrm>
            <a:off x="4270217" y="3689112"/>
            <a:ext cx="3191608" cy="961802"/>
          </a:xfrm>
          <a:prstGeom prst="rect"/>
          <a:noFill/>
        </p:spPr>
        <p:txBody>
          <a:bodyPr bIns="0" lIns="0" rIns="0" rtlCol="0" tIns="0" wrap="square">
            <a:spAutoFit/>
          </a:bodyPr>
          <a:p>
            <a:pPr algn="just">
              <a:lnSpc>
                <a:spcPts val="1500"/>
              </a:lnSpc>
            </a:pPr>
            <a:r>
              <a:rPr altLang="en-US" b="1" dirty="0" sz="1200" lang="zh-CN">
                <a:latin typeface="Microsoft YaHei" panose="020B0503020204020204" pitchFamily="34" charset="-122"/>
                <a:ea typeface="Microsoft YaHei" panose="020B0503020204020204" pitchFamily="34" charset="-122"/>
              </a:rPr>
              <a:t>信任机器</a:t>
            </a:r>
            <a:r>
              <a:rPr b="1" dirty="0" sz="1200" lang="en-US">
                <a:latin typeface="Microsoft YaHei" panose="020B0503020204020204" pitchFamily="34" charset="-122"/>
                <a:ea typeface="Microsoft YaHei" panose="020B0503020204020204" pitchFamily="34" charset="-122"/>
              </a:rPr>
              <a:t>: </a:t>
            </a:r>
            <a:r>
              <a:rPr dirty="0" sz="1200" lang="en-US">
                <a:latin typeface="Microsoft YaHei" panose="020B0503020204020204" pitchFamily="34" charset="-122"/>
                <a:ea typeface="Microsoft YaHei" panose="020B0503020204020204" pitchFamily="34" charset="-122"/>
              </a:rPr>
              <a:t> </a:t>
            </a:r>
            <a:r>
              <a:rPr altLang="en-US" dirty="0" sz="1200" lang="zh-CN">
                <a:latin typeface="Microsoft YaHei" panose="020B0503020204020204" pitchFamily="34" charset="-122"/>
                <a:ea typeface="Microsoft YaHei" panose="020B0503020204020204" pitchFamily="34" charset="-122"/>
              </a:rPr>
              <a:t>区块链技术是在彼此不信任的节点间建立信任关系的技术。超越数字货币，区块链是让完全没有信任机制的人民不需要通过集权方式的权威中心授权就可以建立信任并能高效协同达成一致。</a:t>
            </a:r>
            <a:endParaRPr altLang="zh-CN" dirty="0" sz="1200" lang="en-US">
              <a:latin typeface="Microsoft YaHei" panose="020B0503020204020204" pitchFamily="34" charset="-122"/>
              <a:ea typeface="Microsoft YaHei" panose="020B0503020204020204" pitchFamily="34" charset="-122"/>
            </a:endParaRPr>
          </a:p>
        </p:txBody>
      </p:sp>
      <p:sp>
        <p:nvSpPr>
          <p:cNvPr id="1048737" name="TextBox 45"/>
          <p:cNvSpPr txBox="1"/>
          <p:nvPr/>
        </p:nvSpPr>
        <p:spPr>
          <a:xfrm>
            <a:off x="96640" y="2543238"/>
            <a:ext cx="936366" cy="369332"/>
          </a:xfrm>
          <a:prstGeom prst="rect"/>
          <a:noFill/>
        </p:spPr>
        <p:txBody>
          <a:bodyPr rtlCol="0" wrap="square">
            <a:spAutoFit/>
          </a:bodyPr>
          <a:p>
            <a:pPr algn="ctr"/>
            <a:r>
              <a:rPr altLang="en-US" b="1" dirty="0" lang="zh-CN">
                <a:solidFill>
                  <a:schemeClr val="bg1"/>
                </a:solidFill>
                <a:latin typeface="微软雅黑" pitchFamily="34" charset="-122"/>
                <a:ea typeface="微软雅黑" pitchFamily="34" charset="-122"/>
              </a:rPr>
              <a:t>区块链</a:t>
            </a:r>
          </a:p>
        </p:txBody>
      </p:sp>
      <p:sp>
        <p:nvSpPr>
          <p:cNvPr id="1048738"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739" name="TextBox 21"/>
          <p:cNvSpPr txBox="1"/>
          <p:nvPr/>
        </p:nvSpPr>
        <p:spPr>
          <a:xfrm>
            <a:off x="1622606" y="1559727"/>
            <a:ext cx="2307194" cy="2215991"/>
          </a:xfrm>
          <a:prstGeom prst="rect"/>
          <a:noFill/>
        </p:spPr>
        <p:txBody>
          <a:bodyPr bIns="0" lIns="0" rIns="0" rtlCol="0" tIns="0" wrap="square">
            <a:spAutoFit/>
          </a:bodyPr>
          <a:p>
            <a:pPr>
              <a:lnSpc>
                <a:spcPct val="150000"/>
              </a:lnSpc>
            </a:pPr>
            <a:r>
              <a:rPr altLang="en-US" dirty="0" sz="1600" lang="zh-CN">
                <a:solidFill>
                  <a:schemeClr val="bg1"/>
                </a:solidFill>
                <a:latin typeface="微软雅黑" pitchFamily="34" charset="-122"/>
                <a:ea typeface="微软雅黑" pitchFamily="34" charset="-122"/>
              </a:rPr>
              <a:t>区块链本质上是在多个分布式节点间传递账本（价值</a:t>
            </a:r>
            <a:r>
              <a:rPr altLang="zh-CN" dirty="0" sz="1600" lang="en-US">
                <a:solidFill>
                  <a:schemeClr val="bg1"/>
                </a:solidFill>
                <a:latin typeface="微软雅黑" pitchFamily="34" charset="-122"/>
                <a:ea typeface="微软雅黑" pitchFamily="34" charset="-122"/>
              </a:rPr>
              <a:t>/</a:t>
            </a:r>
            <a:r>
              <a:rPr altLang="en-US" dirty="0" sz="1600" lang="zh-CN">
                <a:solidFill>
                  <a:schemeClr val="bg1"/>
                </a:solidFill>
                <a:latin typeface="微软雅黑" pitchFamily="34" charset="-122"/>
                <a:ea typeface="微软雅黑" pitchFamily="34" charset="-122"/>
              </a:rPr>
              <a:t>数据归属权）信息并通过一定的共识机制（公共</a:t>
            </a:r>
            <a:r>
              <a:rPr altLang="zh-CN" dirty="0" sz="1600" lang="en-US">
                <a:solidFill>
                  <a:schemeClr val="bg1"/>
                </a:solidFill>
                <a:latin typeface="微软雅黑" pitchFamily="34" charset="-122"/>
                <a:ea typeface="微软雅黑" pitchFamily="34" charset="-122"/>
              </a:rPr>
              <a:t>/</a:t>
            </a:r>
            <a:r>
              <a:rPr altLang="en-US" dirty="0" sz="1600" lang="zh-CN">
                <a:solidFill>
                  <a:schemeClr val="bg1"/>
                </a:solidFill>
                <a:latin typeface="微软雅黑" pitchFamily="34" charset="-122"/>
                <a:ea typeface="微软雅黑" pitchFamily="34" charset="-122"/>
              </a:rPr>
              <a:t>联盟）达成一致性，建立信任关系的技术。</a:t>
            </a:r>
            <a:endParaRPr altLang="zh-CN" dirty="0" sz="1600" lang="en-US">
              <a:solidFill>
                <a:schemeClr val="bg1"/>
              </a:solidFill>
              <a:latin typeface="微软雅黑" pitchFamily="34" charset="-122"/>
              <a:ea typeface="微软雅黑" pitchFamily="34" charset="-122"/>
            </a:endParaRPr>
          </a:p>
        </p:txBody>
      </p:sp>
      <p:pic>
        <p:nvPicPr>
          <p:cNvPr id="2097164" name="Picture 2" descr="https://upload.wikimedia.org/wikipedia/commons/thumb/9/98/Blockchain.svg/150px-Blockchain.svg.png"/>
          <p:cNvPicPr>
            <a:picLocks noChangeAspect="1" noChangeArrowheads="1"/>
          </p:cNvPicPr>
          <p:nvPr/>
        </p:nvPicPr>
        <p:blipFill>
          <a:blip xmlns:r="http://schemas.openxmlformats.org/officeDocument/2006/relationships" r:embed="rId1"/>
          <a:srcRect/>
          <a:stretch>
            <a:fillRect/>
          </a:stretch>
        </p:blipFill>
        <p:spPr bwMode="auto">
          <a:xfrm>
            <a:off x="7605558" y="1132970"/>
            <a:ext cx="1430938" cy="3671028"/>
          </a:xfrm>
          <a:prstGeom prst="rect"/>
          <a:no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200">
        <p14:flip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53" presetSubtype="528">
                                  <p:stCondLst>
                                    <p:cond delay="0"/>
                                  </p:stCondLst>
                                  <p:childTnLst>
                                    <p:set>
                                      <p:cBhvr>
                                        <p:cTn dur="1" fill="hold" id="6">
                                          <p:stCondLst>
                                            <p:cond delay="0"/>
                                          </p:stCondLst>
                                        </p:cTn>
                                        <p:tgtEl>
                                          <p:spTgt spid="1048737"/>
                                        </p:tgtEl>
                                        <p:attrNameLst>
                                          <p:attrName>style.visibility</p:attrName>
                                        </p:attrNameLst>
                                      </p:cBhvr>
                                      <p:to>
                                        <p:strVal val="visible"/>
                                      </p:to>
                                    </p:set>
                                    <p:anim calcmode="lin" valueType="num">
                                      <p:cBhvr>
                                        <p:cTn dur="500" fill="hold" id="7"/>
                                        <p:tgtEl>
                                          <p:spTgt spid="1048737"/>
                                        </p:tgtEl>
                                        <p:attrNameLst>
                                          <p:attrName>ppt_w</p:attrName>
                                        </p:attrNameLst>
                                      </p:cBhvr>
                                      <p:tavLst>
                                        <p:tav tm="0">
                                          <p:val>
                                            <p:fltVal val="0.0"/>
                                          </p:val>
                                        </p:tav>
                                        <p:tav tm="100000">
                                          <p:val>
                                            <p:strVal val="#ppt_w"/>
                                          </p:val>
                                        </p:tav>
                                      </p:tavLst>
                                    </p:anim>
                                    <p:anim calcmode="lin" valueType="num">
                                      <p:cBhvr>
                                        <p:cTn dur="500" fill="hold" id="8"/>
                                        <p:tgtEl>
                                          <p:spTgt spid="1048737"/>
                                        </p:tgtEl>
                                        <p:attrNameLst>
                                          <p:attrName>ppt_h</p:attrName>
                                        </p:attrNameLst>
                                      </p:cBhvr>
                                      <p:tavLst>
                                        <p:tav tm="0">
                                          <p:val>
                                            <p:fltVal val="0.0"/>
                                          </p:val>
                                        </p:tav>
                                        <p:tav tm="100000">
                                          <p:val>
                                            <p:strVal val="#ppt_h"/>
                                          </p:val>
                                        </p:tav>
                                      </p:tavLst>
                                    </p:anim>
                                    <p:animEffect transition="in" filter="fade">
                                      <p:cBhvr>
                                        <p:cTn dur="500" id="9"/>
                                        <p:tgtEl>
                                          <p:spTgt spid="1048737"/>
                                        </p:tgtEl>
                                      </p:cBhvr>
                                    </p:animEffect>
                                    <p:anim calcmode="lin" valueType="num">
                                      <p:cBhvr>
                                        <p:cTn dur="500" fill="hold" id="10"/>
                                        <p:tgtEl>
                                          <p:spTgt spid="1048737"/>
                                        </p:tgtEl>
                                        <p:attrNameLst>
                                          <p:attrName>ppt_x</p:attrName>
                                        </p:attrNameLst>
                                      </p:cBhvr>
                                      <p:tavLst>
                                        <p:tav tm="0">
                                          <p:val>
                                            <p:fltVal val="0.5"/>
                                          </p:val>
                                        </p:tav>
                                        <p:tav tm="100000">
                                          <p:val>
                                            <p:strVal val="#ppt_x"/>
                                          </p:val>
                                        </p:tav>
                                      </p:tavLst>
                                    </p:anim>
                                    <p:anim calcmode="lin" valueType="num">
                                      <p:cBhvr>
                                        <p:cTn dur="500" fill="hold" id="11"/>
                                        <p:tgtEl>
                                          <p:spTgt spid="1048737"/>
                                        </p:tgtEl>
                                        <p:attrNameLst>
                                          <p:attrName>ppt_y</p:attrName>
                                        </p:attrNameLst>
                                      </p:cBhvr>
                                      <p:tavLst>
                                        <p:tav tm="0">
                                          <p:val>
                                            <p:fltVal val="0.5"/>
                                          </p:val>
                                        </p:tav>
                                        <p:tav tm="100000">
                                          <p:val>
                                            <p:strVal val="#ppt_y"/>
                                          </p:val>
                                        </p:tav>
                                      </p:tavLst>
                                    </p:anim>
                                  </p:childTnLst>
                                </p:cTn>
                              </p:par>
                              <p:par>
                                <p:cTn fill="hold" grpId="0" id="12" nodeType="withEffect" presetClass="entr" presetID="53" presetSubtype="528">
                                  <p:stCondLst>
                                    <p:cond delay="0"/>
                                  </p:stCondLst>
                                  <p:childTnLst>
                                    <p:set>
                                      <p:cBhvr>
                                        <p:cTn dur="1" fill="hold" id="13">
                                          <p:stCondLst>
                                            <p:cond delay="0"/>
                                          </p:stCondLst>
                                        </p:cTn>
                                        <p:tgtEl>
                                          <p:spTgt spid="1048724"/>
                                        </p:tgtEl>
                                        <p:attrNameLst>
                                          <p:attrName>style.visibility</p:attrName>
                                        </p:attrNameLst>
                                      </p:cBhvr>
                                      <p:to>
                                        <p:strVal val="visible"/>
                                      </p:to>
                                    </p:set>
                                    <p:anim calcmode="lin" valueType="num">
                                      <p:cBhvr>
                                        <p:cTn dur="500" fill="hold" id="14"/>
                                        <p:tgtEl>
                                          <p:spTgt spid="1048724"/>
                                        </p:tgtEl>
                                        <p:attrNameLst>
                                          <p:attrName>ppt_w</p:attrName>
                                        </p:attrNameLst>
                                      </p:cBhvr>
                                      <p:tavLst>
                                        <p:tav tm="0">
                                          <p:val>
                                            <p:fltVal val="0.0"/>
                                          </p:val>
                                        </p:tav>
                                        <p:tav tm="100000">
                                          <p:val>
                                            <p:strVal val="#ppt_w"/>
                                          </p:val>
                                        </p:tav>
                                      </p:tavLst>
                                    </p:anim>
                                    <p:anim calcmode="lin" valueType="num">
                                      <p:cBhvr>
                                        <p:cTn dur="500" fill="hold" id="15"/>
                                        <p:tgtEl>
                                          <p:spTgt spid="1048724"/>
                                        </p:tgtEl>
                                        <p:attrNameLst>
                                          <p:attrName>ppt_h</p:attrName>
                                        </p:attrNameLst>
                                      </p:cBhvr>
                                      <p:tavLst>
                                        <p:tav tm="0">
                                          <p:val>
                                            <p:fltVal val="0.0"/>
                                          </p:val>
                                        </p:tav>
                                        <p:tav tm="100000">
                                          <p:val>
                                            <p:strVal val="#ppt_h"/>
                                          </p:val>
                                        </p:tav>
                                      </p:tavLst>
                                    </p:anim>
                                    <p:animEffect transition="in" filter="fade">
                                      <p:cBhvr>
                                        <p:cTn dur="500" id="16"/>
                                        <p:tgtEl>
                                          <p:spTgt spid="1048724"/>
                                        </p:tgtEl>
                                      </p:cBhvr>
                                    </p:animEffect>
                                    <p:anim calcmode="lin" valueType="num">
                                      <p:cBhvr>
                                        <p:cTn dur="500" fill="hold" id="17"/>
                                        <p:tgtEl>
                                          <p:spTgt spid="1048724"/>
                                        </p:tgtEl>
                                        <p:attrNameLst>
                                          <p:attrName>ppt_x</p:attrName>
                                        </p:attrNameLst>
                                      </p:cBhvr>
                                      <p:tavLst>
                                        <p:tav tm="0">
                                          <p:val>
                                            <p:fltVal val="0.5"/>
                                          </p:val>
                                        </p:tav>
                                        <p:tav tm="100000">
                                          <p:val>
                                            <p:strVal val="#ppt_x"/>
                                          </p:val>
                                        </p:tav>
                                      </p:tavLst>
                                    </p:anim>
                                    <p:anim calcmode="lin" valueType="num">
                                      <p:cBhvr>
                                        <p:cTn dur="500" fill="hold" id="18"/>
                                        <p:tgtEl>
                                          <p:spTgt spid="1048724"/>
                                        </p:tgtEl>
                                        <p:attrNameLst>
                                          <p:attrName>ppt_y</p:attrName>
                                        </p:attrNameLst>
                                      </p:cBhvr>
                                      <p:tavLst>
                                        <p:tav tm="0">
                                          <p:val>
                                            <p:fltVal val="0.5"/>
                                          </p:val>
                                        </p:tav>
                                        <p:tav tm="100000">
                                          <p:val>
                                            <p:strVal val="#ppt_y"/>
                                          </p:val>
                                        </p:tav>
                                      </p:tavLst>
                                    </p:anim>
                                  </p:childTnLst>
                                </p:cTn>
                              </p:par>
                            </p:childTnLst>
                          </p:cTn>
                        </p:par>
                        <p:par>
                          <p:cTn fill="hold" id="19">
                            <p:stCondLst>
                              <p:cond delay="500"/>
                            </p:stCondLst>
                            <p:childTnLst>
                              <p:par>
                                <p:cTn fill="hold" id="20" nodeType="afterEffect" presetClass="entr" presetID="22" presetSubtype="8">
                                  <p:stCondLst>
                                    <p:cond delay="0"/>
                                  </p:stCondLst>
                                  <p:childTnLst>
                                    <p:set>
                                      <p:cBhvr>
                                        <p:cTn dur="1" fill="hold" id="21">
                                          <p:stCondLst>
                                            <p:cond delay="0"/>
                                          </p:stCondLst>
                                        </p:cTn>
                                        <p:tgtEl>
                                          <p:spTgt spid="3145774"/>
                                        </p:tgtEl>
                                        <p:attrNameLst>
                                          <p:attrName>style.visibility</p:attrName>
                                        </p:attrNameLst>
                                      </p:cBhvr>
                                      <p:to>
                                        <p:strVal val="visible"/>
                                      </p:to>
                                    </p:set>
                                    <p:animEffect transition="in" filter="wipe(left)">
                                      <p:cBhvr>
                                        <p:cTn dur="500" id="22"/>
                                        <p:tgtEl>
                                          <p:spTgt spid="3145774"/>
                                        </p:tgtEl>
                                      </p:cBhvr>
                                    </p:animEffect>
                                  </p:childTnLst>
                                </p:cTn>
                              </p:par>
                            </p:childTnLst>
                          </p:cTn>
                        </p:par>
                        <p:par>
                          <p:cTn fill="hold" id="23">
                            <p:stCondLst>
                              <p:cond delay="1000"/>
                            </p:stCondLst>
                            <p:childTnLst>
                              <p:par>
                                <p:cTn fill="hold" grpId="0" id="24" nodeType="afterEffect" presetClass="entr" presetID="53" presetSubtype="528">
                                  <p:stCondLst>
                                    <p:cond delay="0"/>
                                  </p:stCondLst>
                                  <p:childTnLst>
                                    <p:set>
                                      <p:cBhvr>
                                        <p:cTn dur="1" fill="hold" id="25">
                                          <p:stCondLst>
                                            <p:cond delay="0"/>
                                          </p:stCondLst>
                                        </p:cTn>
                                        <p:tgtEl>
                                          <p:spTgt spid="1048727"/>
                                        </p:tgtEl>
                                        <p:attrNameLst>
                                          <p:attrName>style.visibility</p:attrName>
                                        </p:attrNameLst>
                                      </p:cBhvr>
                                      <p:to>
                                        <p:strVal val="visible"/>
                                      </p:to>
                                    </p:set>
                                    <p:anim calcmode="lin" valueType="num">
                                      <p:cBhvr>
                                        <p:cTn dur="500" fill="hold" id="26"/>
                                        <p:tgtEl>
                                          <p:spTgt spid="1048727"/>
                                        </p:tgtEl>
                                        <p:attrNameLst>
                                          <p:attrName>ppt_w</p:attrName>
                                        </p:attrNameLst>
                                      </p:cBhvr>
                                      <p:tavLst>
                                        <p:tav tm="0">
                                          <p:val>
                                            <p:fltVal val="0.0"/>
                                          </p:val>
                                        </p:tav>
                                        <p:tav tm="100000">
                                          <p:val>
                                            <p:strVal val="#ppt_w"/>
                                          </p:val>
                                        </p:tav>
                                      </p:tavLst>
                                    </p:anim>
                                    <p:anim calcmode="lin" valueType="num">
                                      <p:cBhvr>
                                        <p:cTn dur="500" fill="hold" id="27"/>
                                        <p:tgtEl>
                                          <p:spTgt spid="1048727"/>
                                        </p:tgtEl>
                                        <p:attrNameLst>
                                          <p:attrName>ppt_h</p:attrName>
                                        </p:attrNameLst>
                                      </p:cBhvr>
                                      <p:tavLst>
                                        <p:tav tm="0">
                                          <p:val>
                                            <p:fltVal val="0.0"/>
                                          </p:val>
                                        </p:tav>
                                        <p:tav tm="100000">
                                          <p:val>
                                            <p:strVal val="#ppt_h"/>
                                          </p:val>
                                        </p:tav>
                                      </p:tavLst>
                                    </p:anim>
                                    <p:animEffect transition="in" filter="fade">
                                      <p:cBhvr>
                                        <p:cTn dur="500" id="28"/>
                                        <p:tgtEl>
                                          <p:spTgt spid="1048727"/>
                                        </p:tgtEl>
                                      </p:cBhvr>
                                    </p:animEffect>
                                    <p:anim calcmode="lin" valueType="num">
                                      <p:cBhvr>
                                        <p:cTn dur="500" fill="hold" id="29"/>
                                        <p:tgtEl>
                                          <p:spTgt spid="1048727"/>
                                        </p:tgtEl>
                                        <p:attrNameLst>
                                          <p:attrName>ppt_x</p:attrName>
                                        </p:attrNameLst>
                                      </p:cBhvr>
                                      <p:tavLst>
                                        <p:tav tm="0">
                                          <p:val>
                                            <p:fltVal val="0.5"/>
                                          </p:val>
                                        </p:tav>
                                        <p:tav tm="100000">
                                          <p:val>
                                            <p:strVal val="#ppt_x"/>
                                          </p:val>
                                        </p:tav>
                                      </p:tavLst>
                                    </p:anim>
                                    <p:anim calcmode="lin" valueType="num">
                                      <p:cBhvr>
                                        <p:cTn dur="500" fill="hold" id="30"/>
                                        <p:tgtEl>
                                          <p:spTgt spid="1048727"/>
                                        </p:tgtEl>
                                        <p:attrNameLst>
                                          <p:attrName>ppt_y</p:attrName>
                                        </p:attrNameLst>
                                      </p:cBhvr>
                                      <p:tavLst>
                                        <p:tav tm="0">
                                          <p:val>
                                            <p:fltVal val="0.5"/>
                                          </p:val>
                                        </p:tav>
                                        <p:tav tm="100000">
                                          <p:val>
                                            <p:strVal val="#ppt_y"/>
                                          </p:val>
                                        </p:tav>
                                      </p:tavLst>
                                    </p:anim>
                                  </p:childTnLst>
                                </p:cTn>
                              </p:par>
                              <p:par>
                                <p:cTn fill="hold" grpId="0" id="31" nodeType="withEffect" presetClass="entr" presetID="53" presetSubtype="528">
                                  <p:stCondLst>
                                    <p:cond delay="0"/>
                                  </p:stCondLst>
                                  <p:childTnLst>
                                    <p:set>
                                      <p:cBhvr>
                                        <p:cTn dur="1" fill="hold" id="32">
                                          <p:stCondLst>
                                            <p:cond delay="0"/>
                                          </p:stCondLst>
                                        </p:cTn>
                                        <p:tgtEl>
                                          <p:spTgt spid="1048726"/>
                                        </p:tgtEl>
                                        <p:attrNameLst>
                                          <p:attrName>style.visibility</p:attrName>
                                        </p:attrNameLst>
                                      </p:cBhvr>
                                      <p:to>
                                        <p:strVal val="visible"/>
                                      </p:to>
                                    </p:set>
                                    <p:anim calcmode="lin" valueType="num">
                                      <p:cBhvr>
                                        <p:cTn dur="500" fill="hold" id="33"/>
                                        <p:tgtEl>
                                          <p:spTgt spid="1048726"/>
                                        </p:tgtEl>
                                        <p:attrNameLst>
                                          <p:attrName>ppt_w</p:attrName>
                                        </p:attrNameLst>
                                      </p:cBhvr>
                                      <p:tavLst>
                                        <p:tav tm="0">
                                          <p:val>
                                            <p:fltVal val="0.0"/>
                                          </p:val>
                                        </p:tav>
                                        <p:tav tm="100000">
                                          <p:val>
                                            <p:strVal val="#ppt_w"/>
                                          </p:val>
                                        </p:tav>
                                      </p:tavLst>
                                    </p:anim>
                                    <p:anim calcmode="lin" valueType="num">
                                      <p:cBhvr>
                                        <p:cTn dur="500" fill="hold" id="34"/>
                                        <p:tgtEl>
                                          <p:spTgt spid="1048726"/>
                                        </p:tgtEl>
                                        <p:attrNameLst>
                                          <p:attrName>ppt_h</p:attrName>
                                        </p:attrNameLst>
                                      </p:cBhvr>
                                      <p:tavLst>
                                        <p:tav tm="0">
                                          <p:val>
                                            <p:fltVal val="0.0"/>
                                          </p:val>
                                        </p:tav>
                                        <p:tav tm="100000">
                                          <p:val>
                                            <p:strVal val="#ppt_h"/>
                                          </p:val>
                                        </p:tav>
                                      </p:tavLst>
                                    </p:anim>
                                    <p:animEffect transition="in" filter="fade">
                                      <p:cBhvr>
                                        <p:cTn dur="500" id="35"/>
                                        <p:tgtEl>
                                          <p:spTgt spid="1048726"/>
                                        </p:tgtEl>
                                      </p:cBhvr>
                                    </p:animEffect>
                                    <p:anim calcmode="lin" valueType="num">
                                      <p:cBhvr>
                                        <p:cTn dur="500" fill="hold" id="36"/>
                                        <p:tgtEl>
                                          <p:spTgt spid="1048726"/>
                                        </p:tgtEl>
                                        <p:attrNameLst>
                                          <p:attrName>ppt_x</p:attrName>
                                        </p:attrNameLst>
                                      </p:cBhvr>
                                      <p:tavLst>
                                        <p:tav tm="0">
                                          <p:val>
                                            <p:fltVal val="0.5"/>
                                          </p:val>
                                        </p:tav>
                                        <p:tav tm="100000">
                                          <p:val>
                                            <p:strVal val="#ppt_x"/>
                                          </p:val>
                                        </p:tav>
                                      </p:tavLst>
                                    </p:anim>
                                    <p:anim calcmode="lin" valueType="num">
                                      <p:cBhvr>
                                        <p:cTn dur="500" fill="hold" id="37"/>
                                        <p:tgtEl>
                                          <p:spTgt spid="1048726"/>
                                        </p:tgtEl>
                                        <p:attrNameLst>
                                          <p:attrName>ppt_y</p:attrName>
                                        </p:attrNameLst>
                                      </p:cBhvr>
                                      <p:tavLst>
                                        <p:tav tm="0">
                                          <p:val>
                                            <p:fltVal val="0.5"/>
                                          </p:val>
                                        </p:tav>
                                        <p:tav tm="100000">
                                          <p:val>
                                            <p:strVal val="#ppt_y"/>
                                          </p:val>
                                        </p:tav>
                                      </p:tavLst>
                                    </p:anim>
                                  </p:childTnLst>
                                </p:cTn>
                              </p:par>
                            </p:childTnLst>
                          </p:cTn>
                        </p:par>
                        <p:par>
                          <p:cTn fill="hold" id="38">
                            <p:stCondLst>
                              <p:cond delay="1500"/>
                            </p:stCondLst>
                            <p:childTnLst>
                              <p:par>
                                <p:cTn fill="hold" grpId="0" id="39" nodeType="afterEffect" presetClass="entr" presetID="22" presetSubtype="8">
                                  <p:stCondLst>
                                    <p:cond delay="0"/>
                                  </p:stCondLst>
                                  <p:childTnLst>
                                    <p:set>
                                      <p:cBhvr>
                                        <p:cTn dur="1" fill="hold" id="40">
                                          <p:stCondLst>
                                            <p:cond delay="0"/>
                                          </p:stCondLst>
                                        </p:cTn>
                                        <p:tgtEl>
                                          <p:spTgt spid="1048739"/>
                                        </p:tgtEl>
                                        <p:attrNameLst>
                                          <p:attrName>style.visibility</p:attrName>
                                        </p:attrNameLst>
                                      </p:cBhvr>
                                      <p:to>
                                        <p:strVal val="visible"/>
                                      </p:to>
                                    </p:set>
                                    <p:animEffect transition="in" filter="wipe(left)">
                                      <p:cBhvr>
                                        <p:cTn dur="300" id="41"/>
                                        <p:tgtEl>
                                          <p:spTgt spid="1048739"/>
                                        </p:tgtEl>
                                      </p:cBhvr>
                                    </p:animEffect>
                                  </p:childTnLst>
                                </p:cTn>
                              </p:par>
                            </p:childTnLst>
                          </p:cTn>
                        </p:par>
                        <p:par>
                          <p:cTn fill="hold" id="42">
                            <p:stCondLst>
                              <p:cond delay="1800"/>
                            </p:stCondLst>
                            <p:childTnLst>
                              <p:par>
                                <p:cTn fill="hold" id="43" nodeType="afterEffect" presetClass="entr" presetID="53" presetSubtype="528">
                                  <p:stCondLst>
                                    <p:cond delay="0"/>
                                  </p:stCondLst>
                                  <p:childTnLst>
                                    <p:set>
                                      <p:cBhvr>
                                        <p:cTn dur="1" fill="hold" id="44">
                                          <p:stCondLst>
                                            <p:cond delay="0"/>
                                          </p:stCondLst>
                                        </p:cTn>
                                        <p:tgtEl>
                                          <p:spTgt spid="113"/>
                                        </p:tgtEl>
                                        <p:attrNameLst>
                                          <p:attrName>style.visibility</p:attrName>
                                        </p:attrNameLst>
                                      </p:cBhvr>
                                      <p:to>
                                        <p:strVal val="visible"/>
                                      </p:to>
                                    </p:set>
                                    <p:anim calcmode="lin" valueType="num">
                                      <p:cBhvr>
                                        <p:cTn dur="500" fill="hold" id="45"/>
                                        <p:tgtEl>
                                          <p:spTgt spid="113"/>
                                        </p:tgtEl>
                                        <p:attrNameLst>
                                          <p:attrName>ppt_w</p:attrName>
                                        </p:attrNameLst>
                                      </p:cBhvr>
                                      <p:tavLst>
                                        <p:tav tm="0">
                                          <p:val>
                                            <p:fltVal val="0.0"/>
                                          </p:val>
                                        </p:tav>
                                        <p:tav tm="100000">
                                          <p:val>
                                            <p:strVal val="#ppt_w"/>
                                          </p:val>
                                        </p:tav>
                                      </p:tavLst>
                                    </p:anim>
                                    <p:anim calcmode="lin" valueType="num">
                                      <p:cBhvr>
                                        <p:cTn dur="500" fill="hold" id="46"/>
                                        <p:tgtEl>
                                          <p:spTgt spid="113"/>
                                        </p:tgtEl>
                                        <p:attrNameLst>
                                          <p:attrName>ppt_h</p:attrName>
                                        </p:attrNameLst>
                                      </p:cBhvr>
                                      <p:tavLst>
                                        <p:tav tm="0">
                                          <p:val>
                                            <p:fltVal val="0.0"/>
                                          </p:val>
                                        </p:tav>
                                        <p:tav tm="100000">
                                          <p:val>
                                            <p:strVal val="#ppt_h"/>
                                          </p:val>
                                        </p:tav>
                                      </p:tavLst>
                                    </p:anim>
                                    <p:animEffect transition="in" filter="fade">
                                      <p:cBhvr>
                                        <p:cTn dur="500" id="47"/>
                                        <p:tgtEl>
                                          <p:spTgt spid="113"/>
                                        </p:tgtEl>
                                      </p:cBhvr>
                                    </p:animEffect>
                                    <p:anim calcmode="lin" valueType="num">
                                      <p:cBhvr>
                                        <p:cTn dur="500" fill="hold" id="48"/>
                                        <p:tgtEl>
                                          <p:spTgt spid="113"/>
                                        </p:tgtEl>
                                        <p:attrNameLst>
                                          <p:attrName>ppt_x</p:attrName>
                                        </p:attrNameLst>
                                      </p:cBhvr>
                                      <p:tavLst>
                                        <p:tav tm="0">
                                          <p:val>
                                            <p:fltVal val="0.5"/>
                                          </p:val>
                                        </p:tav>
                                        <p:tav tm="100000">
                                          <p:val>
                                            <p:strVal val="#ppt_x"/>
                                          </p:val>
                                        </p:tav>
                                      </p:tavLst>
                                    </p:anim>
                                    <p:anim calcmode="lin" valueType="num">
                                      <p:cBhvr>
                                        <p:cTn dur="500" fill="hold" id="49"/>
                                        <p:tgtEl>
                                          <p:spTgt spid="113"/>
                                        </p:tgtEl>
                                        <p:attrNameLst>
                                          <p:attrName>ppt_y</p:attrName>
                                        </p:attrNameLst>
                                      </p:cBhvr>
                                      <p:tavLst>
                                        <p:tav tm="0">
                                          <p:val>
                                            <p:fltVal val="0.5"/>
                                          </p:val>
                                        </p:tav>
                                        <p:tav tm="100000">
                                          <p:val>
                                            <p:strVal val="#ppt_y"/>
                                          </p:val>
                                        </p:tav>
                                      </p:tavLst>
                                    </p:anim>
                                  </p:childTnLst>
                                </p:cTn>
                              </p:par>
                              <p:par>
                                <p:cTn fill="hold" id="50" nodeType="withEffect" presetClass="entr" presetID="53" presetSubtype="528">
                                  <p:stCondLst>
                                    <p:cond delay="200"/>
                                  </p:stCondLst>
                                  <p:childTnLst>
                                    <p:set>
                                      <p:cBhvr>
                                        <p:cTn dur="1" fill="hold" id="51">
                                          <p:stCondLst>
                                            <p:cond delay="0"/>
                                          </p:stCondLst>
                                        </p:cTn>
                                        <p:tgtEl>
                                          <p:spTgt spid="114"/>
                                        </p:tgtEl>
                                        <p:attrNameLst>
                                          <p:attrName>style.visibility</p:attrName>
                                        </p:attrNameLst>
                                      </p:cBhvr>
                                      <p:to>
                                        <p:strVal val="visible"/>
                                      </p:to>
                                    </p:set>
                                    <p:anim calcmode="lin" valueType="num">
                                      <p:cBhvr>
                                        <p:cTn dur="500" fill="hold" id="52"/>
                                        <p:tgtEl>
                                          <p:spTgt spid="114"/>
                                        </p:tgtEl>
                                        <p:attrNameLst>
                                          <p:attrName>ppt_w</p:attrName>
                                        </p:attrNameLst>
                                      </p:cBhvr>
                                      <p:tavLst>
                                        <p:tav tm="0">
                                          <p:val>
                                            <p:fltVal val="0.0"/>
                                          </p:val>
                                        </p:tav>
                                        <p:tav tm="100000">
                                          <p:val>
                                            <p:strVal val="#ppt_w"/>
                                          </p:val>
                                        </p:tav>
                                      </p:tavLst>
                                    </p:anim>
                                    <p:anim calcmode="lin" valueType="num">
                                      <p:cBhvr>
                                        <p:cTn dur="500" fill="hold" id="53"/>
                                        <p:tgtEl>
                                          <p:spTgt spid="114"/>
                                        </p:tgtEl>
                                        <p:attrNameLst>
                                          <p:attrName>ppt_h</p:attrName>
                                        </p:attrNameLst>
                                      </p:cBhvr>
                                      <p:tavLst>
                                        <p:tav tm="0">
                                          <p:val>
                                            <p:fltVal val="0.0"/>
                                          </p:val>
                                        </p:tav>
                                        <p:tav tm="100000">
                                          <p:val>
                                            <p:strVal val="#ppt_h"/>
                                          </p:val>
                                        </p:tav>
                                      </p:tavLst>
                                    </p:anim>
                                    <p:animEffect transition="in" filter="fade">
                                      <p:cBhvr>
                                        <p:cTn dur="500" id="54"/>
                                        <p:tgtEl>
                                          <p:spTgt spid="114"/>
                                        </p:tgtEl>
                                      </p:cBhvr>
                                    </p:animEffect>
                                    <p:anim calcmode="lin" valueType="num">
                                      <p:cBhvr>
                                        <p:cTn dur="500" fill="hold" id="55"/>
                                        <p:tgtEl>
                                          <p:spTgt spid="114"/>
                                        </p:tgtEl>
                                        <p:attrNameLst>
                                          <p:attrName>ppt_x</p:attrName>
                                        </p:attrNameLst>
                                      </p:cBhvr>
                                      <p:tavLst>
                                        <p:tav tm="0">
                                          <p:val>
                                            <p:fltVal val="0.5"/>
                                          </p:val>
                                        </p:tav>
                                        <p:tav tm="100000">
                                          <p:val>
                                            <p:strVal val="#ppt_x"/>
                                          </p:val>
                                        </p:tav>
                                      </p:tavLst>
                                    </p:anim>
                                    <p:anim calcmode="lin" valueType="num">
                                      <p:cBhvr>
                                        <p:cTn dur="500" fill="hold" id="56"/>
                                        <p:tgtEl>
                                          <p:spTgt spid="114"/>
                                        </p:tgtEl>
                                        <p:attrNameLst>
                                          <p:attrName>ppt_y</p:attrName>
                                        </p:attrNameLst>
                                      </p:cBhvr>
                                      <p:tavLst>
                                        <p:tav tm="0">
                                          <p:val>
                                            <p:fltVal val="0.5"/>
                                          </p:val>
                                        </p:tav>
                                        <p:tav tm="100000">
                                          <p:val>
                                            <p:strVal val="#ppt_y"/>
                                          </p:val>
                                        </p:tav>
                                      </p:tavLst>
                                    </p:anim>
                                  </p:childTnLst>
                                </p:cTn>
                              </p:par>
                              <p:par>
                                <p:cTn fill="hold" id="57" nodeType="withEffect" presetClass="entr" presetID="53" presetSubtype="528">
                                  <p:stCondLst>
                                    <p:cond delay="400"/>
                                  </p:stCondLst>
                                  <p:childTnLst>
                                    <p:set>
                                      <p:cBhvr>
                                        <p:cTn dur="1" fill="hold" id="58">
                                          <p:stCondLst>
                                            <p:cond delay="0"/>
                                          </p:stCondLst>
                                        </p:cTn>
                                        <p:tgtEl>
                                          <p:spTgt spid="115"/>
                                        </p:tgtEl>
                                        <p:attrNameLst>
                                          <p:attrName>style.visibility</p:attrName>
                                        </p:attrNameLst>
                                      </p:cBhvr>
                                      <p:to>
                                        <p:strVal val="visible"/>
                                      </p:to>
                                    </p:set>
                                    <p:anim calcmode="lin" valueType="num">
                                      <p:cBhvr>
                                        <p:cTn dur="500" fill="hold" id="59"/>
                                        <p:tgtEl>
                                          <p:spTgt spid="115"/>
                                        </p:tgtEl>
                                        <p:attrNameLst>
                                          <p:attrName>ppt_w</p:attrName>
                                        </p:attrNameLst>
                                      </p:cBhvr>
                                      <p:tavLst>
                                        <p:tav tm="0">
                                          <p:val>
                                            <p:fltVal val="0.0"/>
                                          </p:val>
                                        </p:tav>
                                        <p:tav tm="100000">
                                          <p:val>
                                            <p:strVal val="#ppt_w"/>
                                          </p:val>
                                        </p:tav>
                                      </p:tavLst>
                                    </p:anim>
                                    <p:anim calcmode="lin" valueType="num">
                                      <p:cBhvr>
                                        <p:cTn dur="500" fill="hold" id="60"/>
                                        <p:tgtEl>
                                          <p:spTgt spid="115"/>
                                        </p:tgtEl>
                                        <p:attrNameLst>
                                          <p:attrName>ppt_h</p:attrName>
                                        </p:attrNameLst>
                                      </p:cBhvr>
                                      <p:tavLst>
                                        <p:tav tm="0">
                                          <p:val>
                                            <p:fltVal val="0.0"/>
                                          </p:val>
                                        </p:tav>
                                        <p:tav tm="100000">
                                          <p:val>
                                            <p:strVal val="#ppt_h"/>
                                          </p:val>
                                        </p:tav>
                                      </p:tavLst>
                                    </p:anim>
                                    <p:animEffect transition="in" filter="fade">
                                      <p:cBhvr>
                                        <p:cTn dur="500" id="61"/>
                                        <p:tgtEl>
                                          <p:spTgt spid="115"/>
                                        </p:tgtEl>
                                      </p:cBhvr>
                                    </p:animEffect>
                                    <p:anim calcmode="lin" valueType="num">
                                      <p:cBhvr>
                                        <p:cTn dur="500" fill="hold" id="62"/>
                                        <p:tgtEl>
                                          <p:spTgt spid="115"/>
                                        </p:tgtEl>
                                        <p:attrNameLst>
                                          <p:attrName>ppt_x</p:attrName>
                                        </p:attrNameLst>
                                      </p:cBhvr>
                                      <p:tavLst>
                                        <p:tav tm="0">
                                          <p:val>
                                            <p:fltVal val="0.5"/>
                                          </p:val>
                                        </p:tav>
                                        <p:tav tm="100000">
                                          <p:val>
                                            <p:strVal val="#ppt_x"/>
                                          </p:val>
                                        </p:tav>
                                      </p:tavLst>
                                    </p:anim>
                                    <p:anim calcmode="lin" valueType="num">
                                      <p:cBhvr>
                                        <p:cTn dur="500" fill="hold" id="63"/>
                                        <p:tgtEl>
                                          <p:spTgt spid="115"/>
                                        </p:tgtEl>
                                        <p:attrNameLst>
                                          <p:attrName>ppt_y</p:attrName>
                                        </p:attrNameLst>
                                      </p:cBhvr>
                                      <p:tavLst>
                                        <p:tav tm="0">
                                          <p:val>
                                            <p:fltVal val="0.5"/>
                                          </p:val>
                                        </p:tav>
                                        <p:tav tm="100000">
                                          <p:val>
                                            <p:strVal val="#ppt_y"/>
                                          </p:val>
                                        </p:tav>
                                      </p:tavLst>
                                    </p:anim>
                                  </p:childTnLst>
                                </p:cTn>
                              </p:par>
                            </p:childTnLst>
                          </p:cTn>
                        </p:par>
                        <p:par>
                          <p:cTn fill="hold" id="64">
                            <p:stCondLst>
                              <p:cond delay="2700"/>
                            </p:stCondLst>
                            <p:childTnLst>
                              <p:par>
                                <p:cTn fill="hold" grpId="0" id="65" nodeType="afterEffect" presetClass="entr" presetID="22" presetSubtype="8">
                                  <p:stCondLst>
                                    <p:cond delay="0"/>
                                  </p:stCondLst>
                                  <p:childTnLst>
                                    <p:set>
                                      <p:cBhvr>
                                        <p:cTn dur="1" fill="hold" id="66">
                                          <p:stCondLst>
                                            <p:cond delay="0"/>
                                          </p:stCondLst>
                                        </p:cTn>
                                        <p:tgtEl>
                                          <p:spTgt spid="1048734"/>
                                        </p:tgtEl>
                                        <p:attrNameLst>
                                          <p:attrName>style.visibility</p:attrName>
                                        </p:attrNameLst>
                                      </p:cBhvr>
                                      <p:to>
                                        <p:strVal val="visible"/>
                                      </p:to>
                                    </p:set>
                                    <p:animEffect transition="in" filter="wipe(left)">
                                      <p:cBhvr>
                                        <p:cTn dur="300" id="67"/>
                                        <p:tgtEl>
                                          <p:spTgt spid="1048734"/>
                                        </p:tgtEl>
                                      </p:cBhvr>
                                    </p:animEffect>
                                  </p:childTnLst>
                                </p:cTn>
                              </p:par>
                              <p:par>
                                <p:cTn fill="hold" grpId="0" id="68" nodeType="withEffect" presetClass="entr" presetID="22" presetSubtype="8">
                                  <p:stCondLst>
                                    <p:cond delay="0"/>
                                  </p:stCondLst>
                                  <p:childTnLst>
                                    <p:set>
                                      <p:cBhvr>
                                        <p:cTn dur="1" fill="hold" id="69">
                                          <p:stCondLst>
                                            <p:cond delay="0"/>
                                          </p:stCondLst>
                                        </p:cTn>
                                        <p:tgtEl>
                                          <p:spTgt spid="1048735"/>
                                        </p:tgtEl>
                                        <p:attrNameLst>
                                          <p:attrName>style.visibility</p:attrName>
                                        </p:attrNameLst>
                                      </p:cBhvr>
                                      <p:to>
                                        <p:strVal val="visible"/>
                                      </p:to>
                                    </p:set>
                                    <p:animEffect transition="in" filter="wipe(left)">
                                      <p:cBhvr>
                                        <p:cTn dur="300" id="70"/>
                                        <p:tgtEl>
                                          <p:spTgt spid="1048735"/>
                                        </p:tgtEl>
                                      </p:cBhvr>
                                    </p:animEffect>
                                  </p:childTnLst>
                                </p:cTn>
                              </p:par>
                              <p:par>
                                <p:cTn fill="hold" grpId="0" id="71" nodeType="withEffect" presetClass="entr" presetID="22" presetSubtype="8">
                                  <p:stCondLst>
                                    <p:cond delay="0"/>
                                  </p:stCondLst>
                                  <p:childTnLst>
                                    <p:set>
                                      <p:cBhvr>
                                        <p:cTn dur="1" fill="hold" id="72">
                                          <p:stCondLst>
                                            <p:cond delay="0"/>
                                          </p:stCondLst>
                                        </p:cTn>
                                        <p:tgtEl>
                                          <p:spTgt spid="1048736"/>
                                        </p:tgtEl>
                                        <p:attrNameLst>
                                          <p:attrName>style.visibility</p:attrName>
                                        </p:attrNameLst>
                                      </p:cBhvr>
                                      <p:to>
                                        <p:strVal val="visible"/>
                                      </p:to>
                                    </p:set>
                                    <p:animEffect transition="in" filter="wipe(left)">
                                      <p:cBhvr>
                                        <p:cTn dur="300" id="73"/>
                                        <p:tgtEl>
                                          <p:spTgt spid="1048736"/>
                                        </p:tgtEl>
                                      </p:cBhvr>
                                    </p:animEffect>
                                  </p:childTnLst>
                                </p:cTn>
                              </p:par>
                              <p:par>
                                <p:cTn fill="hold" id="74" nodeType="withEffect" presetClass="entr" presetID="1" presetSubtype="0">
                                  <p:stCondLst>
                                    <p:cond delay="0"/>
                                  </p:stCondLst>
                                  <p:childTnLst>
                                    <p:set>
                                      <p:cBhvr>
                                        <p:cTn dur="1" fill="hold" id="75">
                                          <p:stCondLst>
                                            <p:cond delay="0"/>
                                          </p:stCondLst>
                                        </p:cTn>
                                        <p:tgtEl>
                                          <p:spTgt spid="2097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animBg="1"/>
      <p:bldP spid="1048726" grpId="0" animBg="1"/>
      <p:bldP spid="1048727" grpId="0" animBg="1"/>
      <p:bldP spid="1048734" grpId="0"/>
      <p:bldP spid="1048735" grpId="0"/>
      <p:bldP spid="1048736" grpId="0"/>
      <p:bldP spid="1048737" grpId="0"/>
      <p:bldP spid="10487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9697" name="标题 1"/>
          <p:cNvSpPr>
            <a:spLocks noGrp="1"/>
          </p:cNvSpPr>
          <p:nvPr>
            <p:ph type="title"/>
          </p:nvPr>
        </p:nvSpPr>
        <p:spPr>
          <a:xfrm>
            <a:off x="606008" y="123478"/>
            <a:ext cx="4542056" cy="277143"/>
          </a:xfrm>
        </p:spPr>
        <p:txBody>
          <a:bodyPr/>
          <a:p>
            <a:r>
              <a:rPr altLang="en-US" dirty="0" lang="zh-CN"/>
              <a:t>区块链技术用于政府与供应链管理</a:t>
            </a:r>
          </a:p>
        </p:txBody>
      </p:sp>
      <p:sp>
        <p:nvSpPr>
          <p:cNvPr id="1049698" name="Freeform 5"/>
          <p:cNvSpPr/>
          <p:nvPr/>
        </p:nvSpPr>
        <p:spPr bwMode="auto">
          <a:xfrm>
            <a:off x="1044345" y="1827964"/>
            <a:ext cx="1448034" cy="82433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699" name="TextBox 3"/>
          <p:cNvSpPr txBox="1"/>
          <p:nvPr/>
        </p:nvSpPr>
        <p:spPr>
          <a:xfrm>
            <a:off x="1138568" y="2086245"/>
            <a:ext cx="874898"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t>WHAT</a:t>
            </a:r>
            <a:endParaRPr altLang="en-US" b="1" dirty="0" sz="2000" lang="zh-CN"/>
          </a:p>
        </p:txBody>
      </p:sp>
      <p:sp>
        <p:nvSpPr>
          <p:cNvPr id="1049700" name="矩形 3"/>
          <p:cNvSpPr/>
          <p:nvPr/>
        </p:nvSpPr>
        <p:spPr>
          <a:xfrm>
            <a:off x="2326647" y="1497773"/>
            <a:ext cx="6025861" cy="731639"/>
          </a:xfrm>
          <a:custGeom>
            <a:avLst/>
            <a:ah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01" name="Freeform 5"/>
          <p:cNvSpPr/>
          <p:nvPr/>
        </p:nvSpPr>
        <p:spPr bwMode="auto">
          <a:xfrm>
            <a:off x="2255932" y="2562059"/>
            <a:ext cx="1448034" cy="82433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702" name="Freeform 5"/>
          <p:cNvSpPr/>
          <p:nvPr/>
        </p:nvSpPr>
        <p:spPr bwMode="auto">
          <a:xfrm>
            <a:off x="827584" y="3219822"/>
            <a:ext cx="1448034" cy="82433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703" name="矩形 3"/>
          <p:cNvSpPr/>
          <p:nvPr/>
        </p:nvSpPr>
        <p:spPr>
          <a:xfrm>
            <a:off x="3757072" y="2609106"/>
            <a:ext cx="4608541" cy="731639"/>
          </a:xfrm>
          <a:custGeom>
            <a:avLst/>
            <a:ah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04" name="矩形 3"/>
          <p:cNvSpPr/>
          <p:nvPr/>
        </p:nvSpPr>
        <p:spPr>
          <a:xfrm>
            <a:off x="2075790" y="3644678"/>
            <a:ext cx="6528658" cy="858738"/>
          </a:xfrm>
          <a:custGeom>
            <a:avLst/>
            <a:ah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305" name="组合 9"/>
          <p:cNvGrpSpPr/>
          <p:nvPr/>
        </p:nvGrpSpPr>
        <p:grpSpPr>
          <a:xfrm>
            <a:off x="2051476" y="2067358"/>
            <a:ext cx="360284" cy="345548"/>
            <a:chOff x="2142410" y="2298138"/>
            <a:chExt cx="360284" cy="316308"/>
          </a:xfrm>
        </p:grpSpPr>
        <p:sp>
          <p:nvSpPr>
            <p:cNvPr id="1049705" name="Freeform 5"/>
            <p:cNvSpPr/>
            <p:nvPr/>
          </p:nvSpPr>
          <p:spPr bwMode="auto">
            <a:xfrm flipH="1" flipV="1">
              <a:off x="2142410" y="2298138"/>
              <a:ext cx="360284" cy="27908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706" name="TextBox 11"/>
            <p:cNvSpPr txBox="1"/>
            <p:nvPr/>
          </p:nvSpPr>
          <p:spPr>
            <a:xfrm>
              <a:off x="2221796" y="2306669"/>
              <a:ext cx="201512"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solidFill>
                    <a:schemeClr val="accent1"/>
                  </a:solidFill>
                </a:rPr>
                <a:t>1</a:t>
              </a:r>
              <a:endParaRPr altLang="en-US" b="1" dirty="0" sz="2000" lang="zh-CN">
                <a:solidFill>
                  <a:schemeClr val="accent1"/>
                </a:solidFill>
              </a:endParaRPr>
            </a:p>
          </p:txBody>
        </p:sp>
      </p:grpSp>
      <p:sp>
        <p:nvSpPr>
          <p:cNvPr id="1049707" name="TextBox 12"/>
          <p:cNvSpPr txBox="1"/>
          <p:nvPr/>
        </p:nvSpPr>
        <p:spPr>
          <a:xfrm>
            <a:off x="2436074" y="2820340"/>
            <a:ext cx="846057"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t>HOW</a:t>
            </a:r>
            <a:endParaRPr altLang="en-US" b="1" dirty="0" sz="2000" lang="zh-CN"/>
          </a:p>
        </p:txBody>
      </p:sp>
      <p:grpSp>
        <p:nvGrpSpPr>
          <p:cNvPr id="306" name="组合 13"/>
          <p:cNvGrpSpPr/>
          <p:nvPr/>
        </p:nvGrpSpPr>
        <p:grpSpPr>
          <a:xfrm>
            <a:off x="3259273" y="2828818"/>
            <a:ext cx="360284" cy="290821"/>
            <a:chOff x="2142410" y="2298139"/>
            <a:chExt cx="360284" cy="324836"/>
          </a:xfrm>
        </p:grpSpPr>
        <p:sp>
          <p:nvSpPr>
            <p:cNvPr id="1049708"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709" name="TextBox 15"/>
            <p:cNvSpPr txBox="1"/>
            <p:nvPr/>
          </p:nvSpPr>
          <p:spPr>
            <a:xfrm>
              <a:off x="2221796" y="2306669"/>
              <a:ext cx="201512"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solidFill>
                    <a:schemeClr val="accent2"/>
                  </a:solidFill>
                </a:rPr>
                <a:t>2</a:t>
              </a:r>
              <a:endParaRPr altLang="en-US" b="1" dirty="0" sz="2000" lang="zh-CN">
                <a:solidFill>
                  <a:schemeClr val="accent2"/>
                </a:solidFill>
              </a:endParaRPr>
            </a:p>
          </p:txBody>
        </p:sp>
      </p:grpSp>
      <p:sp>
        <p:nvSpPr>
          <p:cNvPr id="1049710" name="TextBox 16"/>
          <p:cNvSpPr txBox="1"/>
          <p:nvPr/>
        </p:nvSpPr>
        <p:spPr>
          <a:xfrm>
            <a:off x="935169" y="3508881"/>
            <a:ext cx="907661" cy="246221"/>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r>
              <a:rPr b="1" dirty="0" sz="1600" lang="en-US"/>
              <a:t>BENEFIT</a:t>
            </a:r>
            <a:endParaRPr dirty="0" sz="1600" lang="en-US"/>
          </a:p>
        </p:txBody>
      </p:sp>
      <p:grpSp>
        <p:nvGrpSpPr>
          <p:cNvPr id="307" name="组合 17"/>
          <p:cNvGrpSpPr/>
          <p:nvPr/>
        </p:nvGrpSpPr>
        <p:grpSpPr>
          <a:xfrm>
            <a:off x="1834517" y="3486320"/>
            <a:ext cx="360284" cy="274716"/>
            <a:chOff x="2142410" y="2298139"/>
            <a:chExt cx="360284" cy="324836"/>
          </a:xfrm>
        </p:grpSpPr>
        <p:sp>
          <p:nvSpPr>
            <p:cNvPr id="1049711"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712" name="TextBox 19"/>
            <p:cNvSpPr txBox="1"/>
            <p:nvPr/>
          </p:nvSpPr>
          <p:spPr>
            <a:xfrm>
              <a:off x="2221796" y="2306669"/>
              <a:ext cx="201512" cy="307777"/>
            </a:xfrm>
            <a:prstGeom prst="rect"/>
            <a:noFill/>
          </p:spPr>
          <p:txBody>
            <a:bodyPr bIns="0" lIns="0" rIns="0" rtlCol="0" tIns="0" wrap="square">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altLang="zh-CN" b="1" dirty="0" sz="2000" lang="en-US">
                  <a:solidFill>
                    <a:schemeClr val="accent3"/>
                  </a:solidFill>
                </a:rPr>
                <a:t>3</a:t>
              </a:r>
              <a:endParaRPr altLang="en-US" b="1" dirty="0" sz="2000" lang="zh-CN">
                <a:solidFill>
                  <a:schemeClr val="accent3"/>
                </a:solidFill>
              </a:endParaRPr>
            </a:p>
          </p:txBody>
        </p:sp>
      </p:grpSp>
      <p:sp>
        <p:nvSpPr>
          <p:cNvPr id="1049713" name="TextBox 20"/>
          <p:cNvSpPr txBox="1"/>
          <p:nvPr/>
        </p:nvSpPr>
        <p:spPr>
          <a:xfrm>
            <a:off x="2825777" y="1584925"/>
            <a:ext cx="5027599" cy="553998"/>
          </a:xfrm>
          <a:prstGeom prst="rect"/>
          <a:noFill/>
        </p:spPr>
        <p:txBody>
          <a:bodyPr bIns="0" lIns="0" rIns="0" rtlCol="0" tIns="0" wrap="square">
            <a:spAutoFit/>
          </a:bodyPr>
          <a:p>
            <a:pPr indent="0" marL="0">
              <a:buNone/>
            </a:pPr>
            <a:r>
              <a:rPr altLang="en-US" dirty="0" sz="1200" lang="zh-CN"/>
              <a:t>消费者要求获得真实透明关于产品的原产地，生产流程细节及物流信息。政府也需要了解企业的供应链细节信息，惩罚违规行为。提供商品供应链全周期管理建立信任关系来系统性的确保产品质量，安全，合规。</a:t>
            </a:r>
            <a:endParaRPr dirty="0" sz="1200" lang="en-US"/>
          </a:p>
        </p:txBody>
      </p:sp>
      <p:sp>
        <p:nvSpPr>
          <p:cNvPr id="1049714" name="TextBox 21"/>
          <p:cNvSpPr txBox="1"/>
          <p:nvPr/>
        </p:nvSpPr>
        <p:spPr>
          <a:xfrm>
            <a:off x="4283968" y="2777752"/>
            <a:ext cx="3289002" cy="369332"/>
          </a:xfrm>
          <a:prstGeom prst="rect"/>
          <a:noFill/>
        </p:spPr>
        <p:txBody>
          <a:bodyPr bIns="0" lIns="0" rIns="0" rtlCol="0" tIns="0" wrap="square">
            <a:spAutoFit/>
          </a:bodyPr>
          <a:p>
            <a:pPr indent="0" marL="0">
              <a:buNone/>
            </a:pPr>
            <a:r>
              <a:rPr altLang="en-US" dirty="0" sz="1200" lang="zh-CN"/>
              <a:t>区块链技术确保产品安全完整不被篡改的在产品供应链中端到端的安全传递。</a:t>
            </a:r>
            <a:endParaRPr dirty="0" sz="1200" lang="en-US"/>
          </a:p>
        </p:txBody>
      </p:sp>
      <p:sp>
        <p:nvSpPr>
          <p:cNvPr id="1049715" name="TextBox 22"/>
          <p:cNvSpPr txBox="1"/>
          <p:nvPr/>
        </p:nvSpPr>
        <p:spPr>
          <a:xfrm>
            <a:off x="2429191" y="3811253"/>
            <a:ext cx="6058103" cy="553998"/>
          </a:xfrm>
          <a:prstGeom prst="rect"/>
          <a:noFill/>
        </p:spPr>
        <p:txBody>
          <a:bodyPr bIns="0" lIns="0" rIns="0" rtlCol="0" tIns="0" wrap="square">
            <a:spAutoFit/>
          </a:bodyPr>
          <a:p>
            <a:pPr indent="-171450" marL="171450">
              <a:buFont typeface="Arial" panose="020B0604020202020204" pitchFamily="34" charset="0"/>
              <a:buChar char="•"/>
            </a:pPr>
            <a:r>
              <a:rPr altLang="en-US" dirty="0" sz="1200" lang="zh-CN"/>
              <a:t>可校验，防止任何单位和个人在全球供应链和物流过程中篡改信息挑战产品的合法性</a:t>
            </a:r>
            <a:endParaRPr dirty="0" sz="1200" lang="en-US"/>
          </a:p>
          <a:p>
            <a:pPr indent="-171450" marL="171450">
              <a:buFont typeface="Arial" panose="020B0604020202020204" pitchFamily="34" charset="0"/>
              <a:buChar char="•"/>
            </a:pPr>
            <a:r>
              <a:rPr altLang="en-US" dirty="0" sz="1200" lang="zh-CN"/>
              <a:t>允许消费者更明智清晰的做出购买选择</a:t>
            </a:r>
            <a:endParaRPr altLang="zh-CN" dirty="0" sz="1200" lang="en-US"/>
          </a:p>
          <a:p>
            <a:pPr indent="-171450" marL="171450">
              <a:buFont typeface="Arial" panose="020B0604020202020204" pitchFamily="34" charset="0"/>
              <a:buChar char="•"/>
            </a:pPr>
            <a:r>
              <a:rPr altLang="en-US" dirty="0" sz="1200" lang="zh-CN"/>
              <a:t>政府可快速便捷的从产品供应链各个节点获取可信赖的信息用于监管</a:t>
            </a:r>
            <a:endParaRPr altLang="zh-CN" dirty="0" sz="1200" lang="en-US"/>
          </a:p>
        </p:txBody>
      </p:sp>
      <p:sp>
        <p:nvSpPr>
          <p:cNvPr id="1049716" name="KSO_Shape"/>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717" name="TextBox 24"/>
          <p:cNvSpPr txBox="1"/>
          <p:nvPr/>
        </p:nvSpPr>
        <p:spPr>
          <a:xfrm>
            <a:off x="827317" y="770726"/>
            <a:ext cx="3384643" cy="492443"/>
          </a:xfrm>
          <a:prstGeom prst="rect"/>
          <a:noFill/>
        </p:spPr>
        <p:txBody>
          <a:bodyPr bIns="0" lIns="0" rIns="0" rtlCol="0" tIns="0" wrap="square">
            <a:spAutoFit/>
          </a:bodyPr>
          <a:lstStyle>
            <a:defPPr>
              <a:defRPr lang="zh-CN"/>
            </a:defPPr>
            <a:lvl1pPr algn="ctr">
              <a:defRPr b="1" sz="2000">
                <a:solidFill>
                  <a:schemeClr val="tx2"/>
                </a:solidFill>
                <a:latin typeface="微软雅黑" pitchFamily="34" charset="-122"/>
                <a:ea typeface="微软雅黑" pitchFamily="34" charset="-122"/>
              </a:defRPr>
            </a:lvl1pPr>
          </a:lstStyle>
          <a:p>
            <a:pPr algn="l"/>
            <a:r>
              <a:rPr altLang="en-US" dirty="0" sz="1600" lang="zh-CN">
                <a:solidFill>
                  <a:schemeClr val="tx1"/>
                </a:solidFill>
              </a:rPr>
              <a:t>区块链技术建立开放，信任可溯源的产品供应链管理</a:t>
            </a:r>
          </a:p>
        </p:txBody>
      </p: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2">
                                  <p:stCondLst>
                                    <p:cond delay="0"/>
                                  </p:stCondLst>
                                  <p:childTnLst>
                                    <p:set>
                                      <p:cBhvr>
                                        <p:cTn dur="1" fill="hold" id="6">
                                          <p:stCondLst>
                                            <p:cond delay="0"/>
                                          </p:stCondLst>
                                        </p:cTn>
                                        <p:tgtEl>
                                          <p:spTgt spid="1049717"/>
                                        </p:tgtEl>
                                        <p:attrNameLst>
                                          <p:attrName>style.visibility</p:attrName>
                                        </p:attrNameLst>
                                      </p:cBhvr>
                                      <p:to>
                                        <p:strVal val="visible"/>
                                      </p:to>
                                    </p:set>
                                    <p:animEffect transition="in" filter="wipe(right)">
                                      <p:cBhvr>
                                        <p:cTn dur="500" id="7"/>
                                        <p:tgtEl>
                                          <p:spTgt spid="1049717"/>
                                        </p:tgtEl>
                                      </p:cBhvr>
                                    </p:animEffect>
                                  </p:childTnLst>
                                </p:cTn>
                              </p:par>
                              <p:par>
                                <p:cTn fill="hold" grpId="0" id="8" nodeType="withEffect" presetClass="entr" presetID="53" presetSubtype="528">
                                  <p:stCondLst>
                                    <p:cond delay="0"/>
                                  </p:stCondLst>
                                  <p:childTnLst>
                                    <p:set>
                                      <p:cBhvr>
                                        <p:cTn dur="1" fill="hold" id="9">
                                          <p:stCondLst>
                                            <p:cond delay="0"/>
                                          </p:stCondLst>
                                        </p:cTn>
                                        <p:tgtEl>
                                          <p:spTgt spid="1049699"/>
                                        </p:tgtEl>
                                        <p:attrNameLst>
                                          <p:attrName>style.visibility</p:attrName>
                                        </p:attrNameLst>
                                      </p:cBhvr>
                                      <p:to>
                                        <p:strVal val="visible"/>
                                      </p:to>
                                    </p:set>
                                    <p:anim calcmode="lin" valueType="num">
                                      <p:cBhvr>
                                        <p:cTn dur="500" fill="hold" id="10"/>
                                        <p:tgtEl>
                                          <p:spTgt spid="1049699"/>
                                        </p:tgtEl>
                                        <p:attrNameLst>
                                          <p:attrName>ppt_w</p:attrName>
                                        </p:attrNameLst>
                                      </p:cBhvr>
                                      <p:tavLst>
                                        <p:tav tm="0">
                                          <p:val>
                                            <p:fltVal val="0.0"/>
                                          </p:val>
                                        </p:tav>
                                        <p:tav tm="100000">
                                          <p:val>
                                            <p:strVal val="#ppt_w"/>
                                          </p:val>
                                        </p:tav>
                                      </p:tavLst>
                                    </p:anim>
                                    <p:anim calcmode="lin" valueType="num">
                                      <p:cBhvr>
                                        <p:cTn dur="500" fill="hold" id="11"/>
                                        <p:tgtEl>
                                          <p:spTgt spid="1049699"/>
                                        </p:tgtEl>
                                        <p:attrNameLst>
                                          <p:attrName>ppt_h</p:attrName>
                                        </p:attrNameLst>
                                      </p:cBhvr>
                                      <p:tavLst>
                                        <p:tav tm="0">
                                          <p:val>
                                            <p:fltVal val="0.0"/>
                                          </p:val>
                                        </p:tav>
                                        <p:tav tm="100000">
                                          <p:val>
                                            <p:strVal val="#ppt_h"/>
                                          </p:val>
                                        </p:tav>
                                      </p:tavLst>
                                    </p:anim>
                                    <p:animEffect transition="in" filter="fade">
                                      <p:cBhvr>
                                        <p:cTn dur="500" id="12"/>
                                        <p:tgtEl>
                                          <p:spTgt spid="1049699"/>
                                        </p:tgtEl>
                                      </p:cBhvr>
                                    </p:animEffect>
                                    <p:anim calcmode="lin" valueType="num">
                                      <p:cBhvr>
                                        <p:cTn dur="500" fill="hold" id="13"/>
                                        <p:tgtEl>
                                          <p:spTgt spid="1049699"/>
                                        </p:tgtEl>
                                        <p:attrNameLst>
                                          <p:attrName>ppt_x</p:attrName>
                                        </p:attrNameLst>
                                      </p:cBhvr>
                                      <p:tavLst>
                                        <p:tav tm="0">
                                          <p:val>
                                            <p:fltVal val="0.5"/>
                                          </p:val>
                                        </p:tav>
                                        <p:tav tm="100000">
                                          <p:val>
                                            <p:strVal val="#ppt_x"/>
                                          </p:val>
                                        </p:tav>
                                      </p:tavLst>
                                    </p:anim>
                                    <p:anim calcmode="lin" valueType="num">
                                      <p:cBhvr>
                                        <p:cTn dur="500" fill="hold" id="14"/>
                                        <p:tgtEl>
                                          <p:spTgt spid="1049699"/>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0"/>
                                  </p:stCondLst>
                                  <p:childTnLst>
                                    <p:set>
                                      <p:cBhvr>
                                        <p:cTn dur="1" fill="hold" id="16">
                                          <p:stCondLst>
                                            <p:cond delay="0"/>
                                          </p:stCondLst>
                                        </p:cTn>
                                        <p:tgtEl>
                                          <p:spTgt spid="1049698"/>
                                        </p:tgtEl>
                                        <p:attrNameLst>
                                          <p:attrName>style.visibility</p:attrName>
                                        </p:attrNameLst>
                                      </p:cBhvr>
                                      <p:to>
                                        <p:strVal val="visible"/>
                                      </p:to>
                                    </p:set>
                                    <p:anim calcmode="lin" valueType="num">
                                      <p:cBhvr>
                                        <p:cTn dur="500" fill="hold" id="17"/>
                                        <p:tgtEl>
                                          <p:spTgt spid="1049698"/>
                                        </p:tgtEl>
                                        <p:attrNameLst>
                                          <p:attrName>ppt_w</p:attrName>
                                        </p:attrNameLst>
                                      </p:cBhvr>
                                      <p:tavLst>
                                        <p:tav tm="0">
                                          <p:val>
                                            <p:fltVal val="0.0"/>
                                          </p:val>
                                        </p:tav>
                                        <p:tav tm="100000">
                                          <p:val>
                                            <p:strVal val="#ppt_w"/>
                                          </p:val>
                                        </p:tav>
                                      </p:tavLst>
                                    </p:anim>
                                    <p:anim calcmode="lin" valueType="num">
                                      <p:cBhvr>
                                        <p:cTn dur="500" fill="hold" id="18"/>
                                        <p:tgtEl>
                                          <p:spTgt spid="1049698"/>
                                        </p:tgtEl>
                                        <p:attrNameLst>
                                          <p:attrName>ppt_h</p:attrName>
                                        </p:attrNameLst>
                                      </p:cBhvr>
                                      <p:tavLst>
                                        <p:tav tm="0">
                                          <p:val>
                                            <p:fltVal val="0.0"/>
                                          </p:val>
                                        </p:tav>
                                        <p:tav tm="100000">
                                          <p:val>
                                            <p:strVal val="#ppt_h"/>
                                          </p:val>
                                        </p:tav>
                                      </p:tavLst>
                                    </p:anim>
                                    <p:animEffect transition="in" filter="fade">
                                      <p:cBhvr>
                                        <p:cTn dur="500" id="19"/>
                                        <p:tgtEl>
                                          <p:spTgt spid="1049698"/>
                                        </p:tgtEl>
                                      </p:cBhvr>
                                    </p:animEffect>
                                    <p:anim calcmode="lin" valueType="num">
                                      <p:cBhvr>
                                        <p:cTn dur="500" fill="hold" id="20"/>
                                        <p:tgtEl>
                                          <p:spTgt spid="1049698"/>
                                        </p:tgtEl>
                                        <p:attrNameLst>
                                          <p:attrName>ppt_x</p:attrName>
                                        </p:attrNameLst>
                                      </p:cBhvr>
                                      <p:tavLst>
                                        <p:tav tm="0">
                                          <p:val>
                                            <p:fltVal val="0.5"/>
                                          </p:val>
                                        </p:tav>
                                        <p:tav tm="100000">
                                          <p:val>
                                            <p:strVal val="#ppt_x"/>
                                          </p:val>
                                        </p:tav>
                                      </p:tavLst>
                                    </p:anim>
                                    <p:anim calcmode="lin" valueType="num">
                                      <p:cBhvr>
                                        <p:cTn dur="500" fill="hold" id="21"/>
                                        <p:tgtEl>
                                          <p:spTgt spid="1049698"/>
                                        </p:tgtEl>
                                        <p:attrNameLst>
                                          <p:attrName>ppt_y</p:attrName>
                                        </p:attrNameLst>
                                      </p:cBhvr>
                                      <p:tavLst>
                                        <p:tav tm="0">
                                          <p:val>
                                            <p:fltVal val="0.5"/>
                                          </p:val>
                                        </p:tav>
                                        <p:tav tm="100000">
                                          <p:val>
                                            <p:strVal val="#ppt_y"/>
                                          </p:val>
                                        </p:tav>
                                      </p:tavLst>
                                    </p:anim>
                                  </p:childTnLst>
                                </p:cTn>
                              </p:par>
                              <p:par>
                                <p:cTn fill="hold" id="22" nodeType="withEffect" presetClass="entr" presetID="53" presetSubtype="528">
                                  <p:stCondLst>
                                    <p:cond delay="0"/>
                                  </p:stCondLst>
                                  <p:childTnLst>
                                    <p:set>
                                      <p:cBhvr>
                                        <p:cTn dur="1" fill="hold" id="23">
                                          <p:stCondLst>
                                            <p:cond delay="0"/>
                                          </p:stCondLst>
                                        </p:cTn>
                                        <p:tgtEl>
                                          <p:spTgt spid="305"/>
                                        </p:tgtEl>
                                        <p:attrNameLst>
                                          <p:attrName>style.visibility</p:attrName>
                                        </p:attrNameLst>
                                      </p:cBhvr>
                                      <p:to>
                                        <p:strVal val="visible"/>
                                      </p:to>
                                    </p:set>
                                    <p:anim calcmode="lin" valueType="num">
                                      <p:cBhvr>
                                        <p:cTn dur="500" fill="hold" id="24"/>
                                        <p:tgtEl>
                                          <p:spTgt spid="305"/>
                                        </p:tgtEl>
                                        <p:attrNameLst>
                                          <p:attrName>ppt_w</p:attrName>
                                        </p:attrNameLst>
                                      </p:cBhvr>
                                      <p:tavLst>
                                        <p:tav tm="0">
                                          <p:val>
                                            <p:fltVal val="0.0"/>
                                          </p:val>
                                        </p:tav>
                                        <p:tav tm="100000">
                                          <p:val>
                                            <p:strVal val="#ppt_w"/>
                                          </p:val>
                                        </p:tav>
                                      </p:tavLst>
                                    </p:anim>
                                    <p:anim calcmode="lin" valueType="num">
                                      <p:cBhvr>
                                        <p:cTn dur="500" fill="hold" id="25"/>
                                        <p:tgtEl>
                                          <p:spTgt spid="305"/>
                                        </p:tgtEl>
                                        <p:attrNameLst>
                                          <p:attrName>ppt_h</p:attrName>
                                        </p:attrNameLst>
                                      </p:cBhvr>
                                      <p:tavLst>
                                        <p:tav tm="0">
                                          <p:val>
                                            <p:fltVal val="0.0"/>
                                          </p:val>
                                        </p:tav>
                                        <p:tav tm="100000">
                                          <p:val>
                                            <p:strVal val="#ppt_h"/>
                                          </p:val>
                                        </p:tav>
                                      </p:tavLst>
                                    </p:anim>
                                    <p:animEffect transition="in" filter="fade">
                                      <p:cBhvr>
                                        <p:cTn dur="500" id="26"/>
                                        <p:tgtEl>
                                          <p:spTgt spid="305"/>
                                        </p:tgtEl>
                                      </p:cBhvr>
                                    </p:animEffect>
                                    <p:anim calcmode="lin" valueType="num">
                                      <p:cBhvr>
                                        <p:cTn dur="500" fill="hold" id="27"/>
                                        <p:tgtEl>
                                          <p:spTgt spid="305"/>
                                        </p:tgtEl>
                                        <p:attrNameLst>
                                          <p:attrName>ppt_x</p:attrName>
                                        </p:attrNameLst>
                                      </p:cBhvr>
                                      <p:tavLst>
                                        <p:tav tm="0">
                                          <p:val>
                                            <p:fltVal val="0.5"/>
                                          </p:val>
                                        </p:tav>
                                        <p:tav tm="100000">
                                          <p:val>
                                            <p:strVal val="#ppt_x"/>
                                          </p:val>
                                        </p:tav>
                                      </p:tavLst>
                                    </p:anim>
                                    <p:anim calcmode="lin" valueType="num">
                                      <p:cBhvr>
                                        <p:cTn dur="500" fill="hold" id="28"/>
                                        <p:tgtEl>
                                          <p:spTgt spid="305"/>
                                        </p:tgtEl>
                                        <p:attrNameLst>
                                          <p:attrName>ppt_y</p:attrName>
                                        </p:attrNameLst>
                                      </p:cBhvr>
                                      <p:tavLst>
                                        <p:tav tm="0">
                                          <p:val>
                                            <p:fltVal val="0.5"/>
                                          </p:val>
                                        </p:tav>
                                        <p:tav tm="100000">
                                          <p:val>
                                            <p:strVal val="#ppt_y"/>
                                          </p:val>
                                        </p:tav>
                                      </p:tavLst>
                                    </p:anim>
                                  </p:childTnLst>
                                </p:cTn>
                              </p:par>
                              <p:par>
                                <p:cTn fill="hold" grpId="0" id="29" nodeType="withEffect" presetClass="entr" presetID="53" presetSubtype="528">
                                  <p:stCondLst>
                                    <p:cond delay="200"/>
                                  </p:stCondLst>
                                  <p:childTnLst>
                                    <p:set>
                                      <p:cBhvr>
                                        <p:cTn dur="1" fill="hold" id="30">
                                          <p:stCondLst>
                                            <p:cond delay="0"/>
                                          </p:stCondLst>
                                        </p:cTn>
                                        <p:tgtEl>
                                          <p:spTgt spid="1049702"/>
                                        </p:tgtEl>
                                        <p:attrNameLst>
                                          <p:attrName>style.visibility</p:attrName>
                                        </p:attrNameLst>
                                      </p:cBhvr>
                                      <p:to>
                                        <p:strVal val="visible"/>
                                      </p:to>
                                    </p:set>
                                    <p:anim calcmode="lin" valueType="num">
                                      <p:cBhvr>
                                        <p:cTn dur="500" fill="hold" id="31"/>
                                        <p:tgtEl>
                                          <p:spTgt spid="1049702"/>
                                        </p:tgtEl>
                                        <p:attrNameLst>
                                          <p:attrName>ppt_w</p:attrName>
                                        </p:attrNameLst>
                                      </p:cBhvr>
                                      <p:tavLst>
                                        <p:tav tm="0">
                                          <p:val>
                                            <p:fltVal val="0.0"/>
                                          </p:val>
                                        </p:tav>
                                        <p:tav tm="100000">
                                          <p:val>
                                            <p:strVal val="#ppt_w"/>
                                          </p:val>
                                        </p:tav>
                                      </p:tavLst>
                                    </p:anim>
                                    <p:anim calcmode="lin" valueType="num">
                                      <p:cBhvr>
                                        <p:cTn dur="500" fill="hold" id="32"/>
                                        <p:tgtEl>
                                          <p:spTgt spid="1049702"/>
                                        </p:tgtEl>
                                        <p:attrNameLst>
                                          <p:attrName>ppt_h</p:attrName>
                                        </p:attrNameLst>
                                      </p:cBhvr>
                                      <p:tavLst>
                                        <p:tav tm="0">
                                          <p:val>
                                            <p:fltVal val="0.0"/>
                                          </p:val>
                                        </p:tav>
                                        <p:tav tm="100000">
                                          <p:val>
                                            <p:strVal val="#ppt_h"/>
                                          </p:val>
                                        </p:tav>
                                      </p:tavLst>
                                    </p:anim>
                                    <p:animEffect transition="in" filter="fade">
                                      <p:cBhvr>
                                        <p:cTn dur="500" id="33"/>
                                        <p:tgtEl>
                                          <p:spTgt spid="1049702"/>
                                        </p:tgtEl>
                                      </p:cBhvr>
                                    </p:animEffect>
                                    <p:anim calcmode="lin" valueType="num">
                                      <p:cBhvr>
                                        <p:cTn dur="500" fill="hold" id="34"/>
                                        <p:tgtEl>
                                          <p:spTgt spid="1049702"/>
                                        </p:tgtEl>
                                        <p:attrNameLst>
                                          <p:attrName>ppt_x</p:attrName>
                                        </p:attrNameLst>
                                      </p:cBhvr>
                                      <p:tavLst>
                                        <p:tav tm="0">
                                          <p:val>
                                            <p:fltVal val="0.5"/>
                                          </p:val>
                                        </p:tav>
                                        <p:tav tm="100000">
                                          <p:val>
                                            <p:strVal val="#ppt_x"/>
                                          </p:val>
                                        </p:tav>
                                      </p:tavLst>
                                    </p:anim>
                                    <p:anim calcmode="lin" valueType="num">
                                      <p:cBhvr>
                                        <p:cTn dur="500" fill="hold" id="35"/>
                                        <p:tgtEl>
                                          <p:spTgt spid="1049702"/>
                                        </p:tgtEl>
                                        <p:attrNameLst>
                                          <p:attrName>ppt_y</p:attrName>
                                        </p:attrNameLst>
                                      </p:cBhvr>
                                      <p:tavLst>
                                        <p:tav tm="0">
                                          <p:val>
                                            <p:fltVal val="0.5"/>
                                          </p:val>
                                        </p:tav>
                                        <p:tav tm="100000">
                                          <p:val>
                                            <p:strVal val="#ppt_y"/>
                                          </p:val>
                                        </p:tav>
                                      </p:tavLst>
                                    </p:anim>
                                  </p:childTnLst>
                                </p:cTn>
                              </p:par>
                              <p:par>
                                <p:cTn fill="hold" grpId="0" id="36" nodeType="withEffect" presetClass="entr" presetID="53" presetSubtype="528">
                                  <p:stCondLst>
                                    <p:cond delay="200"/>
                                  </p:stCondLst>
                                  <p:childTnLst>
                                    <p:set>
                                      <p:cBhvr>
                                        <p:cTn dur="1" fill="hold" id="37">
                                          <p:stCondLst>
                                            <p:cond delay="0"/>
                                          </p:stCondLst>
                                        </p:cTn>
                                        <p:tgtEl>
                                          <p:spTgt spid="1049710"/>
                                        </p:tgtEl>
                                        <p:attrNameLst>
                                          <p:attrName>style.visibility</p:attrName>
                                        </p:attrNameLst>
                                      </p:cBhvr>
                                      <p:to>
                                        <p:strVal val="visible"/>
                                      </p:to>
                                    </p:set>
                                    <p:anim calcmode="lin" valueType="num">
                                      <p:cBhvr>
                                        <p:cTn dur="500" fill="hold" id="38"/>
                                        <p:tgtEl>
                                          <p:spTgt spid="1049710"/>
                                        </p:tgtEl>
                                        <p:attrNameLst>
                                          <p:attrName>ppt_w</p:attrName>
                                        </p:attrNameLst>
                                      </p:cBhvr>
                                      <p:tavLst>
                                        <p:tav tm="0">
                                          <p:val>
                                            <p:fltVal val="0.0"/>
                                          </p:val>
                                        </p:tav>
                                        <p:tav tm="100000">
                                          <p:val>
                                            <p:strVal val="#ppt_w"/>
                                          </p:val>
                                        </p:tav>
                                      </p:tavLst>
                                    </p:anim>
                                    <p:anim calcmode="lin" valueType="num">
                                      <p:cBhvr>
                                        <p:cTn dur="500" fill="hold" id="39"/>
                                        <p:tgtEl>
                                          <p:spTgt spid="1049710"/>
                                        </p:tgtEl>
                                        <p:attrNameLst>
                                          <p:attrName>ppt_h</p:attrName>
                                        </p:attrNameLst>
                                      </p:cBhvr>
                                      <p:tavLst>
                                        <p:tav tm="0">
                                          <p:val>
                                            <p:fltVal val="0.0"/>
                                          </p:val>
                                        </p:tav>
                                        <p:tav tm="100000">
                                          <p:val>
                                            <p:strVal val="#ppt_h"/>
                                          </p:val>
                                        </p:tav>
                                      </p:tavLst>
                                    </p:anim>
                                    <p:animEffect transition="in" filter="fade">
                                      <p:cBhvr>
                                        <p:cTn dur="500" id="40"/>
                                        <p:tgtEl>
                                          <p:spTgt spid="1049710"/>
                                        </p:tgtEl>
                                      </p:cBhvr>
                                    </p:animEffect>
                                    <p:anim calcmode="lin" valueType="num">
                                      <p:cBhvr>
                                        <p:cTn dur="500" fill="hold" id="41"/>
                                        <p:tgtEl>
                                          <p:spTgt spid="1049710"/>
                                        </p:tgtEl>
                                        <p:attrNameLst>
                                          <p:attrName>ppt_x</p:attrName>
                                        </p:attrNameLst>
                                      </p:cBhvr>
                                      <p:tavLst>
                                        <p:tav tm="0">
                                          <p:val>
                                            <p:fltVal val="0.5"/>
                                          </p:val>
                                        </p:tav>
                                        <p:tav tm="100000">
                                          <p:val>
                                            <p:strVal val="#ppt_x"/>
                                          </p:val>
                                        </p:tav>
                                      </p:tavLst>
                                    </p:anim>
                                    <p:anim calcmode="lin" valueType="num">
                                      <p:cBhvr>
                                        <p:cTn dur="500" fill="hold" id="42"/>
                                        <p:tgtEl>
                                          <p:spTgt spid="1049710"/>
                                        </p:tgtEl>
                                        <p:attrNameLst>
                                          <p:attrName>ppt_y</p:attrName>
                                        </p:attrNameLst>
                                      </p:cBhvr>
                                      <p:tavLst>
                                        <p:tav tm="0">
                                          <p:val>
                                            <p:fltVal val="0.5"/>
                                          </p:val>
                                        </p:tav>
                                        <p:tav tm="100000">
                                          <p:val>
                                            <p:strVal val="#ppt_y"/>
                                          </p:val>
                                        </p:tav>
                                      </p:tavLst>
                                    </p:anim>
                                  </p:childTnLst>
                                </p:cTn>
                              </p:par>
                              <p:par>
                                <p:cTn fill="hold" id="43" nodeType="withEffect" presetClass="entr" presetID="53" presetSubtype="528">
                                  <p:stCondLst>
                                    <p:cond delay="200"/>
                                  </p:stCondLst>
                                  <p:childTnLst>
                                    <p:set>
                                      <p:cBhvr>
                                        <p:cTn dur="1" fill="hold" id="44">
                                          <p:stCondLst>
                                            <p:cond delay="0"/>
                                          </p:stCondLst>
                                        </p:cTn>
                                        <p:tgtEl>
                                          <p:spTgt spid="307"/>
                                        </p:tgtEl>
                                        <p:attrNameLst>
                                          <p:attrName>style.visibility</p:attrName>
                                        </p:attrNameLst>
                                      </p:cBhvr>
                                      <p:to>
                                        <p:strVal val="visible"/>
                                      </p:to>
                                    </p:set>
                                    <p:anim calcmode="lin" valueType="num">
                                      <p:cBhvr>
                                        <p:cTn dur="500" fill="hold" id="45"/>
                                        <p:tgtEl>
                                          <p:spTgt spid="307"/>
                                        </p:tgtEl>
                                        <p:attrNameLst>
                                          <p:attrName>ppt_w</p:attrName>
                                        </p:attrNameLst>
                                      </p:cBhvr>
                                      <p:tavLst>
                                        <p:tav tm="0">
                                          <p:val>
                                            <p:fltVal val="0.0"/>
                                          </p:val>
                                        </p:tav>
                                        <p:tav tm="100000">
                                          <p:val>
                                            <p:strVal val="#ppt_w"/>
                                          </p:val>
                                        </p:tav>
                                      </p:tavLst>
                                    </p:anim>
                                    <p:anim calcmode="lin" valueType="num">
                                      <p:cBhvr>
                                        <p:cTn dur="500" fill="hold" id="46"/>
                                        <p:tgtEl>
                                          <p:spTgt spid="307"/>
                                        </p:tgtEl>
                                        <p:attrNameLst>
                                          <p:attrName>ppt_h</p:attrName>
                                        </p:attrNameLst>
                                      </p:cBhvr>
                                      <p:tavLst>
                                        <p:tav tm="0">
                                          <p:val>
                                            <p:fltVal val="0.0"/>
                                          </p:val>
                                        </p:tav>
                                        <p:tav tm="100000">
                                          <p:val>
                                            <p:strVal val="#ppt_h"/>
                                          </p:val>
                                        </p:tav>
                                      </p:tavLst>
                                    </p:anim>
                                    <p:animEffect transition="in" filter="fade">
                                      <p:cBhvr>
                                        <p:cTn dur="500" id="47"/>
                                        <p:tgtEl>
                                          <p:spTgt spid="307"/>
                                        </p:tgtEl>
                                      </p:cBhvr>
                                    </p:animEffect>
                                    <p:anim calcmode="lin" valueType="num">
                                      <p:cBhvr>
                                        <p:cTn dur="500" fill="hold" id="48"/>
                                        <p:tgtEl>
                                          <p:spTgt spid="307"/>
                                        </p:tgtEl>
                                        <p:attrNameLst>
                                          <p:attrName>ppt_x</p:attrName>
                                        </p:attrNameLst>
                                      </p:cBhvr>
                                      <p:tavLst>
                                        <p:tav tm="0">
                                          <p:val>
                                            <p:fltVal val="0.5"/>
                                          </p:val>
                                        </p:tav>
                                        <p:tav tm="100000">
                                          <p:val>
                                            <p:strVal val="#ppt_x"/>
                                          </p:val>
                                        </p:tav>
                                      </p:tavLst>
                                    </p:anim>
                                    <p:anim calcmode="lin" valueType="num">
                                      <p:cBhvr>
                                        <p:cTn dur="500" fill="hold" id="49"/>
                                        <p:tgtEl>
                                          <p:spTgt spid="307"/>
                                        </p:tgtEl>
                                        <p:attrNameLst>
                                          <p:attrName>ppt_y</p:attrName>
                                        </p:attrNameLst>
                                      </p:cBhvr>
                                      <p:tavLst>
                                        <p:tav tm="0">
                                          <p:val>
                                            <p:fltVal val="0.5"/>
                                          </p:val>
                                        </p:tav>
                                        <p:tav tm="100000">
                                          <p:val>
                                            <p:strVal val="#ppt_y"/>
                                          </p:val>
                                        </p:tav>
                                      </p:tavLst>
                                    </p:anim>
                                  </p:childTnLst>
                                </p:cTn>
                              </p:par>
                              <p:par>
                                <p:cTn fill="hold" grpId="0" id="50" nodeType="withEffect" presetClass="entr" presetID="53" presetSubtype="528">
                                  <p:stCondLst>
                                    <p:cond delay="400"/>
                                  </p:stCondLst>
                                  <p:childTnLst>
                                    <p:set>
                                      <p:cBhvr>
                                        <p:cTn dur="1" fill="hold" id="51">
                                          <p:stCondLst>
                                            <p:cond delay="0"/>
                                          </p:stCondLst>
                                        </p:cTn>
                                        <p:tgtEl>
                                          <p:spTgt spid="1049701"/>
                                        </p:tgtEl>
                                        <p:attrNameLst>
                                          <p:attrName>style.visibility</p:attrName>
                                        </p:attrNameLst>
                                      </p:cBhvr>
                                      <p:to>
                                        <p:strVal val="visible"/>
                                      </p:to>
                                    </p:set>
                                    <p:anim calcmode="lin" valueType="num">
                                      <p:cBhvr>
                                        <p:cTn dur="500" fill="hold" id="52"/>
                                        <p:tgtEl>
                                          <p:spTgt spid="1049701"/>
                                        </p:tgtEl>
                                        <p:attrNameLst>
                                          <p:attrName>ppt_w</p:attrName>
                                        </p:attrNameLst>
                                      </p:cBhvr>
                                      <p:tavLst>
                                        <p:tav tm="0">
                                          <p:val>
                                            <p:fltVal val="0.0"/>
                                          </p:val>
                                        </p:tav>
                                        <p:tav tm="100000">
                                          <p:val>
                                            <p:strVal val="#ppt_w"/>
                                          </p:val>
                                        </p:tav>
                                      </p:tavLst>
                                    </p:anim>
                                    <p:anim calcmode="lin" valueType="num">
                                      <p:cBhvr>
                                        <p:cTn dur="500" fill="hold" id="53"/>
                                        <p:tgtEl>
                                          <p:spTgt spid="1049701"/>
                                        </p:tgtEl>
                                        <p:attrNameLst>
                                          <p:attrName>ppt_h</p:attrName>
                                        </p:attrNameLst>
                                      </p:cBhvr>
                                      <p:tavLst>
                                        <p:tav tm="0">
                                          <p:val>
                                            <p:fltVal val="0.0"/>
                                          </p:val>
                                        </p:tav>
                                        <p:tav tm="100000">
                                          <p:val>
                                            <p:strVal val="#ppt_h"/>
                                          </p:val>
                                        </p:tav>
                                      </p:tavLst>
                                    </p:anim>
                                    <p:animEffect transition="in" filter="fade">
                                      <p:cBhvr>
                                        <p:cTn dur="500" id="54"/>
                                        <p:tgtEl>
                                          <p:spTgt spid="1049701"/>
                                        </p:tgtEl>
                                      </p:cBhvr>
                                    </p:animEffect>
                                    <p:anim calcmode="lin" valueType="num">
                                      <p:cBhvr>
                                        <p:cTn dur="500" fill="hold" id="55"/>
                                        <p:tgtEl>
                                          <p:spTgt spid="1049701"/>
                                        </p:tgtEl>
                                        <p:attrNameLst>
                                          <p:attrName>ppt_x</p:attrName>
                                        </p:attrNameLst>
                                      </p:cBhvr>
                                      <p:tavLst>
                                        <p:tav tm="0">
                                          <p:val>
                                            <p:fltVal val="0.5"/>
                                          </p:val>
                                        </p:tav>
                                        <p:tav tm="100000">
                                          <p:val>
                                            <p:strVal val="#ppt_x"/>
                                          </p:val>
                                        </p:tav>
                                      </p:tavLst>
                                    </p:anim>
                                    <p:anim calcmode="lin" valueType="num">
                                      <p:cBhvr>
                                        <p:cTn dur="500" fill="hold" id="56"/>
                                        <p:tgtEl>
                                          <p:spTgt spid="1049701"/>
                                        </p:tgtEl>
                                        <p:attrNameLst>
                                          <p:attrName>ppt_y</p:attrName>
                                        </p:attrNameLst>
                                      </p:cBhvr>
                                      <p:tavLst>
                                        <p:tav tm="0">
                                          <p:val>
                                            <p:fltVal val="0.5"/>
                                          </p:val>
                                        </p:tav>
                                        <p:tav tm="100000">
                                          <p:val>
                                            <p:strVal val="#ppt_y"/>
                                          </p:val>
                                        </p:tav>
                                      </p:tavLst>
                                    </p:anim>
                                  </p:childTnLst>
                                </p:cTn>
                              </p:par>
                              <p:par>
                                <p:cTn fill="hold" grpId="0" id="57" nodeType="withEffect" presetClass="entr" presetID="53" presetSubtype="528">
                                  <p:stCondLst>
                                    <p:cond delay="400"/>
                                  </p:stCondLst>
                                  <p:childTnLst>
                                    <p:set>
                                      <p:cBhvr>
                                        <p:cTn dur="1" fill="hold" id="58">
                                          <p:stCondLst>
                                            <p:cond delay="0"/>
                                          </p:stCondLst>
                                        </p:cTn>
                                        <p:tgtEl>
                                          <p:spTgt spid="1049707"/>
                                        </p:tgtEl>
                                        <p:attrNameLst>
                                          <p:attrName>style.visibility</p:attrName>
                                        </p:attrNameLst>
                                      </p:cBhvr>
                                      <p:to>
                                        <p:strVal val="visible"/>
                                      </p:to>
                                    </p:set>
                                    <p:anim calcmode="lin" valueType="num">
                                      <p:cBhvr>
                                        <p:cTn dur="500" fill="hold" id="59"/>
                                        <p:tgtEl>
                                          <p:spTgt spid="1049707"/>
                                        </p:tgtEl>
                                        <p:attrNameLst>
                                          <p:attrName>ppt_w</p:attrName>
                                        </p:attrNameLst>
                                      </p:cBhvr>
                                      <p:tavLst>
                                        <p:tav tm="0">
                                          <p:val>
                                            <p:fltVal val="0.0"/>
                                          </p:val>
                                        </p:tav>
                                        <p:tav tm="100000">
                                          <p:val>
                                            <p:strVal val="#ppt_w"/>
                                          </p:val>
                                        </p:tav>
                                      </p:tavLst>
                                    </p:anim>
                                    <p:anim calcmode="lin" valueType="num">
                                      <p:cBhvr>
                                        <p:cTn dur="500" fill="hold" id="60"/>
                                        <p:tgtEl>
                                          <p:spTgt spid="1049707"/>
                                        </p:tgtEl>
                                        <p:attrNameLst>
                                          <p:attrName>ppt_h</p:attrName>
                                        </p:attrNameLst>
                                      </p:cBhvr>
                                      <p:tavLst>
                                        <p:tav tm="0">
                                          <p:val>
                                            <p:fltVal val="0.0"/>
                                          </p:val>
                                        </p:tav>
                                        <p:tav tm="100000">
                                          <p:val>
                                            <p:strVal val="#ppt_h"/>
                                          </p:val>
                                        </p:tav>
                                      </p:tavLst>
                                    </p:anim>
                                    <p:animEffect transition="in" filter="fade">
                                      <p:cBhvr>
                                        <p:cTn dur="500" id="61"/>
                                        <p:tgtEl>
                                          <p:spTgt spid="1049707"/>
                                        </p:tgtEl>
                                      </p:cBhvr>
                                    </p:animEffect>
                                    <p:anim calcmode="lin" valueType="num">
                                      <p:cBhvr>
                                        <p:cTn dur="500" fill="hold" id="62"/>
                                        <p:tgtEl>
                                          <p:spTgt spid="1049707"/>
                                        </p:tgtEl>
                                        <p:attrNameLst>
                                          <p:attrName>ppt_x</p:attrName>
                                        </p:attrNameLst>
                                      </p:cBhvr>
                                      <p:tavLst>
                                        <p:tav tm="0">
                                          <p:val>
                                            <p:fltVal val="0.5"/>
                                          </p:val>
                                        </p:tav>
                                        <p:tav tm="100000">
                                          <p:val>
                                            <p:strVal val="#ppt_x"/>
                                          </p:val>
                                        </p:tav>
                                      </p:tavLst>
                                    </p:anim>
                                    <p:anim calcmode="lin" valueType="num">
                                      <p:cBhvr>
                                        <p:cTn dur="500" fill="hold" id="63"/>
                                        <p:tgtEl>
                                          <p:spTgt spid="1049707"/>
                                        </p:tgtEl>
                                        <p:attrNameLst>
                                          <p:attrName>ppt_y</p:attrName>
                                        </p:attrNameLst>
                                      </p:cBhvr>
                                      <p:tavLst>
                                        <p:tav tm="0">
                                          <p:val>
                                            <p:fltVal val="0.5"/>
                                          </p:val>
                                        </p:tav>
                                        <p:tav tm="100000">
                                          <p:val>
                                            <p:strVal val="#ppt_y"/>
                                          </p:val>
                                        </p:tav>
                                      </p:tavLst>
                                    </p:anim>
                                  </p:childTnLst>
                                </p:cTn>
                              </p:par>
                              <p:par>
                                <p:cTn fill="hold" id="64" nodeType="withEffect" presetClass="entr" presetID="53" presetSubtype="528">
                                  <p:stCondLst>
                                    <p:cond delay="400"/>
                                  </p:stCondLst>
                                  <p:childTnLst>
                                    <p:set>
                                      <p:cBhvr>
                                        <p:cTn dur="1" fill="hold" id="65">
                                          <p:stCondLst>
                                            <p:cond delay="0"/>
                                          </p:stCondLst>
                                        </p:cTn>
                                        <p:tgtEl>
                                          <p:spTgt spid="306"/>
                                        </p:tgtEl>
                                        <p:attrNameLst>
                                          <p:attrName>style.visibility</p:attrName>
                                        </p:attrNameLst>
                                      </p:cBhvr>
                                      <p:to>
                                        <p:strVal val="visible"/>
                                      </p:to>
                                    </p:set>
                                    <p:anim calcmode="lin" valueType="num">
                                      <p:cBhvr>
                                        <p:cTn dur="500" fill="hold" id="66"/>
                                        <p:tgtEl>
                                          <p:spTgt spid="306"/>
                                        </p:tgtEl>
                                        <p:attrNameLst>
                                          <p:attrName>ppt_w</p:attrName>
                                        </p:attrNameLst>
                                      </p:cBhvr>
                                      <p:tavLst>
                                        <p:tav tm="0">
                                          <p:val>
                                            <p:fltVal val="0.0"/>
                                          </p:val>
                                        </p:tav>
                                        <p:tav tm="100000">
                                          <p:val>
                                            <p:strVal val="#ppt_w"/>
                                          </p:val>
                                        </p:tav>
                                      </p:tavLst>
                                    </p:anim>
                                    <p:anim calcmode="lin" valueType="num">
                                      <p:cBhvr>
                                        <p:cTn dur="500" fill="hold" id="67"/>
                                        <p:tgtEl>
                                          <p:spTgt spid="306"/>
                                        </p:tgtEl>
                                        <p:attrNameLst>
                                          <p:attrName>ppt_h</p:attrName>
                                        </p:attrNameLst>
                                      </p:cBhvr>
                                      <p:tavLst>
                                        <p:tav tm="0">
                                          <p:val>
                                            <p:fltVal val="0.0"/>
                                          </p:val>
                                        </p:tav>
                                        <p:tav tm="100000">
                                          <p:val>
                                            <p:strVal val="#ppt_h"/>
                                          </p:val>
                                        </p:tav>
                                      </p:tavLst>
                                    </p:anim>
                                    <p:animEffect transition="in" filter="fade">
                                      <p:cBhvr>
                                        <p:cTn dur="500" id="68"/>
                                        <p:tgtEl>
                                          <p:spTgt spid="306"/>
                                        </p:tgtEl>
                                      </p:cBhvr>
                                    </p:animEffect>
                                    <p:anim calcmode="lin" valueType="num">
                                      <p:cBhvr>
                                        <p:cTn dur="500" fill="hold" id="69"/>
                                        <p:tgtEl>
                                          <p:spTgt spid="306"/>
                                        </p:tgtEl>
                                        <p:attrNameLst>
                                          <p:attrName>ppt_x</p:attrName>
                                        </p:attrNameLst>
                                      </p:cBhvr>
                                      <p:tavLst>
                                        <p:tav tm="0">
                                          <p:val>
                                            <p:fltVal val="0.5"/>
                                          </p:val>
                                        </p:tav>
                                        <p:tav tm="100000">
                                          <p:val>
                                            <p:strVal val="#ppt_x"/>
                                          </p:val>
                                        </p:tav>
                                      </p:tavLst>
                                    </p:anim>
                                    <p:anim calcmode="lin" valueType="num">
                                      <p:cBhvr>
                                        <p:cTn dur="500" fill="hold" id="70"/>
                                        <p:tgtEl>
                                          <p:spTgt spid="306"/>
                                        </p:tgtEl>
                                        <p:attrNameLst>
                                          <p:attrName>ppt_y</p:attrName>
                                        </p:attrNameLst>
                                      </p:cBhvr>
                                      <p:tavLst>
                                        <p:tav tm="0">
                                          <p:val>
                                            <p:fltVal val="0.5"/>
                                          </p:val>
                                        </p:tav>
                                        <p:tav tm="100000">
                                          <p:val>
                                            <p:strVal val="#ppt_y"/>
                                          </p:val>
                                        </p:tav>
                                      </p:tavLst>
                                    </p:anim>
                                  </p:childTnLst>
                                </p:cTn>
                              </p:par>
                            </p:childTnLst>
                          </p:cTn>
                        </p:par>
                        <p:par>
                          <p:cTn fill="hold" id="71">
                            <p:stCondLst>
                              <p:cond delay="900"/>
                            </p:stCondLst>
                            <p:childTnLst>
                              <p:par>
                                <p:cTn fill="hold" grpId="0" id="72" nodeType="afterEffect" presetClass="entr" presetID="55" presetSubtype="0">
                                  <p:stCondLst>
                                    <p:cond delay="0"/>
                                  </p:stCondLst>
                                  <p:childTnLst>
                                    <p:set>
                                      <p:cBhvr>
                                        <p:cTn dur="1" fill="hold" id="73">
                                          <p:stCondLst>
                                            <p:cond delay="0"/>
                                          </p:stCondLst>
                                        </p:cTn>
                                        <p:tgtEl>
                                          <p:spTgt spid="1049713"/>
                                        </p:tgtEl>
                                        <p:attrNameLst>
                                          <p:attrName>style.visibility</p:attrName>
                                        </p:attrNameLst>
                                      </p:cBhvr>
                                      <p:to>
                                        <p:strVal val="visible"/>
                                      </p:to>
                                    </p:set>
                                    <p:anim calcmode="lin" valueType="num">
                                      <p:cBhvr>
                                        <p:cTn dur="1000" fill="hold" id="74"/>
                                        <p:tgtEl>
                                          <p:spTgt spid="1049713"/>
                                        </p:tgtEl>
                                        <p:attrNameLst>
                                          <p:attrName>ppt_w</p:attrName>
                                        </p:attrNameLst>
                                      </p:cBhvr>
                                      <p:tavLst>
                                        <p:tav tm="0">
                                          <p:val>
                                            <p:strVal val="#ppt_w*0.70"/>
                                          </p:val>
                                        </p:tav>
                                        <p:tav tm="100000">
                                          <p:val>
                                            <p:strVal val="#ppt_w"/>
                                          </p:val>
                                        </p:tav>
                                      </p:tavLst>
                                    </p:anim>
                                    <p:anim calcmode="lin" valueType="num">
                                      <p:cBhvr>
                                        <p:cTn dur="1000" fill="hold" id="75"/>
                                        <p:tgtEl>
                                          <p:spTgt spid="1049713"/>
                                        </p:tgtEl>
                                        <p:attrNameLst>
                                          <p:attrName>ppt_h</p:attrName>
                                        </p:attrNameLst>
                                      </p:cBhvr>
                                      <p:tavLst>
                                        <p:tav tm="0">
                                          <p:val>
                                            <p:strVal val="#ppt_h"/>
                                          </p:val>
                                        </p:tav>
                                        <p:tav tm="100000">
                                          <p:val>
                                            <p:strVal val="#ppt_h"/>
                                          </p:val>
                                        </p:tav>
                                      </p:tavLst>
                                    </p:anim>
                                    <p:animEffect transition="in" filter="fade">
                                      <p:cBhvr>
                                        <p:cTn dur="1000" id="76"/>
                                        <p:tgtEl>
                                          <p:spTgt spid="1049713"/>
                                        </p:tgtEl>
                                      </p:cBhvr>
                                    </p:animEffect>
                                  </p:childTnLst>
                                </p:cTn>
                              </p:par>
                              <p:par>
                                <p:cTn fill="hold" grpId="0" id="77" nodeType="withEffect" presetClass="entr" presetID="55" presetSubtype="0">
                                  <p:stCondLst>
                                    <p:cond delay="0"/>
                                  </p:stCondLst>
                                  <p:childTnLst>
                                    <p:set>
                                      <p:cBhvr>
                                        <p:cTn dur="1" fill="hold" id="78">
                                          <p:stCondLst>
                                            <p:cond delay="0"/>
                                          </p:stCondLst>
                                        </p:cTn>
                                        <p:tgtEl>
                                          <p:spTgt spid="1049700"/>
                                        </p:tgtEl>
                                        <p:attrNameLst>
                                          <p:attrName>style.visibility</p:attrName>
                                        </p:attrNameLst>
                                      </p:cBhvr>
                                      <p:to>
                                        <p:strVal val="visible"/>
                                      </p:to>
                                    </p:set>
                                    <p:anim calcmode="lin" valueType="num">
                                      <p:cBhvr>
                                        <p:cTn dur="1000" fill="hold" id="79"/>
                                        <p:tgtEl>
                                          <p:spTgt spid="1049700"/>
                                        </p:tgtEl>
                                        <p:attrNameLst>
                                          <p:attrName>ppt_w</p:attrName>
                                        </p:attrNameLst>
                                      </p:cBhvr>
                                      <p:tavLst>
                                        <p:tav tm="0">
                                          <p:val>
                                            <p:strVal val="#ppt_w*0.70"/>
                                          </p:val>
                                        </p:tav>
                                        <p:tav tm="100000">
                                          <p:val>
                                            <p:strVal val="#ppt_w"/>
                                          </p:val>
                                        </p:tav>
                                      </p:tavLst>
                                    </p:anim>
                                    <p:anim calcmode="lin" valueType="num">
                                      <p:cBhvr>
                                        <p:cTn dur="1000" fill="hold" id="80"/>
                                        <p:tgtEl>
                                          <p:spTgt spid="1049700"/>
                                        </p:tgtEl>
                                        <p:attrNameLst>
                                          <p:attrName>ppt_h</p:attrName>
                                        </p:attrNameLst>
                                      </p:cBhvr>
                                      <p:tavLst>
                                        <p:tav tm="0">
                                          <p:val>
                                            <p:strVal val="#ppt_h"/>
                                          </p:val>
                                        </p:tav>
                                        <p:tav tm="100000">
                                          <p:val>
                                            <p:strVal val="#ppt_h"/>
                                          </p:val>
                                        </p:tav>
                                      </p:tavLst>
                                    </p:anim>
                                    <p:animEffect transition="in" filter="fade">
                                      <p:cBhvr>
                                        <p:cTn dur="1000" id="81"/>
                                        <p:tgtEl>
                                          <p:spTgt spid="1049700"/>
                                        </p:tgtEl>
                                      </p:cBhvr>
                                    </p:animEffect>
                                  </p:childTnLst>
                                </p:cTn>
                              </p:par>
                              <p:par>
                                <p:cTn fill="hold" grpId="0" id="82" nodeType="withEffect" presetClass="entr" presetID="55" presetSubtype="0">
                                  <p:stCondLst>
                                    <p:cond delay="400"/>
                                  </p:stCondLst>
                                  <p:childTnLst>
                                    <p:set>
                                      <p:cBhvr>
                                        <p:cTn dur="1" fill="hold" id="83">
                                          <p:stCondLst>
                                            <p:cond delay="0"/>
                                          </p:stCondLst>
                                        </p:cTn>
                                        <p:tgtEl>
                                          <p:spTgt spid="1049714"/>
                                        </p:tgtEl>
                                        <p:attrNameLst>
                                          <p:attrName>style.visibility</p:attrName>
                                        </p:attrNameLst>
                                      </p:cBhvr>
                                      <p:to>
                                        <p:strVal val="visible"/>
                                      </p:to>
                                    </p:set>
                                    <p:anim calcmode="lin" valueType="num">
                                      <p:cBhvr>
                                        <p:cTn dur="1000" fill="hold" id="84"/>
                                        <p:tgtEl>
                                          <p:spTgt spid="1049714"/>
                                        </p:tgtEl>
                                        <p:attrNameLst>
                                          <p:attrName>ppt_w</p:attrName>
                                        </p:attrNameLst>
                                      </p:cBhvr>
                                      <p:tavLst>
                                        <p:tav tm="0">
                                          <p:val>
                                            <p:strVal val="#ppt_w*0.70"/>
                                          </p:val>
                                        </p:tav>
                                        <p:tav tm="100000">
                                          <p:val>
                                            <p:strVal val="#ppt_w"/>
                                          </p:val>
                                        </p:tav>
                                      </p:tavLst>
                                    </p:anim>
                                    <p:anim calcmode="lin" valueType="num">
                                      <p:cBhvr>
                                        <p:cTn dur="1000" fill="hold" id="85"/>
                                        <p:tgtEl>
                                          <p:spTgt spid="1049714"/>
                                        </p:tgtEl>
                                        <p:attrNameLst>
                                          <p:attrName>ppt_h</p:attrName>
                                        </p:attrNameLst>
                                      </p:cBhvr>
                                      <p:tavLst>
                                        <p:tav tm="0">
                                          <p:val>
                                            <p:strVal val="#ppt_h"/>
                                          </p:val>
                                        </p:tav>
                                        <p:tav tm="100000">
                                          <p:val>
                                            <p:strVal val="#ppt_h"/>
                                          </p:val>
                                        </p:tav>
                                      </p:tavLst>
                                    </p:anim>
                                    <p:animEffect transition="in" filter="fade">
                                      <p:cBhvr>
                                        <p:cTn dur="1000" id="86"/>
                                        <p:tgtEl>
                                          <p:spTgt spid="1049714"/>
                                        </p:tgtEl>
                                      </p:cBhvr>
                                    </p:animEffect>
                                  </p:childTnLst>
                                </p:cTn>
                              </p:par>
                              <p:par>
                                <p:cTn fill="hold" grpId="0" id="87" nodeType="withEffect" presetClass="entr" presetID="55" presetSubtype="0">
                                  <p:stCondLst>
                                    <p:cond delay="400"/>
                                  </p:stCondLst>
                                  <p:childTnLst>
                                    <p:set>
                                      <p:cBhvr>
                                        <p:cTn dur="1" fill="hold" id="88">
                                          <p:stCondLst>
                                            <p:cond delay="0"/>
                                          </p:stCondLst>
                                        </p:cTn>
                                        <p:tgtEl>
                                          <p:spTgt spid="1049703"/>
                                        </p:tgtEl>
                                        <p:attrNameLst>
                                          <p:attrName>style.visibility</p:attrName>
                                        </p:attrNameLst>
                                      </p:cBhvr>
                                      <p:to>
                                        <p:strVal val="visible"/>
                                      </p:to>
                                    </p:set>
                                    <p:anim calcmode="lin" valueType="num">
                                      <p:cBhvr>
                                        <p:cTn dur="1000" fill="hold" id="89"/>
                                        <p:tgtEl>
                                          <p:spTgt spid="1049703"/>
                                        </p:tgtEl>
                                        <p:attrNameLst>
                                          <p:attrName>ppt_w</p:attrName>
                                        </p:attrNameLst>
                                      </p:cBhvr>
                                      <p:tavLst>
                                        <p:tav tm="0">
                                          <p:val>
                                            <p:strVal val="#ppt_w*0.70"/>
                                          </p:val>
                                        </p:tav>
                                        <p:tav tm="100000">
                                          <p:val>
                                            <p:strVal val="#ppt_w"/>
                                          </p:val>
                                        </p:tav>
                                      </p:tavLst>
                                    </p:anim>
                                    <p:anim calcmode="lin" valueType="num">
                                      <p:cBhvr>
                                        <p:cTn dur="1000" fill="hold" id="90"/>
                                        <p:tgtEl>
                                          <p:spTgt spid="1049703"/>
                                        </p:tgtEl>
                                        <p:attrNameLst>
                                          <p:attrName>ppt_h</p:attrName>
                                        </p:attrNameLst>
                                      </p:cBhvr>
                                      <p:tavLst>
                                        <p:tav tm="0">
                                          <p:val>
                                            <p:strVal val="#ppt_h"/>
                                          </p:val>
                                        </p:tav>
                                        <p:tav tm="100000">
                                          <p:val>
                                            <p:strVal val="#ppt_h"/>
                                          </p:val>
                                        </p:tav>
                                      </p:tavLst>
                                    </p:anim>
                                    <p:animEffect transition="in" filter="fade">
                                      <p:cBhvr>
                                        <p:cTn dur="1000" id="91"/>
                                        <p:tgtEl>
                                          <p:spTgt spid="1049703"/>
                                        </p:tgtEl>
                                      </p:cBhvr>
                                    </p:animEffect>
                                  </p:childTnLst>
                                </p:cTn>
                              </p:par>
                              <p:par>
                                <p:cTn fill="hold" grpId="0" id="92" nodeType="withEffect" presetClass="entr" presetID="55" presetSubtype="0">
                                  <p:stCondLst>
                                    <p:cond delay="800"/>
                                  </p:stCondLst>
                                  <p:childTnLst>
                                    <p:set>
                                      <p:cBhvr>
                                        <p:cTn dur="1" fill="hold" id="93">
                                          <p:stCondLst>
                                            <p:cond delay="0"/>
                                          </p:stCondLst>
                                        </p:cTn>
                                        <p:tgtEl>
                                          <p:spTgt spid="1049715"/>
                                        </p:tgtEl>
                                        <p:attrNameLst>
                                          <p:attrName>style.visibility</p:attrName>
                                        </p:attrNameLst>
                                      </p:cBhvr>
                                      <p:to>
                                        <p:strVal val="visible"/>
                                      </p:to>
                                    </p:set>
                                    <p:anim calcmode="lin" valueType="num">
                                      <p:cBhvr>
                                        <p:cTn dur="1000" fill="hold" id="94"/>
                                        <p:tgtEl>
                                          <p:spTgt spid="1049715"/>
                                        </p:tgtEl>
                                        <p:attrNameLst>
                                          <p:attrName>ppt_w</p:attrName>
                                        </p:attrNameLst>
                                      </p:cBhvr>
                                      <p:tavLst>
                                        <p:tav tm="0">
                                          <p:val>
                                            <p:strVal val="#ppt_w*0.70"/>
                                          </p:val>
                                        </p:tav>
                                        <p:tav tm="100000">
                                          <p:val>
                                            <p:strVal val="#ppt_w"/>
                                          </p:val>
                                        </p:tav>
                                      </p:tavLst>
                                    </p:anim>
                                    <p:anim calcmode="lin" valueType="num">
                                      <p:cBhvr>
                                        <p:cTn dur="1000" fill="hold" id="95"/>
                                        <p:tgtEl>
                                          <p:spTgt spid="1049715"/>
                                        </p:tgtEl>
                                        <p:attrNameLst>
                                          <p:attrName>ppt_h</p:attrName>
                                        </p:attrNameLst>
                                      </p:cBhvr>
                                      <p:tavLst>
                                        <p:tav tm="0">
                                          <p:val>
                                            <p:strVal val="#ppt_h"/>
                                          </p:val>
                                        </p:tav>
                                        <p:tav tm="100000">
                                          <p:val>
                                            <p:strVal val="#ppt_h"/>
                                          </p:val>
                                        </p:tav>
                                      </p:tavLst>
                                    </p:anim>
                                    <p:animEffect transition="in" filter="fade">
                                      <p:cBhvr>
                                        <p:cTn dur="1000" id="96"/>
                                        <p:tgtEl>
                                          <p:spTgt spid="1049715"/>
                                        </p:tgtEl>
                                      </p:cBhvr>
                                    </p:animEffect>
                                  </p:childTnLst>
                                </p:cTn>
                              </p:par>
                              <p:par>
                                <p:cTn fill="hold" grpId="0" id="97" nodeType="withEffect" presetClass="entr" presetID="55" presetSubtype="0">
                                  <p:stCondLst>
                                    <p:cond delay="800"/>
                                  </p:stCondLst>
                                  <p:childTnLst>
                                    <p:set>
                                      <p:cBhvr>
                                        <p:cTn dur="1" fill="hold" id="98">
                                          <p:stCondLst>
                                            <p:cond delay="0"/>
                                          </p:stCondLst>
                                        </p:cTn>
                                        <p:tgtEl>
                                          <p:spTgt spid="1049704"/>
                                        </p:tgtEl>
                                        <p:attrNameLst>
                                          <p:attrName>style.visibility</p:attrName>
                                        </p:attrNameLst>
                                      </p:cBhvr>
                                      <p:to>
                                        <p:strVal val="visible"/>
                                      </p:to>
                                    </p:set>
                                    <p:anim calcmode="lin" valueType="num">
                                      <p:cBhvr>
                                        <p:cTn dur="1000" fill="hold" id="99"/>
                                        <p:tgtEl>
                                          <p:spTgt spid="1049704"/>
                                        </p:tgtEl>
                                        <p:attrNameLst>
                                          <p:attrName>ppt_w</p:attrName>
                                        </p:attrNameLst>
                                      </p:cBhvr>
                                      <p:tavLst>
                                        <p:tav tm="0">
                                          <p:val>
                                            <p:strVal val="#ppt_w*0.70"/>
                                          </p:val>
                                        </p:tav>
                                        <p:tav tm="100000">
                                          <p:val>
                                            <p:strVal val="#ppt_w"/>
                                          </p:val>
                                        </p:tav>
                                      </p:tavLst>
                                    </p:anim>
                                    <p:anim calcmode="lin" valueType="num">
                                      <p:cBhvr>
                                        <p:cTn dur="1000" fill="hold" id="100"/>
                                        <p:tgtEl>
                                          <p:spTgt spid="1049704"/>
                                        </p:tgtEl>
                                        <p:attrNameLst>
                                          <p:attrName>ppt_h</p:attrName>
                                        </p:attrNameLst>
                                      </p:cBhvr>
                                      <p:tavLst>
                                        <p:tav tm="0">
                                          <p:val>
                                            <p:strVal val="#ppt_h"/>
                                          </p:val>
                                        </p:tav>
                                        <p:tav tm="100000">
                                          <p:val>
                                            <p:strVal val="#ppt_h"/>
                                          </p:val>
                                        </p:tav>
                                      </p:tavLst>
                                    </p:anim>
                                    <p:animEffect transition="in" filter="fade">
                                      <p:cBhvr>
                                        <p:cTn dur="1000" id="101"/>
                                        <p:tgtEl>
                                          <p:spTgt spid="104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8" grpId="0" animBg="1"/>
      <p:bldP spid="1049699" grpId="0"/>
      <p:bldP spid="1049700" grpId="0" animBg="1"/>
      <p:bldP spid="1049701" grpId="0" animBg="1"/>
      <p:bldP spid="1049702" grpId="0" animBg="1"/>
      <p:bldP spid="1049703" grpId="0" animBg="1"/>
      <p:bldP spid="1049704" grpId="0" animBg="1"/>
      <p:bldP spid="1049707" grpId="0"/>
      <p:bldP spid="1049710" grpId="0"/>
      <p:bldP spid="1049713" grpId="0"/>
      <p:bldP spid="1049714" grpId="0"/>
      <p:bldP spid="1049715" grpId="0"/>
      <p:bldP spid="104971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310" name=""/>
        <p:cNvGrpSpPr/>
        <p:nvPr/>
      </p:nvGrpSpPr>
      <p:grpSpPr>
        <a:xfrm>
          <a:off x="0" y="0"/>
          <a:ext cx="0" cy="0"/>
          <a:chOff x="0" y="0"/>
          <a:chExt cx="0" cy="0"/>
        </a:xfrm>
      </p:grpSpPr>
      <p:sp>
        <p:nvSpPr>
          <p:cNvPr id="1049721" name="标题 1"/>
          <p:cNvSpPr>
            <a:spLocks noGrp="1"/>
          </p:cNvSpPr>
          <p:nvPr>
            <p:ph type="title"/>
          </p:nvPr>
        </p:nvSpPr>
        <p:spPr>
          <a:xfrm>
            <a:off x="723213" y="161355"/>
            <a:ext cx="6414264" cy="277143"/>
          </a:xfrm>
        </p:spPr>
        <p:txBody>
          <a:bodyPr/>
          <a:p>
            <a:r>
              <a:rPr altLang="en-US" dirty="0" lang="zh-CN"/>
              <a:t>区块链技术用于政府与供应链管理</a:t>
            </a:r>
          </a:p>
        </p:txBody>
      </p:sp>
      <p:sp>
        <p:nvSpPr>
          <p:cNvPr id="1049722" name="KSO_Shape"/>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723" name="Oval 42"/>
          <p:cNvSpPr/>
          <p:nvPr/>
        </p:nvSpPr>
        <p:spPr bwMode="auto">
          <a:xfrm>
            <a:off x="1187624" y="1965210"/>
            <a:ext cx="6696744" cy="2485077"/>
          </a:xfrm>
          <a:prstGeom prst="ellipse"/>
          <a:solidFill>
            <a:schemeClr val="accent2">
              <a:lumMod val="75000"/>
              <a:alpha val="9000"/>
            </a:schemeClr>
          </a:solidFill>
          <a:ln>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bIns="0" lIns="0" rIns="0" tIns="0"/>
          <a:p>
            <a:pPr eaLnBrk="1" hangingPunct="1">
              <a:lnSpc>
                <a:spcPct val="90000"/>
              </a:lnSpc>
            </a:pPr>
            <a:endParaRPr sz="1400" lang="en-GB">
              <a:solidFill>
                <a:srgbClr val="191919"/>
              </a:solidFill>
              <a:ea typeface="MS PGothic" pitchFamily="34" charset="-128"/>
            </a:endParaRPr>
          </a:p>
        </p:txBody>
      </p:sp>
      <p:sp>
        <p:nvSpPr>
          <p:cNvPr id="1049724" name="Title 1"/>
          <p:cNvSpPr txBox="1"/>
          <p:nvPr/>
        </p:nvSpPr>
        <p:spPr bwMode="auto">
          <a:xfrm>
            <a:off x="368933" y="803087"/>
            <a:ext cx="5540510" cy="421345"/>
          </a:xfrm>
          <a:prstGeom prst="rect"/>
          <a:noFill/>
          <a:ln>
            <a:noFill/>
          </a:ln>
        </p:spPr>
        <p:txBody>
          <a:bodyPr anchor="ctr" anchorCtr="0" bIns="45720" compatLnSpc="1" lIns="91440" numCol="1" rIns="91440" tIns="45720" vert="horz" wrap="square">
            <a:prstTxWarp prst="textNoShape"/>
          </a:bodyPr>
          <a:lstStyle>
            <a:lvl1pPr algn="l" fontAlgn="base" rtl="0">
              <a:spcBef>
                <a:spcPct val="0"/>
              </a:spcBef>
              <a:spcAft>
                <a:spcPct val="0"/>
              </a:spcAft>
              <a:defRPr b="0" sz="1600" kern="1200">
                <a:solidFill>
                  <a:schemeClr val="bg1"/>
                </a:solidFill>
                <a:latin typeface="微软雅黑" pitchFamily="34" charset="-122"/>
                <a:ea typeface="微软雅黑" pitchFamily="34" charset="-122"/>
                <a:cs typeface="+mj-cs"/>
              </a:defRPr>
            </a:lvl1pPr>
            <a:lvl2pPr algn="ctr" fontAlgn="base" rtl="0">
              <a:spcBef>
                <a:spcPct val="0"/>
              </a:spcBef>
              <a:spcAft>
                <a:spcPct val="0"/>
              </a:spcAft>
              <a:defRPr sz="4400">
                <a:solidFill>
                  <a:schemeClr val="tx1"/>
                </a:solidFill>
                <a:latin typeface="Calibri" pitchFamily="34" charset="0"/>
                <a:ea typeface="宋体" charset="-122"/>
              </a:defRPr>
            </a:lvl2pPr>
            <a:lvl3pPr algn="ctr" fontAlgn="base" rtl="0">
              <a:spcBef>
                <a:spcPct val="0"/>
              </a:spcBef>
              <a:spcAft>
                <a:spcPct val="0"/>
              </a:spcAft>
              <a:defRPr sz="4400">
                <a:solidFill>
                  <a:schemeClr val="tx1"/>
                </a:solidFill>
                <a:latin typeface="Calibri" pitchFamily="34" charset="0"/>
                <a:ea typeface="宋体" charset="-122"/>
              </a:defRPr>
            </a:lvl3pPr>
            <a:lvl4pPr algn="ctr" fontAlgn="base" rtl="0">
              <a:spcBef>
                <a:spcPct val="0"/>
              </a:spcBef>
              <a:spcAft>
                <a:spcPct val="0"/>
              </a:spcAft>
              <a:defRPr sz="4400">
                <a:solidFill>
                  <a:schemeClr val="tx1"/>
                </a:solidFill>
                <a:latin typeface="Calibri" pitchFamily="34" charset="0"/>
                <a:ea typeface="宋体" charset="-122"/>
              </a:defRPr>
            </a:lvl4pPr>
            <a:lvl5pPr algn="ctr" fontAlgn="base" rtl="0">
              <a:spcBef>
                <a:spcPct val="0"/>
              </a:spcBef>
              <a:spcAft>
                <a:spcPct val="0"/>
              </a:spcAft>
              <a:defRPr sz="4400">
                <a:solidFill>
                  <a:schemeClr val="tx1"/>
                </a:solidFill>
                <a:latin typeface="Calibri" pitchFamily="34" charset="0"/>
                <a:ea typeface="宋体" charset="-122"/>
              </a:defRPr>
            </a:lvl5pPr>
            <a:lvl6pPr algn="ctr" fontAlgn="base" marL="457200" rtl="0">
              <a:spcBef>
                <a:spcPct val="0"/>
              </a:spcBef>
              <a:spcAft>
                <a:spcPct val="0"/>
              </a:spcAft>
              <a:defRPr sz="4400">
                <a:solidFill>
                  <a:schemeClr val="tx1"/>
                </a:solidFill>
                <a:latin typeface="Calibri" pitchFamily="34" charset="0"/>
                <a:ea typeface="宋体" charset="-122"/>
              </a:defRPr>
            </a:lvl6pPr>
            <a:lvl7pPr algn="ctr" fontAlgn="base" marL="914400" rtl="0">
              <a:spcBef>
                <a:spcPct val="0"/>
              </a:spcBef>
              <a:spcAft>
                <a:spcPct val="0"/>
              </a:spcAft>
              <a:defRPr sz="4400">
                <a:solidFill>
                  <a:schemeClr val="tx1"/>
                </a:solidFill>
                <a:latin typeface="Calibri" pitchFamily="34" charset="0"/>
                <a:ea typeface="宋体" charset="-122"/>
              </a:defRPr>
            </a:lvl7pPr>
            <a:lvl8pPr algn="ctr" fontAlgn="base" marL="1371600" rtl="0">
              <a:spcBef>
                <a:spcPct val="0"/>
              </a:spcBef>
              <a:spcAft>
                <a:spcPct val="0"/>
              </a:spcAft>
              <a:defRPr sz="4400">
                <a:solidFill>
                  <a:schemeClr val="tx1"/>
                </a:solidFill>
                <a:latin typeface="Calibri" pitchFamily="34" charset="0"/>
                <a:ea typeface="宋体" charset="-122"/>
              </a:defRPr>
            </a:lvl8pPr>
            <a:lvl9pPr algn="ctr" fontAlgn="base" marL="1828800" rtl="0">
              <a:spcBef>
                <a:spcPct val="0"/>
              </a:spcBef>
              <a:spcAft>
                <a:spcPct val="0"/>
              </a:spcAft>
              <a:defRPr sz="4400">
                <a:solidFill>
                  <a:schemeClr val="tx1"/>
                </a:solidFill>
                <a:latin typeface="Calibri" pitchFamily="34" charset="0"/>
                <a:ea typeface="宋体" charset="-122"/>
              </a:defRPr>
            </a:lvl9pPr>
          </a:lstStyle>
          <a:p>
            <a:r>
              <a:rPr altLang="en-US" dirty="0" sz="1800" lang="zh-CN">
                <a:solidFill>
                  <a:schemeClr val="tx1"/>
                </a:solidFill>
              </a:rPr>
              <a:t>产品端对端全周期流程供应链管理</a:t>
            </a:r>
            <a:endParaRPr altLang="en-US" dirty="0" sz="1800" lang="en-GB">
              <a:solidFill>
                <a:schemeClr val="tx1"/>
              </a:solidFill>
            </a:endParaRPr>
          </a:p>
        </p:txBody>
      </p:sp>
      <p:sp>
        <p:nvSpPr>
          <p:cNvPr id="1049725" name="Arc 44"/>
          <p:cNvSpPr/>
          <p:nvPr/>
        </p:nvSpPr>
        <p:spPr bwMode="auto">
          <a:xfrm>
            <a:off x="1257300" y="1567054"/>
            <a:ext cx="6319845" cy="2726605"/>
          </a:xfrm>
          <a:prstGeom prst="arc">
            <a:avLst>
              <a:gd name="adj1" fmla="val 526005"/>
              <a:gd name="adj2" fmla="val 178891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bIns="0" lIns="0" rIns="0" tIns="0"/>
          <a:p>
            <a:pPr eaLnBrk="1" hangingPunct="1">
              <a:lnSpc>
                <a:spcPct val="90000"/>
              </a:lnSpc>
            </a:pPr>
            <a:endParaRPr sz="1400" lang="en-GB">
              <a:solidFill>
                <a:srgbClr val="191919"/>
              </a:solidFill>
            </a:endParaRPr>
          </a:p>
        </p:txBody>
      </p:sp>
      <p:sp>
        <p:nvSpPr>
          <p:cNvPr id="1049726" name="Freeform 68"/>
          <p:cNvSpPr/>
          <p:nvPr/>
        </p:nvSpPr>
        <p:spPr bwMode="auto">
          <a:xfrm>
            <a:off x="7168462" y="3105341"/>
            <a:ext cx="1309481" cy="536604"/>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D892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200" lang="en-GB"/>
              <a:t>(2)</a:t>
            </a:r>
          </a:p>
          <a:p>
            <a:r>
              <a:rPr b="1" dirty="0" sz="1200" lang="en-US"/>
              <a:t>Transportation</a:t>
            </a:r>
            <a:endParaRPr dirty="0" sz="1200" lang="en-US"/>
          </a:p>
        </p:txBody>
      </p:sp>
      <p:sp>
        <p:nvSpPr>
          <p:cNvPr id="1049727" name="Freeform 78"/>
          <p:cNvSpPr/>
          <p:nvPr/>
        </p:nvSpPr>
        <p:spPr bwMode="auto">
          <a:xfrm>
            <a:off x="5255615" y="4122581"/>
            <a:ext cx="1309482" cy="537401"/>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322072"/>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(3)</a:t>
            </a:r>
          </a:p>
          <a:p>
            <a:pPr algn="ctr" defTabSz="1111250">
              <a:lnSpc>
                <a:spcPct val="90000"/>
              </a:lnSpc>
              <a:spcAft>
                <a:spcPct val="35000"/>
              </a:spcAft>
            </a:pPr>
            <a:r>
              <a:rPr b="1" dirty="0" sz="1400" lang="en-US"/>
              <a:t>Food Retailer</a:t>
            </a:r>
            <a:endParaRPr dirty="0" sz="1400" lang="en-GB"/>
          </a:p>
        </p:txBody>
      </p:sp>
      <p:sp>
        <p:nvSpPr>
          <p:cNvPr id="1049728" name="Freeform 79"/>
          <p:cNvSpPr/>
          <p:nvPr/>
        </p:nvSpPr>
        <p:spPr bwMode="auto">
          <a:xfrm>
            <a:off x="2614319" y="4129137"/>
            <a:ext cx="1382277" cy="485673"/>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CB2377"/>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(4)</a:t>
            </a:r>
          </a:p>
          <a:p>
            <a:pPr algn="ctr" defTabSz="1111250">
              <a:lnSpc>
                <a:spcPct val="90000"/>
              </a:lnSpc>
              <a:spcAft>
                <a:spcPct val="35000"/>
              </a:spcAft>
            </a:pPr>
            <a:r>
              <a:rPr dirty="0" sz="1400" lang="en-GB"/>
              <a:t>Customers</a:t>
            </a:r>
          </a:p>
        </p:txBody>
      </p:sp>
      <p:sp>
        <p:nvSpPr>
          <p:cNvPr id="1049729" name="Freeform 80"/>
          <p:cNvSpPr/>
          <p:nvPr/>
        </p:nvSpPr>
        <p:spPr bwMode="auto">
          <a:xfrm>
            <a:off x="723212" y="3122804"/>
            <a:ext cx="1309481" cy="51906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anchor="ctr" bIns="145729" lIns="145729" rIns="145729" spcCol="1270" tIns="145729"/>
          <a:p>
            <a:pPr algn="ctr" defTabSz="1111250">
              <a:lnSpc>
                <a:spcPct val="90000"/>
              </a:lnSpc>
              <a:spcAft>
                <a:spcPct val="35000"/>
              </a:spcAft>
            </a:pPr>
            <a:r>
              <a:rPr dirty="0" sz="1400" lang="en-GB"/>
              <a:t>(5)</a:t>
            </a:r>
          </a:p>
          <a:p>
            <a:pPr algn="ctr" defTabSz="1111250">
              <a:lnSpc>
                <a:spcPct val="90000"/>
              </a:lnSpc>
              <a:spcAft>
                <a:spcPct val="35000"/>
              </a:spcAft>
            </a:pPr>
            <a:r>
              <a:rPr dirty="0" sz="1400" lang="en-GB"/>
              <a:t>Disposer</a:t>
            </a:r>
          </a:p>
        </p:txBody>
      </p:sp>
      <p:grpSp>
        <p:nvGrpSpPr>
          <p:cNvPr id="311" name="Group 40"/>
          <p:cNvGrpSpPr/>
          <p:nvPr/>
        </p:nvGrpSpPr>
        <p:grpSpPr bwMode="auto">
          <a:xfrm>
            <a:off x="3763429" y="2705988"/>
            <a:ext cx="1492186" cy="935878"/>
            <a:chOff x="502285" y="2968625"/>
            <a:chExt cx="1649095" cy="1179168"/>
          </a:xfrm>
        </p:grpSpPr>
        <p:pic>
          <p:nvPicPr>
            <p:cNvPr id="2097388" name="Picture 20" descr="C:\Users\IBM_ADMIN\Pictures\Media Work\Blockchain\DB.png"/>
            <p:cNvPicPr>
              <a:picLocks noChangeAspect="1" noChangeArrowheads="1"/>
            </p:cNvPicPr>
            <p:nvPr/>
          </p:nvPicPr>
          <p:blipFill>
            <a:blip xmlns:r="http://schemas.openxmlformats.org/officeDocument/2006/relationships" r:embed="rId1"/>
            <a:srcRect/>
            <a:stretch>
              <a:fillRect/>
            </a:stretch>
          </p:blipFill>
          <p:spPr bwMode="auto">
            <a:xfrm>
              <a:off x="502285" y="2968625"/>
              <a:ext cx="1649095" cy="1177925"/>
            </a:xfrm>
            <a:prstGeom prst="rect"/>
            <a:noFill/>
            <a:ln>
              <a:noFill/>
            </a:ln>
          </p:spPr>
        </p:pic>
        <p:sp>
          <p:nvSpPr>
            <p:cNvPr id="1049730" name="TextBox 84"/>
            <p:cNvSpPr txBox="1"/>
            <p:nvPr/>
          </p:nvSpPr>
          <p:spPr bwMode="auto">
            <a:xfrm>
              <a:off x="518259" y="3488557"/>
              <a:ext cx="1617146" cy="659236"/>
            </a:xfrm>
            <a:prstGeom prst="rect"/>
            <a:noFill/>
            <a:scene3d>
              <a:camera prst="orthographicFront">
                <a:rot lat="0" lon="0" rev="0"/>
              </a:camera>
              <a:lightRig dir="t" rig="threePt"/>
            </a:scene3d>
          </p:spPr>
          <p:txBody>
            <a:bodyPr>
              <a:spAutoFit/>
            </a:bodyPr>
            <a:p>
              <a:pPr algn="ctr"/>
              <a:r>
                <a:rPr dirty="0" sz="1400" lang="en-GB">
                  <a:solidFill>
                    <a:schemeClr val="tx1"/>
                  </a:solidFill>
                  <a:ea typeface="+mn-ea"/>
                </a:rPr>
                <a:t>Shared</a:t>
              </a:r>
              <a:br>
                <a:rPr dirty="0" sz="1400" lang="en-GB">
                  <a:solidFill>
                    <a:schemeClr val="tx1"/>
                  </a:solidFill>
                  <a:ea typeface="+mn-ea"/>
                </a:rPr>
              </a:br>
              <a:r>
                <a:rPr dirty="0" sz="1400" lang="en-GB">
                  <a:solidFill>
                    <a:schemeClr val="tx1"/>
                  </a:solidFill>
                  <a:ea typeface="+mn-ea"/>
                </a:rPr>
                <a:t>Ledger</a:t>
              </a:r>
            </a:p>
          </p:txBody>
        </p:sp>
      </p:grpSp>
      <p:sp>
        <p:nvSpPr>
          <p:cNvPr id="1049731" name="Freeform 95"/>
          <p:cNvSpPr/>
          <p:nvPr/>
        </p:nvSpPr>
        <p:spPr bwMode="auto">
          <a:xfrm>
            <a:off x="5446416" y="1658817"/>
            <a:ext cx="1288770" cy="519063"/>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2A584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(1)</a:t>
            </a:r>
          </a:p>
          <a:p>
            <a:pPr algn="ctr"/>
            <a:r>
              <a:rPr b="1" dirty="0" sz="1400" lang="en-US"/>
              <a:t>Producer</a:t>
            </a:r>
            <a:endParaRPr dirty="0" sz="1600" lang="en-US"/>
          </a:p>
        </p:txBody>
      </p:sp>
      <p:sp>
        <p:nvSpPr>
          <p:cNvPr id="1049732" name="Freeform 96"/>
          <p:cNvSpPr/>
          <p:nvPr/>
        </p:nvSpPr>
        <p:spPr bwMode="auto">
          <a:xfrm>
            <a:off x="2397079" y="1705679"/>
            <a:ext cx="1309482" cy="519062"/>
          </a:xfrm>
          <a:custGeom>
            <a:avLst/>
            <a:gdLst>
              <a:gd name="connsiteX0" fmla="*/ 0 w 2068121"/>
              <a:gd name="connsiteY0" fmla="*/ 172347 h 1034060"/>
              <a:gd name="connsiteX1" fmla="*/ 172347 w 2068121"/>
              <a:gd name="connsiteY1" fmla="*/ 0 h 1034060"/>
              <a:gd name="connsiteX2" fmla="*/ 1895774 w 2068121"/>
              <a:gd name="connsiteY2" fmla="*/ 0 h 1034060"/>
              <a:gd name="connsiteX3" fmla="*/ 2068121 w 2068121"/>
              <a:gd name="connsiteY3" fmla="*/ 172347 h 1034060"/>
              <a:gd name="connsiteX4" fmla="*/ 2068121 w 2068121"/>
              <a:gd name="connsiteY4" fmla="*/ 861713 h 1034060"/>
              <a:gd name="connsiteX5" fmla="*/ 1895774 w 2068121"/>
              <a:gd name="connsiteY5" fmla="*/ 1034060 h 1034060"/>
              <a:gd name="connsiteX6" fmla="*/ 172347 w 2068121"/>
              <a:gd name="connsiteY6" fmla="*/ 1034060 h 1034060"/>
              <a:gd name="connsiteX7" fmla="*/ 0 w 2068121"/>
              <a:gd name="connsiteY7" fmla="*/ 861713 h 1034060"/>
              <a:gd name="connsiteX8" fmla="*/ 0 w 2068121"/>
              <a:gd name="connsiteY8" fmla="*/ 172347 h 103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121" h="1034060">
                <a:moveTo>
                  <a:pt x="0" y="172347"/>
                </a:moveTo>
                <a:cubicBezTo>
                  <a:pt x="0" y="77162"/>
                  <a:pt x="77162" y="0"/>
                  <a:pt x="172347" y="0"/>
                </a:cubicBezTo>
                <a:lnTo>
                  <a:pt x="1895774" y="0"/>
                </a:lnTo>
                <a:cubicBezTo>
                  <a:pt x="1990959" y="0"/>
                  <a:pt x="2068121" y="77162"/>
                  <a:pt x="2068121" y="172347"/>
                </a:cubicBezTo>
                <a:lnTo>
                  <a:pt x="2068121" y="861713"/>
                </a:lnTo>
                <a:cubicBezTo>
                  <a:pt x="2068121" y="956898"/>
                  <a:pt x="1990959" y="1034060"/>
                  <a:pt x="1895774" y="1034060"/>
                </a:cubicBezTo>
                <a:lnTo>
                  <a:pt x="172347" y="1034060"/>
                </a:lnTo>
                <a:cubicBezTo>
                  <a:pt x="77162" y="1034060"/>
                  <a:pt x="0" y="956898"/>
                  <a:pt x="0" y="861713"/>
                </a:cubicBezTo>
                <a:lnTo>
                  <a:pt x="0" y="172347"/>
                </a:lnTo>
                <a:close/>
              </a:path>
            </a:pathLst>
          </a:custGeom>
          <a:solidFill>
            <a:srgbClr val="0070C0"/>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bIns="145729" lIns="145729" rIns="145729" spcCol="1270" tIns="145729"/>
          <a:p>
            <a:pPr algn="ctr" defTabSz="1111250">
              <a:lnSpc>
                <a:spcPct val="90000"/>
              </a:lnSpc>
              <a:spcAft>
                <a:spcPct val="35000"/>
              </a:spcAft>
            </a:pPr>
            <a:r>
              <a:rPr dirty="0" sz="1400" lang="en-GB"/>
              <a:t>(0)</a:t>
            </a:r>
          </a:p>
          <a:p>
            <a:pPr algn="ctr" defTabSz="1111250">
              <a:lnSpc>
                <a:spcPct val="90000"/>
              </a:lnSpc>
              <a:spcAft>
                <a:spcPct val="35000"/>
              </a:spcAft>
            </a:pPr>
            <a:r>
              <a:rPr dirty="0" sz="1400" lang="en-GB"/>
              <a:t>Regulator  </a:t>
            </a:r>
          </a:p>
        </p:txBody>
      </p:sp>
      <p:cxnSp>
        <p:nvCxnSpPr>
          <p:cNvPr id="3146041" name="Straight Arrow Connector 3"/>
          <p:cNvCxnSpPr>
            <a:cxnSpLocks/>
            <a:stCxn id="1049732" idx="5"/>
            <a:endCxn id="2097388" idx="0"/>
          </p:cNvCxnSpPr>
          <p:nvPr/>
        </p:nvCxnSpPr>
        <p:spPr>
          <a:xfrm>
            <a:off x="3597435" y="2224741"/>
            <a:ext cx="912087" cy="481247"/>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6042" name="Straight Arrow Connector 97"/>
          <p:cNvCxnSpPr>
            <a:cxnSpLocks/>
            <a:endCxn id="2097388" idx="0"/>
          </p:cNvCxnSpPr>
          <p:nvPr/>
        </p:nvCxnSpPr>
        <p:spPr>
          <a:xfrm flipH="1">
            <a:off x="4509522" y="2171772"/>
            <a:ext cx="1581279" cy="534216"/>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6043" name="Straight Arrow Connector 98"/>
          <p:cNvCxnSpPr>
            <a:cxnSpLocks/>
            <a:endCxn id="1049730" idx="3"/>
          </p:cNvCxnSpPr>
          <p:nvPr/>
        </p:nvCxnSpPr>
        <p:spPr>
          <a:xfrm flipH="1" flipV="1">
            <a:off x="5241160" y="3380256"/>
            <a:ext cx="1996978" cy="27191"/>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6044" name="Straight Arrow Connector 99"/>
          <p:cNvCxnSpPr>
            <a:cxnSpLocks/>
            <a:stCxn id="1049730" idx="1"/>
          </p:cNvCxnSpPr>
          <p:nvPr/>
        </p:nvCxnSpPr>
        <p:spPr>
          <a:xfrm flipH="1">
            <a:off x="1997855" y="3380256"/>
            <a:ext cx="1780028" cy="27192"/>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6045" name="Straight Arrow Connector 100"/>
          <p:cNvCxnSpPr>
            <a:cxnSpLocks/>
            <a:stCxn id="1049730" idx="2"/>
          </p:cNvCxnSpPr>
          <p:nvPr/>
        </p:nvCxnSpPr>
        <p:spPr>
          <a:xfrm flipH="1">
            <a:off x="3305457" y="3641866"/>
            <a:ext cx="1204065" cy="479168"/>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146046" name="Straight Arrow Connector 101"/>
          <p:cNvCxnSpPr>
            <a:cxnSpLocks/>
            <a:stCxn id="1049730" idx="2"/>
          </p:cNvCxnSpPr>
          <p:nvPr/>
        </p:nvCxnSpPr>
        <p:spPr>
          <a:xfrm>
            <a:off x="4509522" y="3641866"/>
            <a:ext cx="1399921" cy="479168"/>
          </a:xfrm>
          <a:prstGeom prst="straightConnector1"/>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049733" name="Arc 103"/>
          <p:cNvSpPr/>
          <p:nvPr/>
        </p:nvSpPr>
        <p:spPr bwMode="auto">
          <a:xfrm rot="12738993">
            <a:off x="3198690" y="2221498"/>
            <a:ext cx="6319845" cy="2726605"/>
          </a:xfrm>
          <a:prstGeom prst="arc">
            <a:avLst>
              <a:gd name="adj1" fmla="val 526005"/>
              <a:gd name="adj2" fmla="val 178891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bIns="0" lIns="0" rIns="0" tIns="0"/>
          <a:p>
            <a:pPr eaLnBrk="1" hangingPunct="1">
              <a:lnSpc>
                <a:spcPct val="90000"/>
              </a:lnSpc>
            </a:pPr>
            <a:endParaRPr sz="1400" lang="en-GB">
              <a:solidFill>
                <a:srgbClr val="191919"/>
              </a:solidFill>
            </a:endParaRPr>
          </a:p>
        </p:txBody>
      </p:sp>
      <p:pic>
        <p:nvPicPr>
          <p:cNvPr id="2097389" name="Picture 8" descr="http://tse1.mm.bing.net/th?&amp;id=OIP.M4f22181c447b239f7e6a73119b859779H0&amp;w=300&amp;h=220&amp;c=0&amp;pid=1.9&amp;rs=0&amp;p=0&amp;r=0"/>
          <p:cNvPicPr>
            <a:picLocks noChangeAspect="1" noChangeArrowheads="1"/>
          </p:cNvPicPr>
          <p:nvPr/>
        </p:nvPicPr>
        <p:blipFill>
          <a:blip xmlns:r="http://schemas.openxmlformats.org/officeDocument/2006/relationships" r:embed="rId2" cstate="print"/>
          <a:srcRect/>
          <a:stretch>
            <a:fillRect/>
          </a:stretch>
        </p:blipFill>
        <p:spPr bwMode="auto">
          <a:xfrm>
            <a:off x="7045858" y="1959974"/>
            <a:ext cx="784502" cy="575302"/>
          </a:xfrm>
          <a:prstGeom prst="rect"/>
          <a:noFill/>
        </p:spPr>
      </p:pic>
      <p:cxnSp>
        <p:nvCxnSpPr>
          <p:cNvPr id="3146047" name="Straight Arrow Connector 28"/>
          <p:cNvCxnSpPr>
            <a:cxnSpLocks/>
          </p:cNvCxnSpPr>
          <p:nvPr/>
        </p:nvCxnSpPr>
        <p:spPr>
          <a:xfrm>
            <a:off x="6058576" y="2177880"/>
            <a:ext cx="1702021" cy="914581"/>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48" name="Straight Arrow Connector 32"/>
          <p:cNvCxnSpPr>
            <a:cxnSpLocks/>
          </p:cNvCxnSpPr>
          <p:nvPr/>
        </p:nvCxnSpPr>
        <p:spPr>
          <a:xfrm flipV="1">
            <a:off x="3694447" y="1980418"/>
            <a:ext cx="1770132" cy="13952"/>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49" name="Straight Arrow Connector 33"/>
          <p:cNvCxnSpPr>
            <a:cxnSpLocks/>
          </p:cNvCxnSpPr>
          <p:nvPr/>
        </p:nvCxnSpPr>
        <p:spPr>
          <a:xfrm flipV="1">
            <a:off x="1257300" y="2232844"/>
            <a:ext cx="1808827" cy="934445"/>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0" name="Straight Arrow Connector 36"/>
          <p:cNvCxnSpPr>
            <a:cxnSpLocks/>
          </p:cNvCxnSpPr>
          <p:nvPr/>
        </p:nvCxnSpPr>
        <p:spPr>
          <a:xfrm flipH="1" flipV="1">
            <a:off x="2046439" y="3491999"/>
            <a:ext cx="1284656" cy="625970"/>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1" name="Straight Arrow Connector 40"/>
          <p:cNvCxnSpPr>
            <a:cxnSpLocks/>
          </p:cNvCxnSpPr>
          <p:nvPr/>
        </p:nvCxnSpPr>
        <p:spPr>
          <a:xfrm flipH="1" flipV="1">
            <a:off x="4011051" y="4391281"/>
            <a:ext cx="1230110" cy="25666"/>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2" name="Straight Arrow Connector 45"/>
          <p:cNvCxnSpPr>
            <a:cxnSpLocks/>
          </p:cNvCxnSpPr>
          <p:nvPr/>
        </p:nvCxnSpPr>
        <p:spPr>
          <a:xfrm flipH="1" flipV="1">
            <a:off x="3706561" y="1994370"/>
            <a:ext cx="3460039" cy="1364581"/>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3" name="Straight Arrow Connector 48"/>
          <p:cNvCxnSpPr>
            <a:cxnSpLocks/>
          </p:cNvCxnSpPr>
          <p:nvPr/>
        </p:nvCxnSpPr>
        <p:spPr>
          <a:xfrm flipH="1">
            <a:off x="2004541" y="3358951"/>
            <a:ext cx="5303273" cy="54130"/>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4" name="Straight Arrow Connector 50"/>
          <p:cNvCxnSpPr>
            <a:cxnSpLocks/>
          </p:cNvCxnSpPr>
          <p:nvPr/>
        </p:nvCxnSpPr>
        <p:spPr>
          <a:xfrm flipV="1">
            <a:off x="2086315" y="2197808"/>
            <a:ext cx="4016600" cy="1093650"/>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5" name="Straight Arrow Connector 52"/>
          <p:cNvCxnSpPr>
            <a:cxnSpLocks/>
          </p:cNvCxnSpPr>
          <p:nvPr/>
        </p:nvCxnSpPr>
        <p:spPr>
          <a:xfrm flipV="1">
            <a:off x="5902744" y="2152723"/>
            <a:ext cx="255315" cy="1976414"/>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6" name="Straight Arrow Connector 55"/>
          <p:cNvCxnSpPr>
            <a:cxnSpLocks/>
          </p:cNvCxnSpPr>
          <p:nvPr/>
        </p:nvCxnSpPr>
        <p:spPr>
          <a:xfrm flipV="1">
            <a:off x="3391142" y="2232844"/>
            <a:ext cx="2746659" cy="1885125"/>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7" name="Straight Arrow Connector 58"/>
          <p:cNvCxnSpPr>
            <a:cxnSpLocks/>
          </p:cNvCxnSpPr>
          <p:nvPr/>
        </p:nvCxnSpPr>
        <p:spPr>
          <a:xfrm flipH="1" flipV="1">
            <a:off x="3067989" y="2277053"/>
            <a:ext cx="266285" cy="1820859"/>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46058" name="Straight Arrow Connector 61"/>
          <p:cNvCxnSpPr>
            <a:cxnSpLocks/>
          </p:cNvCxnSpPr>
          <p:nvPr/>
        </p:nvCxnSpPr>
        <p:spPr>
          <a:xfrm flipH="1" flipV="1">
            <a:off x="3079873" y="2247626"/>
            <a:ext cx="2836256" cy="1881511"/>
          </a:xfrm>
          <a:prstGeom prst="straightConnector1"/>
          <a:ln>
            <a:headEnd type="triangle"/>
            <a:tailEnd type="triangle"/>
          </a:ln>
        </p:spPr>
        <p:style>
          <a:lnRef idx="2">
            <a:schemeClr val="accent3"/>
          </a:lnRef>
          <a:fillRef idx="0">
            <a:schemeClr val="accent3"/>
          </a:fillRef>
          <a:effectRef idx="1">
            <a:schemeClr val="accent3"/>
          </a:effectRef>
          <a:fontRef idx="minor">
            <a:schemeClr val="tx1"/>
          </a:fontRef>
        </p:style>
      </p:cxnSp>
      <p:pic>
        <p:nvPicPr>
          <p:cNvPr id="2097390" name="Picture 8" descr="http://tse1.mm.bing.net/th?&amp;id=OIP.M4f22181c447b239f7e6a73119b859779H0&amp;w=300&amp;h=220&amp;c=0&amp;pid=1.9&amp;rs=0&amp;p=0&amp;r=0"/>
          <p:cNvPicPr>
            <a:picLocks noChangeAspect="1" noChangeArrowheads="1"/>
          </p:cNvPicPr>
          <p:nvPr/>
        </p:nvPicPr>
        <p:blipFill>
          <a:blip xmlns:r="http://schemas.openxmlformats.org/officeDocument/2006/relationships" r:embed="rId2" cstate="print"/>
          <a:srcRect/>
          <a:stretch>
            <a:fillRect/>
          </a:stretch>
        </p:blipFill>
        <p:spPr bwMode="auto">
          <a:xfrm>
            <a:off x="4147999" y="2867486"/>
            <a:ext cx="784502" cy="575302"/>
          </a:xfrm>
          <a:prstGeom prst="rect"/>
          <a:noFill/>
        </p:spPr>
      </p:pic>
    </p:spTree>
  </p:cSld>
  <p:clrMapOvr>
    <a:masterClrMapping/>
  </p:clrMapOvr>
  <p:transition spd="slow" advClick="0" advTm="0">
    <p:blinds dir="vert"/>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314" name=""/>
        <p:cNvGrpSpPr/>
        <p:nvPr/>
      </p:nvGrpSpPr>
      <p:grpSpPr>
        <a:xfrm>
          <a:off x="0" y="0"/>
          <a:ext cx="0" cy="0"/>
          <a:chOff x="0" y="0"/>
          <a:chExt cx="0" cy="0"/>
        </a:xfrm>
      </p:grpSpPr>
      <p:sp>
        <p:nvSpPr>
          <p:cNvPr id="1049737" name="标题 1"/>
          <p:cNvSpPr>
            <a:spLocks noGrp="1"/>
          </p:cNvSpPr>
          <p:nvPr>
            <p:ph type="title"/>
          </p:nvPr>
        </p:nvSpPr>
        <p:spPr>
          <a:xfrm>
            <a:off x="606007" y="123478"/>
            <a:ext cx="7113839" cy="277143"/>
          </a:xfrm>
        </p:spPr>
        <p:txBody>
          <a:bodyPr/>
          <a:p>
            <a:r>
              <a:rPr altLang="en-US" dirty="0" lang="zh-CN"/>
              <a:t>区块链技术用于政府与供应链管理</a:t>
            </a:r>
          </a:p>
        </p:txBody>
      </p:sp>
      <p:sp>
        <p:nvSpPr>
          <p:cNvPr id="1049738"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739" name="TextBox 47"/>
          <p:cNvSpPr txBox="1"/>
          <p:nvPr/>
        </p:nvSpPr>
        <p:spPr>
          <a:xfrm>
            <a:off x="425796" y="699542"/>
            <a:ext cx="8394676" cy="4314991"/>
          </a:xfrm>
          <a:prstGeom prst="rect"/>
        </p:spPr>
        <p:txBody>
          <a:bodyPr bIns="109710" lIns="219419" rIns="219419" rtlCol="0" tIns="109710" wrap="square">
            <a:spAutoFit/>
          </a:bodyPr>
          <a:p>
            <a:pPr indent="-285750" marL="285750">
              <a:buFont typeface="Arial" panose="020B0604020202020204" pitchFamily="34" charset="0"/>
              <a:buChar char="•"/>
            </a:pPr>
            <a:r>
              <a:rPr altLang="en-US" dirty="0" sz="1400" lang="zh-CN">
                <a:latin typeface="+mn-ea"/>
                <a:ea typeface="+mn-ea"/>
              </a:rPr>
              <a:t>沃尔玛联合</a:t>
            </a:r>
            <a:r>
              <a:rPr altLang="zh-CN" dirty="0" sz="1400" lang="en-US">
                <a:latin typeface="+mn-ea"/>
                <a:ea typeface="+mn-ea"/>
              </a:rPr>
              <a:t>IBM</a:t>
            </a:r>
            <a:r>
              <a:rPr altLang="en-US" dirty="0" sz="1400" lang="zh-CN">
                <a:latin typeface="+mn-ea"/>
                <a:ea typeface="+mn-ea"/>
              </a:rPr>
              <a:t>和清华大学使用超级账本技术打造区块链试行项目，保障中国猪肉市场供应链</a:t>
            </a:r>
          </a:p>
          <a:p>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美国国土安全局测试使用区块链跟踪跨境人口和商品，防止黑客攻击物联网设备。区块链分布式账本可以永久地存储交易详细信息，通过加密来确保这些数据的安全，这样这些数据就无法被篡改。通过存储到区块链上，设备数据，如在美国边境来回的旅客和商品的视频和其他类型信息，就会很安全。区块链技术未来可能还会被用于维护数据完整性，从而在之后作为起诉的证据。</a:t>
            </a:r>
            <a:endParaRPr altLang="zh-CN" dirty="0" sz="1400" lang="en-US">
              <a:latin typeface="+mn-ea"/>
              <a:ea typeface="+mn-ea"/>
            </a:endParaRPr>
          </a:p>
          <a:p>
            <a:pPr indent="-285750" marL="285750">
              <a:buFont typeface="Arial" panose="020B0604020202020204" pitchFamily="34" charset="0"/>
              <a:buChar char="•"/>
            </a:pPr>
            <a:endParaRPr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澳大利亚邮政已计划将区块链技术用于选举投票。这一系统将做到防篡改、可追溯、匿名和安全。</a:t>
            </a:r>
            <a:endParaRPr altLang="zh-CN" dirty="0" sz="1400" lang="en-US">
              <a:latin typeface="+mn-ea"/>
              <a:ea typeface="+mn-ea"/>
            </a:endParaRPr>
          </a:p>
          <a:p>
            <a:pPr indent="-285750" marL="285750">
              <a:buFont typeface="Arial" panose="020B0604020202020204" pitchFamily="34" charset="0"/>
              <a:buChar char="•"/>
            </a:pPr>
            <a:endParaRPr b="1" dirty="0" sz="1400" lang="en-US">
              <a:latin typeface="+mn-ea"/>
              <a:ea typeface="+mn-ea"/>
              <a:cs typeface="Aparajita" panose="020B0604020202020204" pitchFamily="34" charset="0"/>
            </a:endParaRPr>
          </a:p>
          <a:p>
            <a:pPr indent="-285750" marL="285750">
              <a:buFont typeface="Arial" panose="020B0604020202020204" pitchFamily="34" charset="0"/>
              <a:buChar char="•"/>
            </a:pPr>
            <a:r>
              <a:rPr altLang="en-US" dirty="0" sz="1400" lang="zh-CN">
                <a:latin typeface="+mn-ea"/>
                <a:ea typeface="+mn-ea"/>
              </a:rPr>
              <a:t>新加坡政府正寻求用区块链技术保护进出口货运公司免受诈骗银行之害。交易的装货清单将被记录在电子分类账上，一旦重复录入，所有银行都将收到提醒。</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瑞典正在土地注册系统中使用区块链技术。只要交易双方同意，土地交易将被记录在区块链上，所有相关方面都能够对土地交易进行实施监控，确保没有诈骗行为。该系统还允许所有交易相关方面监控交易进展，包括卖家、买家、不动产中介、银行以及土地注册局自身。</a:t>
            </a:r>
          </a:p>
          <a:p>
            <a:pPr indent="-285750" marL="285750">
              <a:buFont typeface="Arial" panose="020B0604020202020204" pitchFamily="34" charset="0"/>
              <a:buChar char="•"/>
            </a:pPr>
            <a:endParaRPr b="1" dirty="0" sz="1400" lang="en-US">
              <a:latin typeface="+mn-ea"/>
              <a:ea typeface="+mn-ea"/>
              <a:cs typeface="Aparajita" panose="020B0604020202020204" pitchFamily="34" charset="0"/>
            </a:endParaRPr>
          </a:p>
          <a:p>
            <a:pPr indent="-285750" marL="285750">
              <a:buFont typeface="Arial" panose="020B0604020202020204" pitchFamily="34" charset="0"/>
              <a:buChar char="•"/>
            </a:pPr>
            <a:r>
              <a:rPr altLang="zh-CN" dirty="0" sz="1400" lang="en-CA"/>
              <a:t>2017/6</a:t>
            </a:r>
            <a:r>
              <a:rPr altLang="en-US" dirty="0" sz="1400" lang="zh-CN"/>
              <a:t>月，英国政府进行了区块链试点，跟踪福利基金的分配以及使用情况。这一计划能够提供金融参与度的深度信息，并为财政预算提供支持。</a:t>
            </a:r>
            <a:endParaRPr b="1" dirty="0" sz="1400" lang="bg-BG">
              <a:latin typeface="+mn-ea"/>
              <a:ea typeface="+mn-ea"/>
              <a:cs typeface="Aparajita" panose="020B0604020202020204" pitchFamily="34" charset="0"/>
            </a:endParaRPr>
          </a:p>
          <a:p>
            <a:pPr indent="-285750" marL="285750">
              <a:buFont typeface="Arial" panose="020B0604020202020204" pitchFamily="34" charset="0"/>
              <a:buChar char="•"/>
            </a:pPr>
            <a:endParaRPr dirty="0" sz="1400" lang="en-US">
              <a:latin typeface="+mn-ea"/>
              <a:ea typeface="+mn-ea"/>
            </a:endParaRPr>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8">
                                  <p:stCondLst>
                                    <p:cond delay="0"/>
                                  </p:stCondLst>
                                  <p:childTnLst>
                                    <p:set>
                                      <p:cBhvr>
                                        <p:cTn dur="1" fill="hold" id="6">
                                          <p:stCondLst>
                                            <p:cond delay="0"/>
                                          </p:stCondLst>
                                        </p:cTn>
                                        <p:tgtEl>
                                          <p:spTgt spid="1049739"/>
                                        </p:tgtEl>
                                        <p:attrNameLst>
                                          <p:attrName>style.visibility</p:attrName>
                                        </p:attrNameLst>
                                      </p:cBhvr>
                                      <p:to>
                                        <p:strVal val="visible"/>
                                      </p:to>
                                    </p:set>
                                    <p:animEffect transition="in" filter="wipe(left)">
                                      <p:cBhvr>
                                        <p:cTn dur="500" id="7"/>
                                        <p:tgtEl>
                                          <p:spTgt spid="1049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317" name=""/>
        <p:cNvGrpSpPr/>
        <p:nvPr/>
      </p:nvGrpSpPr>
      <p:grpSpPr>
        <a:xfrm>
          <a:off x="0" y="0"/>
          <a:ext cx="0" cy="0"/>
          <a:chOff x="0" y="0"/>
          <a:chExt cx="0" cy="0"/>
        </a:xfrm>
      </p:grpSpPr>
      <p:sp>
        <p:nvSpPr>
          <p:cNvPr id="1049743" name="标题 1"/>
          <p:cNvSpPr>
            <a:spLocks noGrp="1"/>
          </p:cNvSpPr>
          <p:nvPr>
            <p:ph type="title"/>
          </p:nvPr>
        </p:nvSpPr>
        <p:spPr>
          <a:xfrm>
            <a:off x="606007" y="123478"/>
            <a:ext cx="7113839" cy="277143"/>
          </a:xfrm>
        </p:spPr>
        <p:txBody>
          <a:bodyPr/>
          <a:p>
            <a:r>
              <a:rPr altLang="en-US" dirty="0" lang="zh-CN"/>
              <a:t>区块链技术 </a:t>
            </a:r>
            <a:r>
              <a:rPr altLang="zh-CN" dirty="0" lang="en-US"/>
              <a:t>– </a:t>
            </a:r>
            <a:r>
              <a:rPr altLang="en-US" dirty="0" lang="zh-CN"/>
              <a:t>传统信用证</a:t>
            </a:r>
          </a:p>
        </p:txBody>
      </p:sp>
      <p:sp>
        <p:nvSpPr>
          <p:cNvPr id="1049744"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745" name="Rectangle 4"/>
          <p:cNvSpPr/>
          <p:nvPr/>
        </p:nvSpPr>
        <p:spPr>
          <a:xfrm>
            <a:off x="179513" y="627534"/>
            <a:ext cx="8784976" cy="4464496"/>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18" name="Group 5"/>
          <p:cNvGrpSpPr/>
          <p:nvPr/>
        </p:nvGrpSpPr>
        <p:grpSpPr>
          <a:xfrm>
            <a:off x="1619672" y="729372"/>
            <a:ext cx="5256584" cy="4002618"/>
            <a:chOff x="4658444" y="958135"/>
            <a:chExt cx="5789944" cy="4414128"/>
          </a:xfrm>
        </p:grpSpPr>
        <p:pic>
          <p:nvPicPr>
            <p:cNvPr id="2097391" name="Picture 6"/>
            <p:cNvPicPr>
              <a:picLocks noChangeAspect="1"/>
            </p:cNvPicPr>
            <p:nvPr/>
          </p:nvPicPr>
          <p:blipFill>
            <a:blip xmlns:r="http://schemas.openxmlformats.org/officeDocument/2006/relationships" r:embed="rId1" cstate="print"/>
            <a:stretch>
              <a:fillRect/>
            </a:stretch>
          </p:blipFill>
          <p:spPr>
            <a:xfrm>
              <a:off x="9179603" y="1131758"/>
              <a:ext cx="779585" cy="779585"/>
            </a:xfrm>
            <a:prstGeom prst="rect"/>
          </p:spPr>
        </p:pic>
        <p:pic>
          <p:nvPicPr>
            <p:cNvPr id="2097392" name="Picture 7"/>
            <p:cNvPicPr>
              <a:picLocks noChangeAspect="1"/>
            </p:cNvPicPr>
            <p:nvPr/>
          </p:nvPicPr>
          <p:blipFill>
            <a:blip xmlns:r="http://schemas.openxmlformats.org/officeDocument/2006/relationships" r:embed="rId2" cstate="print"/>
            <a:stretch>
              <a:fillRect/>
            </a:stretch>
          </p:blipFill>
          <p:spPr>
            <a:xfrm>
              <a:off x="7313095" y="2799349"/>
              <a:ext cx="823829" cy="659063"/>
            </a:xfrm>
            <a:prstGeom prst="rect"/>
          </p:spPr>
        </p:pic>
        <p:grpSp>
          <p:nvGrpSpPr>
            <p:cNvPr id="319" name="Group 8"/>
            <p:cNvGrpSpPr/>
            <p:nvPr/>
          </p:nvGrpSpPr>
          <p:grpSpPr>
            <a:xfrm>
              <a:off x="9629396" y="1362264"/>
              <a:ext cx="362230" cy="387332"/>
              <a:chOff x="13248276" y="8214856"/>
              <a:chExt cx="1931482" cy="2560721"/>
            </a:xfrm>
          </p:grpSpPr>
          <p:sp>
            <p:nvSpPr>
              <p:cNvPr id="1049746"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747"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748"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749"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750"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751"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752"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753"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754"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755"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756"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757"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758"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759"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760"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761"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762"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763" name="TextBox 9"/>
            <p:cNvSpPr txBox="1"/>
            <p:nvPr/>
          </p:nvSpPr>
          <p:spPr>
            <a:xfrm>
              <a:off x="9517680" y="1841505"/>
              <a:ext cx="728112" cy="480113"/>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出口商 </a:t>
              </a:r>
              <a:endParaRPr altLang="zh-CN" dirty="0" sz="1200" lang="en-US">
                <a:latin typeface="微软雅黑" panose="020B0503020204020204" pitchFamily="34" charset="-122"/>
                <a:ea typeface="Open Sans Light" panose="020B0306030504020204" pitchFamily="34" charset="0"/>
                <a:cs typeface="Aparajita" panose="020B0604020202020204" pitchFamily="34" charset="0"/>
              </a:endParaRPr>
            </a:p>
            <a:p>
              <a:pPr algn="ctr"/>
              <a:r>
                <a:rPr altLang="zh-CN" dirty="0" sz="1200" lang="en-US">
                  <a:latin typeface="微软雅黑" panose="020B0503020204020204" pitchFamily="34" charset="-122"/>
                  <a:ea typeface="Open Sans Light" panose="020B0306030504020204" pitchFamily="34" charset="0"/>
                  <a:cs typeface="Aparajita" panose="020B0604020202020204" pitchFamily="34" charset="0"/>
                </a:rPr>
                <a:t>Seller</a:t>
              </a:r>
              <a:endParaRPr dirty="0" sz="1200" lang="bg-BG">
                <a:latin typeface="Lato Regular"/>
                <a:ea typeface="Open Sans Light" panose="020B0306030504020204" pitchFamily="34" charset="0"/>
                <a:cs typeface="Aparajita" panose="020B0604020202020204" pitchFamily="34" charset="0"/>
              </a:endParaRPr>
            </a:p>
          </p:txBody>
        </p:sp>
        <p:sp>
          <p:nvSpPr>
            <p:cNvPr id="1049764" name="TextBox 10"/>
            <p:cNvSpPr txBox="1"/>
            <p:nvPr/>
          </p:nvSpPr>
          <p:spPr>
            <a:xfrm>
              <a:off x="5248359" y="4968520"/>
              <a:ext cx="837116"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买方银行</a:t>
              </a:r>
              <a:endParaRPr dirty="0" sz="1200" lang="bg-BG">
                <a:latin typeface="Lato Regular"/>
                <a:ea typeface="Open Sans Light" panose="020B0306030504020204" pitchFamily="34" charset="0"/>
                <a:cs typeface="Aparajita" panose="020B0604020202020204" pitchFamily="34" charset="0"/>
              </a:endParaRPr>
            </a:p>
          </p:txBody>
        </p:sp>
        <p:pic>
          <p:nvPicPr>
            <p:cNvPr id="2097393" name="Picture 11"/>
            <p:cNvPicPr>
              <a:picLocks noChangeAspect="1"/>
            </p:cNvPicPr>
            <p:nvPr/>
          </p:nvPicPr>
          <p:blipFill>
            <a:blip xmlns:r="http://schemas.openxmlformats.org/officeDocument/2006/relationships" r:embed="rId3"/>
            <a:stretch>
              <a:fillRect/>
            </a:stretch>
          </p:blipFill>
          <p:spPr>
            <a:xfrm>
              <a:off x="5316299" y="4211144"/>
              <a:ext cx="609653" cy="609653"/>
            </a:xfrm>
            <a:prstGeom prst="rect"/>
          </p:spPr>
        </p:pic>
        <p:pic>
          <p:nvPicPr>
            <p:cNvPr id="2097394" name="Picture 12"/>
            <p:cNvPicPr>
              <a:picLocks noChangeAspect="1"/>
            </p:cNvPicPr>
            <p:nvPr/>
          </p:nvPicPr>
          <p:blipFill>
            <a:blip xmlns:r="http://schemas.openxmlformats.org/officeDocument/2006/relationships" r:embed="rId4" cstate="print"/>
            <a:stretch>
              <a:fillRect/>
            </a:stretch>
          </p:blipFill>
          <p:spPr>
            <a:xfrm>
              <a:off x="9322536" y="4239385"/>
              <a:ext cx="650245" cy="650245"/>
            </a:xfrm>
            <a:prstGeom prst="rect"/>
          </p:spPr>
        </p:pic>
        <p:grpSp>
          <p:nvGrpSpPr>
            <p:cNvPr id="320" name="Group 13"/>
            <p:cNvGrpSpPr/>
            <p:nvPr/>
          </p:nvGrpSpPr>
          <p:grpSpPr>
            <a:xfrm>
              <a:off x="5409888" y="1225341"/>
              <a:ext cx="362230" cy="387332"/>
              <a:chOff x="13248276" y="8214856"/>
              <a:chExt cx="1931482" cy="2560721"/>
            </a:xfrm>
          </p:grpSpPr>
          <p:sp>
            <p:nvSpPr>
              <p:cNvPr id="1049765"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766"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767"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768"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769"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770"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771"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772"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773"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774"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775"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776"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777"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778"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779"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780"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781"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782" name="TextBox 14"/>
            <p:cNvSpPr txBox="1"/>
            <p:nvPr/>
          </p:nvSpPr>
          <p:spPr>
            <a:xfrm>
              <a:off x="5277275" y="1627301"/>
              <a:ext cx="683228" cy="480113"/>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进口商</a:t>
              </a:r>
              <a:endParaRPr altLang="zh-CN" dirty="0" sz="1200" lang="en-US">
                <a:latin typeface="微软雅黑" panose="020B0503020204020204" pitchFamily="34" charset="-122"/>
                <a:ea typeface="Open Sans Light" panose="020B0306030504020204" pitchFamily="34" charset="0"/>
                <a:cs typeface="Aparajita" panose="020B0604020202020204" pitchFamily="34" charset="0"/>
              </a:endParaRPr>
            </a:p>
            <a:p>
              <a:pPr algn="ctr"/>
              <a:r>
                <a:rPr altLang="zh-CN" dirty="0" sz="1200" lang="en-US">
                  <a:latin typeface="微软雅黑" panose="020B0503020204020204" pitchFamily="34" charset="-122"/>
                  <a:ea typeface="Open Sans Light" panose="020B0306030504020204" pitchFamily="34" charset="0"/>
                  <a:cs typeface="Aparajita" panose="020B0604020202020204" pitchFamily="34" charset="0"/>
                </a:rPr>
                <a:t>Buyer</a:t>
              </a:r>
              <a:endParaRPr dirty="0" sz="1200" lang="bg-BG">
                <a:latin typeface="Lato Regular"/>
                <a:ea typeface="Open Sans Light" panose="020B0306030504020204" pitchFamily="34" charset="0"/>
                <a:cs typeface="Aparajita" panose="020B0604020202020204" pitchFamily="34" charset="0"/>
              </a:endParaRPr>
            </a:p>
          </p:txBody>
        </p:sp>
        <p:sp>
          <p:nvSpPr>
            <p:cNvPr id="1049783" name="Right Arrow 15"/>
            <p:cNvSpPr/>
            <p:nvPr/>
          </p:nvSpPr>
          <p:spPr>
            <a:xfrm flipH="1">
              <a:off x="6427245" y="1702196"/>
              <a:ext cx="2644745" cy="130635"/>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784" name="Left-Right Arrow 16"/>
            <p:cNvSpPr/>
            <p:nvPr/>
          </p:nvSpPr>
          <p:spPr>
            <a:xfrm>
              <a:off x="6437077" y="1303205"/>
              <a:ext cx="2610749" cy="141126"/>
            </a:xfrm>
            <a:prstGeom prst="lef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US"/>
            </a:p>
          </p:txBody>
        </p:sp>
        <p:sp>
          <p:nvSpPr>
            <p:cNvPr id="1049785" name="TextBox 17"/>
            <p:cNvSpPr txBox="1"/>
            <p:nvPr/>
          </p:nvSpPr>
          <p:spPr>
            <a:xfrm>
              <a:off x="7326011" y="958135"/>
              <a:ext cx="529340"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合同</a:t>
              </a:r>
              <a:endParaRPr dirty="0" sz="1200" lang="bg-BG">
                <a:latin typeface="Lato Regular"/>
                <a:ea typeface="Open Sans Light" panose="020B0306030504020204" pitchFamily="34" charset="0"/>
                <a:cs typeface="Aparajita" panose="020B0604020202020204" pitchFamily="34" charset="0"/>
              </a:endParaRPr>
            </a:p>
          </p:txBody>
        </p:sp>
        <p:sp>
          <p:nvSpPr>
            <p:cNvPr id="1049786" name="TextBox 18"/>
            <p:cNvSpPr txBox="1"/>
            <p:nvPr/>
          </p:nvSpPr>
          <p:spPr>
            <a:xfrm>
              <a:off x="7326011" y="1836307"/>
              <a:ext cx="529340"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商品</a:t>
              </a:r>
              <a:endParaRPr dirty="0" sz="1200" lang="bg-BG">
                <a:latin typeface="Lato Regular"/>
                <a:ea typeface="Open Sans Light" panose="020B0306030504020204" pitchFamily="34" charset="0"/>
                <a:cs typeface="Aparajita" panose="020B0604020202020204" pitchFamily="34" charset="0"/>
              </a:endParaRPr>
            </a:p>
          </p:txBody>
        </p:sp>
        <p:sp>
          <p:nvSpPr>
            <p:cNvPr id="1049787" name="Right Arrow 19"/>
            <p:cNvSpPr/>
            <p:nvPr/>
          </p:nvSpPr>
          <p:spPr>
            <a:xfrm flipH="1">
              <a:off x="6494996" y="4714927"/>
              <a:ext cx="2552830" cy="134111"/>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788" name="TextBox 20"/>
            <p:cNvSpPr txBox="1"/>
            <p:nvPr/>
          </p:nvSpPr>
          <p:spPr>
            <a:xfrm>
              <a:off x="7292387" y="4932762"/>
              <a:ext cx="837116"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合同文件</a:t>
              </a:r>
              <a:endParaRPr dirty="0" sz="1200" lang="bg-BG">
                <a:latin typeface="Lato Regular"/>
                <a:ea typeface="Open Sans Light" panose="020B0306030504020204" pitchFamily="34" charset="0"/>
                <a:cs typeface="Aparajita" panose="020B0604020202020204" pitchFamily="34" charset="0"/>
              </a:endParaRPr>
            </a:p>
          </p:txBody>
        </p:sp>
        <p:sp>
          <p:nvSpPr>
            <p:cNvPr id="1049789" name="TextBox 22"/>
            <p:cNvSpPr txBox="1"/>
            <p:nvPr/>
          </p:nvSpPr>
          <p:spPr>
            <a:xfrm>
              <a:off x="7484947" y="4116643"/>
              <a:ext cx="529340"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支付</a:t>
              </a:r>
              <a:endParaRPr dirty="0" sz="1200" lang="bg-BG">
                <a:latin typeface="Lato Regular"/>
                <a:ea typeface="Open Sans Light" panose="020B0306030504020204" pitchFamily="34" charset="0"/>
                <a:cs typeface="Aparajita" panose="020B0604020202020204" pitchFamily="34" charset="0"/>
              </a:endParaRPr>
            </a:p>
          </p:txBody>
        </p:sp>
        <p:sp>
          <p:nvSpPr>
            <p:cNvPr id="1049790" name="Right Arrow 23"/>
            <p:cNvSpPr/>
            <p:nvPr/>
          </p:nvSpPr>
          <p:spPr>
            <a:xfrm>
              <a:off x="6494996" y="4349368"/>
              <a:ext cx="2552830" cy="134111"/>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US"/>
            </a:p>
          </p:txBody>
        </p:sp>
        <p:sp>
          <p:nvSpPr>
            <p:cNvPr id="1049791" name="Right Arrow 24"/>
            <p:cNvSpPr/>
            <p:nvPr/>
          </p:nvSpPr>
          <p:spPr>
            <a:xfrm rot="19093353">
              <a:off x="6259663" y="3697857"/>
              <a:ext cx="1197819" cy="163268"/>
            </a:xfrm>
            <a:prstGeom prst="rightArrow"/>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US"/>
            </a:p>
          </p:txBody>
        </p:sp>
        <p:sp>
          <p:nvSpPr>
            <p:cNvPr id="1049792" name="Right Arrow 25"/>
            <p:cNvSpPr/>
            <p:nvPr/>
          </p:nvSpPr>
          <p:spPr>
            <a:xfrm rot="19093353">
              <a:off x="7877723" y="2352331"/>
              <a:ext cx="1197819" cy="163268"/>
            </a:xfrm>
            <a:prstGeom prst="rightArrow"/>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US"/>
            </a:p>
          </p:txBody>
        </p:sp>
        <p:sp>
          <p:nvSpPr>
            <p:cNvPr id="1049793" name="TextBox 26"/>
            <p:cNvSpPr txBox="1"/>
            <p:nvPr/>
          </p:nvSpPr>
          <p:spPr>
            <a:xfrm>
              <a:off x="6323384" y="3464097"/>
              <a:ext cx="683228"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信用证</a:t>
              </a:r>
              <a:endParaRPr dirty="0" sz="1200" lang="bg-BG">
                <a:latin typeface="Lato Regular"/>
                <a:ea typeface="Open Sans Light" panose="020B0306030504020204" pitchFamily="34" charset="0"/>
                <a:cs typeface="Aparajita" panose="020B0604020202020204" pitchFamily="34" charset="0"/>
              </a:endParaRPr>
            </a:p>
          </p:txBody>
        </p:sp>
        <p:sp>
          <p:nvSpPr>
            <p:cNvPr id="1049794" name="TextBox 27"/>
            <p:cNvSpPr txBox="1"/>
            <p:nvPr/>
          </p:nvSpPr>
          <p:spPr>
            <a:xfrm>
              <a:off x="8414686" y="2713773"/>
              <a:ext cx="683228"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信用证</a:t>
              </a:r>
              <a:endParaRPr dirty="0" sz="1200" lang="bg-BG">
                <a:latin typeface="Lato Regular"/>
                <a:ea typeface="Open Sans Light" panose="020B0306030504020204" pitchFamily="34" charset="0"/>
                <a:cs typeface="Aparajita" panose="020B0604020202020204" pitchFamily="34" charset="0"/>
              </a:endParaRPr>
            </a:p>
          </p:txBody>
        </p:sp>
        <p:pic>
          <p:nvPicPr>
            <p:cNvPr id="2097395" name="Picture 28"/>
            <p:cNvPicPr>
              <a:picLocks noChangeAspect="1"/>
            </p:cNvPicPr>
            <p:nvPr/>
          </p:nvPicPr>
          <p:blipFill>
            <a:blip xmlns:r="http://schemas.openxmlformats.org/officeDocument/2006/relationships" r:embed="rId5"/>
            <a:stretch>
              <a:fillRect/>
            </a:stretch>
          </p:blipFill>
          <p:spPr>
            <a:xfrm>
              <a:off x="6450059" y="2948719"/>
              <a:ext cx="562739" cy="522941"/>
            </a:xfrm>
            <a:prstGeom prst="rect"/>
          </p:spPr>
        </p:pic>
        <p:pic>
          <p:nvPicPr>
            <p:cNvPr id="2097396" name="Picture 29"/>
            <p:cNvPicPr>
              <a:picLocks noChangeAspect="1"/>
            </p:cNvPicPr>
            <p:nvPr/>
          </p:nvPicPr>
          <p:blipFill>
            <a:blip xmlns:r="http://schemas.openxmlformats.org/officeDocument/2006/relationships" r:embed="rId5"/>
            <a:stretch>
              <a:fillRect/>
            </a:stretch>
          </p:blipFill>
          <p:spPr>
            <a:xfrm>
              <a:off x="8509252" y="2250745"/>
              <a:ext cx="562739" cy="522941"/>
            </a:xfrm>
            <a:prstGeom prst="rect"/>
          </p:spPr>
        </p:pic>
        <p:sp>
          <p:nvSpPr>
            <p:cNvPr id="1049795" name="TextBox 30"/>
            <p:cNvSpPr txBox="1"/>
            <p:nvPr/>
          </p:nvSpPr>
          <p:spPr>
            <a:xfrm>
              <a:off x="7135163" y="3441501"/>
              <a:ext cx="1192984"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卖方银行</a:t>
              </a:r>
              <a:endParaRPr altLang="zh-CN" dirty="0" sz="1200" lang="en-US">
                <a:latin typeface="Lato Regular"/>
                <a:ea typeface="Open Sans Light" panose="020B0306030504020204" pitchFamily="34" charset="0"/>
                <a:cs typeface="Aparajita" panose="020B0604020202020204" pitchFamily="34" charset="0"/>
              </a:endParaRPr>
            </a:p>
            <a:p>
              <a:pPr algn="ctr"/>
              <a:r>
                <a:rPr dirty="0" sz="1200" lang="en-US">
                  <a:latin typeface="Lato Regular"/>
                  <a:ea typeface="Open Sans Light" panose="020B0306030504020204" pitchFamily="34" charset="0"/>
                  <a:cs typeface="Aparajita" panose="020B0604020202020204" pitchFamily="34" charset="0"/>
                </a:rPr>
                <a:t>Advising Bank</a:t>
              </a:r>
              <a:endParaRPr dirty="0" sz="1200" lang="bg-BG">
                <a:latin typeface="Lato Regular"/>
                <a:ea typeface="Open Sans Light" panose="020B0306030504020204" pitchFamily="34" charset="0"/>
                <a:cs typeface="Aparajita" panose="020B0604020202020204" pitchFamily="34" charset="0"/>
              </a:endParaRPr>
            </a:p>
          </p:txBody>
        </p:sp>
        <p:sp>
          <p:nvSpPr>
            <p:cNvPr id="1049796" name="Right Arrow 31"/>
            <p:cNvSpPr/>
            <p:nvPr/>
          </p:nvSpPr>
          <p:spPr>
            <a:xfrm rot="16200000" flipH="1" flipV="1">
              <a:off x="4395470" y="3045529"/>
              <a:ext cx="1659785" cy="107817"/>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797" name="Right Arrow 32"/>
            <p:cNvSpPr/>
            <p:nvPr/>
          </p:nvSpPr>
          <p:spPr>
            <a:xfrm rot="16200000" flipV="1">
              <a:off x="4722381" y="3038736"/>
              <a:ext cx="1659786" cy="107817"/>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US"/>
            </a:p>
          </p:txBody>
        </p:sp>
        <p:sp>
          <p:nvSpPr>
            <p:cNvPr id="1049798" name="TextBox 33"/>
            <p:cNvSpPr txBox="1"/>
            <p:nvPr/>
          </p:nvSpPr>
          <p:spPr>
            <a:xfrm>
              <a:off x="5255191" y="2755926"/>
              <a:ext cx="529339"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合同</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文件</a:t>
              </a:r>
              <a:endParaRPr dirty="0" sz="1200" lang="bg-BG">
                <a:latin typeface="Lato Regular"/>
                <a:ea typeface="Open Sans Light" panose="020B0306030504020204" pitchFamily="34" charset="0"/>
                <a:cs typeface="Aparajita" panose="020B0604020202020204" pitchFamily="34" charset="0"/>
              </a:endParaRPr>
            </a:p>
          </p:txBody>
        </p:sp>
        <p:sp>
          <p:nvSpPr>
            <p:cNvPr id="1049799" name="TextBox 34"/>
            <p:cNvSpPr txBox="1"/>
            <p:nvPr/>
          </p:nvSpPr>
          <p:spPr>
            <a:xfrm>
              <a:off x="4658444" y="3082941"/>
              <a:ext cx="683228"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信用证</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申请</a:t>
              </a:r>
              <a:endParaRPr dirty="0" sz="1200" lang="bg-BG">
                <a:latin typeface="Lato Regular"/>
                <a:ea typeface="Open Sans Light" panose="020B0306030504020204" pitchFamily="34" charset="0"/>
                <a:cs typeface="Aparajita" panose="020B0604020202020204" pitchFamily="34" charset="0"/>
              </a:endParaRPr>
            </a:p>
          </p:txBody>
        </p:sp>
        <p:sp>
          <p:nvSpPr>
            <p:cNvPr id="1049800" name="TextBox 35"/>
            <p:cNvSpPr txBox="1"/>
            <p:nvPr/>
          </p:nvSpPr>
          <p:spPr>
            <a:xfrm>
              <a:off x="9049634" y="4892150"/>
              <a:ext cx="1354886"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支付银行</a:t>
              </a:r>
              <a:endParaRPr altLang="zh-CN" dirty="0" sz="1200" lang="en-US">
                <a:latin typeface="Lato Regular"/>
                <a:ea typeface="Open Sans Light" panose="020B0306030504020204" pitchFamily="34" charset="0"/>
                <a:cs typeface="Aparajita" panose="020B0604020202020204" pitchFamily="34" charset="0"/>
              </a:endParaRPr>
            </a:p>
            <a:p>
              <a:pPr algn="ctr"/>
              <a:r>
                <a:rPr altLang="zh-CN" dirty="0" sz="1200" lang="en-US">
                  <a:latin typeface="Lato Regular"/>
                  <a:ea typeface="Open Sans Light" panose="020B0306030504020204" pitchFamily="34" charset="0"/>
                  <a:cs typeface="Aparajita" panose="020B0604020202020204" pitchFamily="34" charset="0"/>
                </a:rPr>
                <a:t>Nom</a:t>
              </a:r>
              <a:r>
                <a:rPr dirty="0" sz="1200" lang="en-US">
                  <a:latin typeface="Lato Regular"/>
                  <a:ea typeface="Open Sans Light" panose="020B0306030504020204" pitchFamily="34" charset="0"/>
                  <a:cs typeface="Aparajita" panose="020B0604020202020204" pitchFamily="34" charset="0"/>
                </a:rPr>
                <a:t>inated Bank</a:t>
              </a:r>
              <a:endParaRPr dirty="0" sz="1200" lang="bg-BG">
                <a:latin typeface="Lato Regular"/>
                <a:ea typeface="Open Sans Light" panose="020B0306030504020204" pitchFamily="34" charset="0"/>
                <a:cs typeface="Aparajita" panose="020B0604020202020204" pitchFamily="34" charset="0"/>
              </a:endParaRPr>
            </a:p>
          </p:txBody>
        </p:sp>
        <p:sp>
          <p:nvSpPr>
            <p:cNvPr id="1049801" name="Right Arrow 36"/>
            <p:cNvSpPr/>
            <p:nvPr/>
          </p:nvSpPr>
          <p:spPr>
            <a:xfrm rot="5400000">
              <a:off x="5062180" y="3038736"/>
              <a:ext cx="1659786" cy="107817"/>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802" name="Right Arrow 37"/>
            <p:cNvSpPr/>
            <p:nvPr/>
          </p:nvSpPr>
          <p:spPr>
            <a:xfrm rot="5400000" flipH="1">
              <a:off x="8719864" y="3215005"/>
              <a:ext cx="1659785" cy="107817"/>
            </a:xfrm>
            <a:prstGeom prs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03" name="Right Arrow 38"/>
            <p:cNvSpPr/>
            <p:nvPr/>
          </p:nvSpPr>
          <p:spPr>
            <a:xfrm rot="5400000">
              <a:off x="9046775" y="3208212"/>
              <a:ext cx="1659786" cy="107817"/>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US"/>
            </a:p>
          </p:txBody>
        </p:sp>
        <p:sp>
          <p:nvSpPr>
            <p:cNvPr id="1049804" name="TextBox 39"/>
            <p:cNvSpPr txBox="1"/>
            <p:nvPr/>
          </p:nvSpPr>
          <p:spPr>
            <a:xfrm>
              <a:off x="9059782" y="3252417"/>
              <a:ext cx="529340"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支付</a:t>
              </a:r>
              <a:endParaRPr dirty="0" sz="1200" lang="bg-BG">
                <a:latin typeface="Lato Regular"/>
                <a:ea typeface="Open Sans Light" panose="020B0306030504020204" pitchFamily="34" charset="0"/>
                <a:cs typeface="Aparajita" panose="020B0604020202020204" pitchFamily="34" charset="0"/>
              </a:endParaRPr>
            </a:p>
          </p:txBody>
        </p:sp>
        <p:sp>
          <p:nvSpPr>
            <p:cNvPr id="1049805" name="TextBox 40"/>
            <p:cNvSpPr txBox="1"/>
            <p:nvPr/>
          </p:nvSpPr>
          <p:spPr>
            <a:xfrm>
              <a:off x="9919049" y="3241883"/>
              <a:ext cx="529339"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合同</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文件</a:t>
              </a:r>
              <a:endParaRPr dirty="0" sz="1200" lang="bg-BG">
                <a:latin typeface="Lato Regular"/>
                <a:ea typeface="Open Sans Light" panose="020B0306030504020204" pitchFamily="34" charset="0"/>
                <a:cs typeface="Aparajita" panose="020B0604020202020204" pitchFamily="34" charset="0"/>
              </a:endParaRPr>
            </a:p>
          </p:txBody>
        </p:sp>
        <p:sp>
          <p:nvSpPr>
            <p:cNvPr id="1049806" name="TextBox 41"/>
            <p:cNvSpPr txBox="1"/>
            <p:nvPr/>
          </p:nvSpPr>
          <p:spPr>
            <a:xfrm>
              <a:off x="5867803" y="3201758"/>
              <a:ext cx="375452"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债</a:t>
              </a:r>
              <a:endParaRPr dirty="0" sz="1200" lang="bg-BG">
                <a:latin typeface="Lato Regular"/>
                <a:ea typeface="Open Sans Light" panose="020B0306030504020204" pitchFamily="34" charset="0"/>
                <a:cs typeface="Aparajita" panose="020B0604020202020204" pitchFamily="34" charset="0"/>
              </a:endParaRPr>
            </a:p>
          </p:txBody>
        </p:sp>
      </p:grpSp>
    </p:spTree>
  </p:cSld>
  <p:clrMapOvr>
    <a:masterClrMapping/>
  </p:clrMapOvr>
  <p:transition spd="slow" advClick="0" advTm="0">
    <p:blinds/>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323" name=""/>
        <p:cNvGrpSpPr/>
        <p:nvPr/>
      </p:nvGrpSpPr>
      <p:grpSpPr>
        <a:xfrm>
          <a:off x="0" y="0"/>
          <a:ext cx="0" cy="0"/>
          <a:chOff x="0" y="0"/>
          <a:chExt cx="0" cy="0"/>
        </a:xfrm>
      </p:grpSpPr>
      <p:sp>
        <p:nvSpPr>
          <p:cNvPr id="1049810" name="标题 1"/>
          <p:cNvSpPr>
            <a:spLocks noGrp="1"/>
          </p:cNvSpPr>
          <p:nvPr>
            <p:ph type="title"/>
          </p:nvPr>
        </p:nvSpPr>
        <p:spPr>
          <a:xfrm>
            <a:off x="606007" y="123478"/>
            <a:ext cx="7113839" cy="277143"/>
          </a:xfrm>
        </p:spPr>
        <p:txBody>
          <a:bodyPr/>
          <a:p>
            <a:r>
              <a:rPr altLang="en-US" dirty="0" lang="zh-CN"/>
              <a:t>区块链技术 </a:t>
            </a:r>
            <a:r>
              <a:rPr altLang="zh-CN" dirty="0" lang="en-US"/>
              <a:t>– </a:t>
            </a:r>
            <a:r>
              <a:rPr altLang="en-US" dirty="0" lang="zh-CN"/>
              <a:t>区块链信用证</a:t>
            </a:r>
          </a:p>
        </p:txBody>
      </p:sp>
      <p:sp>
        <p:nvSpPr>
          <p:cNvPr id="1049811"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812" name="Rectangle 4"/>
          <p:cNvSpPr/>
          <p:nvPr/>
        </p:nvSpPr>
        <p:spPr>
          <a:xfrm>
            <a:off x="179513" y="699542"/>
            <a:ext cx="8784976" cy="4392488"/>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24" name="Group 277"/>
          <p:cNvGrpSpPr/>
          <p:nvPr/>
        </p:nvGrpSpPr>
        <p:grpSpPr>
          <a:xfrm>
            <a:off x="755576" y="911222"/>
            <a:ext cx="4475336" cy="3969128"/>
            <a:chOff x="1111361" y="1579597"/>
            <a:chExt cx="4475336" cy="3969128"/>
          </a:xfrm>
        </p:grpSpPr>
        <p:pic>
          <p:nvPicPr>
            <p:cNvPr id="2097397" name="Picture 278"/>
            <p:cNvPicPr>
              <a:picLocks noChangeAspect="1"/>
            </p:cNvPicPr>
            <p:nvPr/>
          </p:nvPicPr>
          <p:blipFill>
            <a:blip xmlns:r="http://schemas.openxmlformats.org/officeDocument/2006/relationships" r:embed="rId1"/>
            <a:stretch>
              <a:fillRect/>
            </a:stretch>
          </p:blipFill>
          <p:spPr>
            <a:xfrm>
              <a:off x="1189576" y="3027984"/>
              <a:ext cx="609653" cy="609653"/>
            </a:xfrm>
            <a:prstGeom prst="rect"/>
          </p:spPr>
        </p:pic>
        <p:grpSp>
          <p:nvGrpSpPr>
            <p:cNvPr id="325" name="Group 279"/>
            <p:cNvGrpSpPr/>
            <p:nvPr/>
          </p:nvGrpSpPr>
          <p:grpSpPr>
            <a:xfrm>
              <a:off x="2467584" y="2709705"/>
              <a:ext cx="1386162" cy="1365675"/>
              <a:chOff x="6000995" y="1286670"/>
              <a:chExt cx="3977497" cy="4184580"/>
            </a:xfrm>
          </p:grpSpPr>
          <p:cxnSp>
            <p:nvCxnSpPr>
              <p:cNvPr id="3146059" name="Straight Connector 341"/>
              <p:cNvCxnSpPr>
                <a:cxnSpLocks/>
                <a:stCxn id="2097409" idx="3"/>
                <a:endCxn id="2097411" idx="2"/>
              </p:cNvCxnSpPr>
              <p:nvPr/>
            </p:nvCxnSpPr>
            <p:spPr>
              <a:xfrm>
                <a:off x="6606733" y="3919485"/>
                <a:ext cx="2478203" cy="1242641"/>
              </a:xfrm>
              <a:prstGeom prst="line"/>
              <a:ln w="31750"/>
            </p:spPr>
            <p:style>
              <a:lnRef idx="1">
                <a:schemeClr val="accent1"/>
              </a:lnRef>
              <a:fillRef idx="0">
                <a:schemeClr val="accent1"/>
              </a:fillRef>
              <a:effectRef idx="0">
                <a:schemeClr val="accent1"/>
              </a:effectRef>
              <a:fontRef idx="minor">
                <a:schemeClr val="tx1"/>
              </a:fontRef>
            </p:style>
          </p:cxnSp>
          <p:pic>
            <p:nvPicPr>
              <p:cNvPr id="2097398" name="Picture 342"/>
              <p:cNvPicPr>
                <a:picLocks noChangeAspect="1"/>
              </p:cNvPicPr>
              <p:nvPr/>
            </p:nvPicPr>
            <p:blipFill>
              <a:blip xmlns:r="http://schemas.openxmlformats.org/officeDocument/2006/relationships" r:embed="rId2"/>
              <a:stretch>
                <a:fillRect/>
              </a:stretch>
            </p:blipFill>
            <p:spPr>
              <a:xfrm>
                <a:off x="6881573" y="4613283"/>
                <a:ext cx="500712" cy="500550"/>
              </a:xfrm>
              <a:prstGeom prst="rect"/>
            </p:spPr>
          </p:pic>
          <p:cxnSp>
            <p:nvCxnSpPr>
              <p:cNvPr id="3146060" name="Straight Connector 343"/>
              <p:cNvCxnSpPr>
                <a:cxnSpLocks/>
                <a:stCxn id="2097399" idx="3"/>
                <a:endCxn id="2097409" idx="3"/>
              </p:cNvCxnSpPr>
              <p:nvPr/>
            </p:nvCxnSpPr>
            <p:spPr>
              <a:xfrm flipH="1" flipV="1">
                <a:off x="6606733" y="3919485"/>
                <a:ext cx="945306" cy="1143088"/>
              </a:xfrm>
              <a:prstGeom prst="line"/>
              <a:ln w="31750"/>
            </p:spPr>
            <p:style>
              <a:lnRef idx="1">
                <a:schemeClr val="accent1"/>
              </a:lnRef>
              <a:fillRef idx="0">
                <a:schemeClr val="accent1"/>
              </a:fillRef>
              <a:effectRef idx="0">
                <a:schemeClr val="accent1"/>
              </a:effectRef>
              <a:fontRef idx="minor">
                <a:schemeClr val="tx1"/>
              </a:fontRef>
            </p:style>
          </p:cxnSp>
          <p:pic>
            <p:nvPicPr>
              <p:cNvPr id="2097399" name="Picture 344"/>
              <p:cNvPicPr>
                <a:picLocks noChangeAspect="1"/>
              </p:cNvPicPr>
              <p:nvPr/>
            </p:nvPicPr>
            <p:blipFill>
              <a:blip xmlns:r="http://schemas.openxmlformats.org/officeDocument/2006/relationships" r:embed="rId3"/>
              <a:stretch>
                <a:fillRect/>
              </a:stretch>
            </p:blipFill>
            <p:spPr>
              <a:xfrm>
                <a:off x="6993139" y="4655173"/>
                <a:ext cx="558900" cy="814800"/>
              </a:xfrm>
              <a:prstGeom prst="rect"/>
            </p:spPr>
          </p:pic>
          <p:pic>
            <p:nvPicPr>
              <p:cNvPr id="2097400" name="Picture 345"/>
              <p:cNvPicPr>
                <a:picLocks noChangeAspect="1"/>
              </p:cNvPicPr>
              <p:nvPr/>
            </p:nvPicPr>
            <p:blipFill>
              <a:blip xmlns:r="http://schemas.openxmlformats.org/officeDocument/2006/relationships" r:embed="rId4"/>
              <a:stretch>
                <a:fillRect/>
              </a:stretch>
            </p:blipFill>
            <p:spPr>
              <a:xfrm>
                <a:off x="6327283" y="2987521"/>
                <a:ext cx="310500" cy="310400"/>
              </a:xfrm>
              <a:prstGeom prst="rect"/>
            </p:spPr>
          </p:pic>
          <p:cxnSp>
            <p:nvCxnSpPr>
              <p:cNvPr id="3146061" name="Straight Connector 346"/>
              <p:cNvCxnSpPr>
                <a:cxnSpLocks/>
                <a:stCxn id="2097399" idx="3"/>
                <a:endCxn id="2097410" idx="2"/>
              </p:cNvCxnSpPr>
              <p:nvPr/>
            </p:nvCxnSpPr>
            <p:spPr>
              <a:xfrm flipH="1" flipV="1">
                <a:off x="6597295" y="2813380"/>
                <a:ext cx="954744" cy="2249193"/>
              </a:xfrm>
              <a:prstGeom prst="line"/>
              <a:ln w="31750"/>
            </p:spPr>
            <p:style>
              <a:lnRef idx="1">
                <a:schemeClr val="accent1"/>
              </a:lnRef>
              <a:fillRef idx="0">
                <a:schemeClr val="accent1"/>
              </a:fillRef>
              <a:effectRef idx="0">
                <a:schemeClr val="accent1"/>
              </a:effectRef>
              <a:fontRef idx="minor">
                <a:schemeClr val="tx1"/>
              </a:fontRef>
            </p:style>
          </p:cxnSp>
          <p:pic>
            <p:nvPicPr>
              <p:cNvPr id="2097401" name="Picture 347"/>
              <p:cNvPicPr>
                <a:picLocks noChangeAspect="1"/>
              </p:cNvPicPr>
              <p:nvPr/>
            </p:nvPicPr>
            <p:blipFill>
              <a:blip xmlns:r="http://schemas.openxmlformats.org/officeDocument/2006/relationships" r:embed="rId4"/>
              <a:stretch>
                <a:fillRect/>
              </a:stretch>
            </p:blipFill>
            <p:spPr>
              <a:xfrm>
                <a:off x="7264973" y="1938954"/>
                <a:ext cx="310500" cy="310400"/>
              </a:xfrm>
              <a:prstGeom prst="rect"/>
            </p:spPr>
          </p:pic>
          <p:cxnSp>
            <p:nvCxnSpPr>
              <p:cNvPr id="3146062" name="Straight Connector 348"/>
              <p:cNvCxnSpPr>
                <a:cxnSpLocks/>
                <a:stCxn id="2097409" idx="3"/>
                <a:endCxn id="2097408" idx="2"/>
              </p:cNvCxnSpPr>
              <p:nvPr/>
            </p:nvCxnSpPr>
            <p:spPr>
              <a:xfrm flipV="1">
                <a:off x="6606733" y="2581005"/>
                <a:ext cx="2796468" cy="1338480"/>
              </a:xfrm>
              <a:prstGeom prst="line"/>
              <a:ln w="31750"/>
            </p:spPr>
            <p:style>
              <a:lnRef idx="1">
                <a:schemeClr val="accent1"/>
              </a:lnRef>
              <a:fillRef idx="0">
                <a:schemeClr val="accent1"/>
              </a:fillRef>
              <a:effectRef idx="0">
                <a:schemeClr val="accent1"/>
              </a:effectRef>
              <a:fontRef idx="minor">
                <a:schemeClr val="tx1"/>
              </a:fontRef>
            </p:style>
          </p:cxnSp>
          <p:pic>
            <p:nvPicPr>
              <p:cNvPr id="2097402" name="Picture 349"/>
              <p:cNvPicPr>
                <a:picLocks noChangeAspect="1"/>
              </p:cNvPicPr>
              <p:nvPr/>
            </p:nvPicPr>
            <p:blipFill>
              <a:blip xmlns:r="http://schemas.openxmlformats.org/officeDocument/2006/relationships" r:embed="rId4"/>
              <a:stretch>
                <a:fillRect/>
              </a:stretch>
            </p:blipFill>
            <p:spPr>
              <a:xfrm>
                <a:off x="9667992" y="2700077"/>
                <a:ext cx="310500" cy="310400"/>
              </a:xfrm>
              <a:prstGeom prst="rect"/>
            </p:spPr>
          </p:pic>
          <p:cxnSp>
            <p:nvCxnSpPr>
              <p:cNvPr id="3146063" name="Straight Connector 350"/>
              <p:cNvCxnSpPr>
                <a:cxnSpLocks/>
                <a:stCxn id="2097399" idx="3"/>
                <a:endCxn id="2097411" idx="2"/>
              </p:cNvCxnSpPr>
              <p:nvPr/>
            </p:nvCxnSpPr>
            <p:spPr>
              <a:xfrm>
                <a:off x="7552039" y="5062573"/>
                <a:ext cx="1532897" cy="99553"/>
              </a:xfrm>
              <a:prstGeom prst="line"/>
              <a:ln w="31750"/>
            </p:spPr>
            <p:style>
              <a:lnRef idx="1">
                <a:schemeClr val="accent1"/>
              </a:lnRef>
              <a:fillRef idx="0">
                <a:schemeClr val="accent1"/>
              </a:fillRef>
              <a:effectRef idx="0">
                <a:schemeClr val="accent1"/>
              </a:effectRef>
              <a:fontRef idx="minor">
                <a:schemeClr val="tx1"/>
              </a:fontRef>
            </p:style>
          </p:cxnSp>
          <p:pic>
            <p:nvPicPr>
              <p:cNvPr id="2097403" name="Picture 351"/>
              <p:cNvPicPr>
                <a:picLocks noChangeAspect="1"/>
              </p:cNvPicPr>
              <p:nvPr/>
            </p:nvPicPr>
            <p:blipFill>
              <a:blip xmlns:r="http://schemas.openxmlformats.org/officeDocument/2006/relationships" r:embed="rId4"/>
              <a:stretch>
                <a:fillRect/>
              </a:stretch>
            </p:blipFill>
            <p:spPr>
              <a:xfrm>
                <a:off x="9584351" y="4296927"/>
                <a:ext cx="310500" cy="310400"/>
              </a:xfrm>
              <a:prstGeom prst="rect"/>
            </p:spPr>
          </p:pic>
          <p:pic>
            <p:nvPicPr>
              <p:cNvPr id="2097404" name="Picture 352"/>
              <p:cNvPicPr>
                <a:picLocks noChangeAspect="1"/>
              </p:cNvPicPr>
              <p:nvPr/>
            </p:nvPicPr>
            <p:blipFill>
              <a:blip xmlns:r="http://schemas.openxmlformats.org/officeDocument/2006/relationships" r:embed="rId2"/>
              <a:stretch>
                <a:fillRect/>
              </a:stretch>
            </p:blipFill>
            <p:spPr>
              <a:xfrm>
                <a:off x="6265095" y="1680299"/>
                <a:ext cx="500712" cy="500550"/>
              </a:xfrm>
              <a:prstGeom prst="rect"/>
            </p:spPr>
          </p:pic>
          <p:pic>
            <p:nvPicPr>
              <p:cNvPr id="2097405" name="Picture 353"/>
              <p:cNvPicPr>
                <a:picLocks noChangeAspect="1"/>
              </p:cNvPicPr>
              <p:nvPr/>
            </p:nvPicPr>
            <p:blipFill>
              <a:blip xmlns:r="http://schemas.openxmlformats.org/officeDocument/2006/relationships" r:embed="rId2"/>
              <a:stretch>
                <a:fillRect/>
              </a:stretch>
            </p:blipFill>
            <p:spPr>
              <a:xfrm>
                <a:off x="8904185" y="1818522"/>
                <a:ext cx="500712" cy="500550"/>
              </a:xfrm>
              <a:prstGeom prst="rect"/>
            </p:spPr>
          </p:pic>
          <p:pic>
            <p:nvPicPr>
              <p:cNvPr id="2097406" name="Picture 354"/>
              <p:cNvPicPr>
                <a:picLocks noChangeAspect="1"/>
              </p:cNvPicPr>
              <p:nvPr/>
            </p:nvPicPr>
            <p:blipFill>
              <a:blip xmlns:r="http://schemas.openxmlformats.org/officeDocument/2006/relationships" r:embed="rId2"/>
              <a:stretch>
                <a:fillRect/>
              </a:stretch>
            </p:blipFill>
            <p:spPr>
              <a:xfrm>
                <a:off x="6000995" y="3206008"/>
                <a:ext cx="500712" cy="500550"/>
              </a:xfrm>
              <a:prstGeom prst="rect"/>
            </p:spPr>
          </p:pic>
          <p:pic>
            <p:nvPicPr>
              <p:cNvPr id="2097407" name="Picture 355"/>
              <p:cNvPicPr>
                <a:picLocks noChangeAspect="1"/>
              </p:cNvPicPr>
              <p:nvPr/>
            </p:nvPicPr>
            <p:blipFill>
              <a:blip xmlns:r="http://schemas.openxmlformats.org/officeDocument/2006/relationships" r:embed="rId2"/>
              <a:stretch>
                <a:fillRect/>
              </a:stretch>
            </p:blipFill>
            <p:spPr>
              <a:xfrm>
                <a:off x="8805486" y="4201852"/>
                <a:ext cx="500712" cy="500550"/>
              </a:xfrm>
              <a:prstGeom prst="rect"/>
            </p:spPr>
          </p:pic>
          <p:pic>
            <p:nvPicPr>
              <p:cNvPr id="2097408" name="Picture 356"/>
              <p:cNvPicPr>
                <a:picLocks noChangeAspect="1"/>
              </p:cNvPicPr>
              <p:nvPr/>
            </p:nvPicPr>
            <p:blipFill>
              <a:blip xmlns:r="http://schemas.openxmlformats.org/officeDocument/2006/relationships" r:embed="rId3"/>
              <a:stretch>
                <a:fillRect/>
              </a:stretch>
            </p:blipFill>
            <p:spPr>
              <a:xfrm>
                <a:off x="9123751" y="1766205"/>
                <a:ext cx="558900" cy="814800"/>
              </a:xfrm>
              <a:prstGeom prst="rect"/>
            </p:spPr>
          </p:pic>
          <p:pic>
            <p:nvPicPr>
              <p:cNvPr id="2097409" name="Picture 357"/>
              <p:cNvPicPr>
                <a:picLocks noChangeAspect="1"/>
              </p:cNvPicPr>
              <p:nvPr/>
            </p:nvPicPr>
            <p:blipFill>
              <a:blip xmlns:r="http://schemas.openxmlformats.org/officeDocument/2006/relationships" r:embed="rId3"/>
              <a:stretch>
                <a:fillRect/>
              </a:stretch>
            </p:blipFill>
            <p:spPr>
              <a:xfrm>
                <a:off x="6047833" y="3512085"/>
                <a:ext cx="558900" cy="814800"/>
              </a:xfrm>
              <a:prstGeom prst="rect"/>
            </p:spPr>
          </p:pic>
          <p:pic>
            <p:nvPicPr>
              <p:cNvPr id="2097410" name="Picture 358"/>
              <p:cNvPicPr>
                <a:picLocks noChangeAspect="1"/>
              </p:cNvPicPr>
              <p:nvPr/>
            </p:nvPicPr>
            <p:blipFill>
              <a:blip xmlns:r="http://schemas.openxmlformats.org/officeDocument/2006/relationships" r:embed="rId3"/>
              <a:stretch>
                <a:fillRect/>
              </a:stretch>
            </p:blipFill>
            <p:spPr>
              <a:xfrm>
                <a:off x="6317845" y="1998580"/>
                <a:ext cx="558900" cy="814800"/>
              </a:xfrm>
              <a:prstGeom prst="rect"/>
            </p:spPr>
          </p:pic>
          <p:pic>
            <p:nvPicPr>
              <p:cNvPr id="2097411" name="Picture 359"/>
              <p:cNvPicPr>
                <a:picLocks noChangeAspect="1"/>
              </p:cNvPicPr>
              <p:nvPr/>
            </p:nvPicPr>
            <p:blipFill>
              <a:blip xmlns:r="http://schemas.openxmlformats.org/officeDocument/2006/relationships" r:embed="rId3"/>
              <a:stretch>
                <a:fillRect/>
              </a:stretch>
            </p:blipFill>
            <p:spPr>
              <a:xfrm>
                <a:off x="8805486" y="4347326"/>
                <a:ext cx="558900" cy="814800"/>
              </a:xfrm>
              <a:prstGeom prst="rect"/>
            </p:spPr>
          </p:pic>
          <p:cxnSp>
            <p:nvCxnSpPr>
              <p:cNvPr id="3146064" name="Straight Connector 360"/>
              <p:cNvCxnSpPr>
                <a:cxnSpLocks/>
                <a:stCxn id="2097409" idx="3"/>
                <a:endCxn id="2097410" idx="2"/>
              </p:cNvCxnSpPr>
              <p:nvPr/>
            </p:nvCxnSpPr>
            <p:spPr>
              <a:xfrm flipH="1" flipV="1">
                <a:off x="6597295" y="2813380"/>
                <a:ext cx="9438" cy="1106105"/>
              </a:xfrm>
              <a:prstGeom prst="line"/>
              <a:ln w="31750"/>
            </p:spPr>
            <p:style>
              <a:lnRef idx="1">
                <a:schemeClr val="accent1"/>
              </a:lnRef>
              <a:fillRef idx="0">
                <a:schemeClr val="accent1"/>
              </a:fillRef>
              <a:effectRef idx="0">
                <a:schemeClr val="accent1"/>
              </a:effectRef>
              <a:fontRef idx="minor">
                <a:schemeClr val="tx1"/>
              </a:fontRef>
            </p:style>
          </p:cxnSp>
          <p:cxnSp>
            <p:nvCxnSpPr>
              <p:cNvPr id="3146065" name="Straight Connector 361"/>
              <p:cNvCxnSpPr>
                <a:cxnSpLocks/>
                <a:stCxn id="2097410" idx="2"/>
                <a:endCxn id="2097408" idx="2"/>
              </p:cNvCxnSpPr>
              <p:nvPr/>
            </p:nvCxnSpPr>
            <p:spPr>
              <a:xfrm flipV="1">
                <a:off x="6597295" y="2581005"/>
                <a:ext cx="2805906" cy="232375"/>
              </a:xfrm>
              <a:prstGeom prst="line"/>
              <a:ln w="31750"/>
            </p:spPr>
            <p:style>
              <a:lnRef idx="1">
                <a:schemeClr val="accent1"/>
              </a:lnRef>
              <a:fillRef idx="0">
                <a:schemeClr val="accent1"/>
              </a:fillRef>
              <a:effectRef idx="0">
                <a:schemeClr val="accent1"/>
              </a:effectRef>
              <a:fontRef idx="minor">
                <a:schemeClr val="tx1"/>
              </a:fontRef>
            </p:style>
          </p:cxnSp>
          <p:cxnSp>
            <p:nvCxnSpPr>
              <p:cNvPr id="3146066" name="Straight Connector 362"/>
              <p:cNvCxnSpPr>
                <a:cxnSpLocks/>
                <a:stCxn id="2097399" idx="3"/>
                <a:endCxn id="2097416" idx="2"/>
              </p:cNvCxnSpPr>
              <p:nvPr/>
            </p:nvCxnSpPr>
            <p:spPr>
              <a:xfrm flipV="1">
                <a:off x="7552039" y="2101470"/>
                <a:ext cx="567917" cy="2961103"/>
              </a:xfrm>
              <a:prstGeom prst="line"/>
              <a:ln w="31750"/>
            </p:spPr>
            <p:style>
              <a:lnRef idx="1">
                <a:schemeClr val="accent1"/>
              </a:lnRef>
              <a:fillRef idx="0">
                <a:schemeClr val="accent1"/>
              </a:fillRef>
              <a:effectRef idx="0">
                <a:schemeClr val="accent1"/>
              </a:effectRef>
              <a:fontRef idx="minor">
                <a:schemeClr val="tx1"/>
              </a:fontRef>
            </p:style>
          </p:cxnSp>
          <p:cxnSp>
            <p:nvCxnSpPr>
              <p:cNvPr id="3146067" name="Straight Connector 363"/>
              <p:cNvCxnSpPr>
                <a:cxnSpLocks/>
                <a:stCxn id="2097414" idx="2"/>
                <a:endCxn id="2097410" idx="2"/>
              </p:cNvCxnSpPr>
              <p:nvPr/>
            </p:nvCxnSpPr>
            <p:spPr>
              <a:xfrm flipH="1" flipV="1">
                <a:off x="6597295" y="2813380"/>
                <a:ext cx="3046541" cy="1119536"/>
              </a:xfrm>
              <a:prstGeom prst="line"/>
              <a:ln w="31750"/>
            </p:spPr>
            <p:style>
              <a:lnRef idx="1">
                <a:schemeClr val="accent1"/>
              </a:lnRef>
              <a:fillRef idx="0">
                <a:schemeClr val="accent1"/>
              </a:fillRef>
              <a:effectRef idx="0">
                <a:schemeClr val="accent1"/>
              </a:effectRef>
              <a:fontRef idx="minor">
                <a:schemeClr val="tx1"/>
              </a:fontRef>
            </p:style>
          </p:cxnSp>
          <p:cxnSp>
            <p:nvCxnSpPr>
              <p:cNvPr id="3146068" name="Straight Connector 364"/>
              <p:cNvCxnSpPr>
                <a:cxnSpLocks/>
                <a:stCxn id="2097399" idx="3"/>
                <a:endCxn id="2097408" idx="2"/>
              </p:cNvCxnSpPr>
              <p:nvPr/>
            </p:nvCxnSpPr>
            <p:spPr>
              <a:xfrm flipV="1">
                <a:off x="7552039" y="2581005"/>
                <a:ext cx="1851162" cy="2481568"/>
              </a:xfrm>
              <a:prstGeom prst="line"/>
              <a:ln w="31750"/>
            </p:spPr>
            <p:style>
              <a:lnRef idx="1">
                <a:schemeClr val="accent1"/>
              </a:lnRef>
              <a:fillRef idx="0">
                <a:schemeClr val="accent1"/>
              </a:fillRef>
              <a:effectRef idx="0">
                <a:schemeClr val="accent1"/>
              </a:effectRef>
              <a:fontRef idx="minor">
                <a:schemeClr val="tx1"/>
              </a:fontRef>
            </p:style>
          </p:cxnSp>
          <p:cxnSp>
            <p:nvCxnSpPr>
              <p:cNvPr id="3146069" name="Straight Connector 365"/>
              <p:cNvCxnSpPr>
                <a:cxnSpLocks/>
                <a:stCxn id="2097399" idx="3"/>
                <a:endCxn id="2097414" idx="2"/>
              </p:cNvCxnSpPr>
              <p:nvPr/>
            </p:nvCxnSpPr>
            <p:spPr>
              <a:xfrm flipV="1">
                <a:off x="7552039" y="3932916"/>
                <a:ext cx="2091797" cy="1129657"/>
              </a:xfrm>
              <a:prstGeom prst="line"/>
              <a:ln w="31750"/>
            </p:spPr>
            <p:style>
              <a:lnRef idx="1">
                <a:schemeClr val="accent1"/>
              </a:lnRef>
              <a:fillRef idx="0">
                <a:schemeClr val="accent1"/>
              </a:fillRef>
              <a:effectRef idx="0">
                <a:schemeClr val="accent1"/>
              </a:effectRef>
              <a:fontRef idx="minor">
                <a:schemeClr val="tx1"/>
              </a:fontRef>
            </p:style>
          </p:cxnSp>
          <p:pic>
            <p:nvPicPr>
              <p:cNvPr id="2097412" name="Picture 366"/>
              <p:cNvPicPr>
                <a:picLocks noChangeAspect="1"/>
              </p:cNvPicPr>
              <p:nvPr/>
            </p:nvPicPr>
            <p:blipFill>
              <a:blip xmlns:r="http://schemas.openxmlformats.org/officeDocument/2006/relationships" r:embed="rId4"/>
              <a:stretch>
                <a:fillRect/>
              </a:stretch>
            </p:blipFill>
            <p:spPr>
              <a:xfrm>
                <a:off x="8194846" y="5160850"/>
                <a:ext cx="310500" cy="310400"/>
              </a:xfrm>
              <a:prstGeom prst="rect"/>
            </p:spPr>
          </p:pic>
          <p:pic>
            <p:nvPicPr>
              <p:cNvPr id="2097413" name="Picture 367"/>
              <p:cNvPicPr>
                <a:picLocks noChangeAspect="1"/>
              </p:cNvPicPr>
              <p:nvPr/>
            </p:nvPicPr>
            <p:blipFill>
              <a:blip xmlns:r="http://schemas.openxmlformats.org/officeDocument/2006/relationships" r:embed="rId2"/>
              <a:stretch>
                <a:fillRect/>
              </a:stretch>
            </p:blipFill>
            <p:spPr>
              <a:xfrm>
                <a:off x="9146119" y="3143603"/>
                <a:ext cx="500712" cy="500550"/>
              </a:xfrm>
              <a:prstGeom prst="rect"/>
            </p:spPr>
          </p:pic>
          <p:pic>
            <p:nvPicPr>
              <p:cNvPr id="2097414" name="Picture 368"/>
              <p:cNvPicPr>
                <a:picLocks noChangeAspect="1"/>
              </p:cNvPicPr>
              <p:nvPr/>
            </p:nvPicPr>
            <p:blipFill>
              <a:blip xmlns:r="http://schemas.openxmlformats.org/officeDocument/2006/relationships" r:embed="rId3"/>
              <a:stretch>
                <a:fillRect/>
              </a:stretch>
            </p:blipFill>
            <p:spPr>
              <a:xfrm>
                <a:off x="9364386" y="3118116"/>
                <a:ext cx="558900" cy="814800"/>
              </a:xfrm>
              <a:prstGeom prst="rect"/>
            </p:spPr>
          </p:pic>
          <p:cxnSp>
            <p:nvCxnSpPr>
              <p:cNvPr id="3146070" name="Straight Connector 369"/>
              <p:cNvCxnSpPr>
                <a:cxnSpLocks/>
                <a:stCxn id="2097409" idx="3"/>
                <a:endCxn id="2097414" idx="2"/>
              </p:cNvCxnSpPr>
              <p:nvPr/>
            </p:nvCxnSpPr>
            <p:spPr>
              <a:xfrm>
                <a:off x="6606733" y="3919485"/>
                <a:ext cx="3037103" cy="13431"/>
              </a:xfrm>
              <a:prstGeom prst="line"/>
              <a:ln w="31750"/>
            </p:spPr>
            <p:style>
              <a:lnRef idx="1">
                <a:schemeClr val="accent1"/>
              </a:lnRef>
              <a:fillRef idx="0">
                <a:schemeClr val="accent1"/>
              </a:fillRef>
              <a:effectRef idx="0">
                <a:schemeClr val="accent1"/>
              </a:effectRef>
              <a:fontRef idx="minor">
                <a:schemeClr val="tx1"/>
              </a:fontRef>
            </p:style>
          </p:cxnSp>
          <p:cxnSp>
            <p:nvCxnSpPr>
              <p:cNvPr id="3146071" name="Straight Connector 370"/>
              <p:cNvCxnSpPr>
                <a:cxnSpLocks/>
                <a:stCxn id="2097409" idx="3"/>
                <a:endCxn id="2097416" idx="2"/>
              </p:cNvCxnSpPr>
              <p:nvPr/>
            </p:nvCxnSpPr>
            <p:spPr>
              <a:xfrm flipV="1">
                <a:off x="6606733" y="2101470"/>
                <a:ext cx="1513223" cy="1818015"/>
              </a:xfrm>
              <a:prstGeom prst="line"/>
              <a:ln w="31750"/>
            </p:spPr>
            <p:style>
              <a:lnRef idx="1">
                <a:schemeClr val="accent1"/>
              </a:lnRef>
              <a:fillRef idx="0">
                <a:schemeClr val="accent1"/>
              </a:fillRef>
              <a:effectRef idx="0">
                <a:schemeClr val="accent1"/>
              </a:effectRef>
              <a:fontRef idx="minor">
                <a:schemeClr val="tx1"/>
              </a:fontRef>
            </p:style>
          </p:cxnSp>
          <p:pic>
            <p:nvPicPr>
              <p:cNvPr id="2097415" name="Picture 371"/>
              <p:cNvPicPr>
                <a:picLocks noChangeAspect="1"/>
              </p:cNvPicPr>
              <p:nvPr/>
            </p:nvPicPr>
            <p:blipFill>
              <a:blip xmlns:r="http://schemas.openxmlformats.org/officeDocument/2006/relationships" r:embed="rId2"/>
              <a:stretch>
                <a:fillRect/>
              </a:stretch>
            </p:blipFill>
            <p:spPr>
              <a:xfrm>
                <a:off x="7620940" y="1338987"/>
                <a:ext cx="500712" cy="500550"/>
              </a:xfrm>
              <a:prstGeom prst="rect"/>
            </p:spPr>
          </p:pic>
          <p:pic>
            <p:nvPicPr>
              <p:cNvPr id="2097416" name="Picture 372"/>
              <p:cNvPicPr>
                <a:picLocks noChangeAspect="1"/>
              </p:cNvPicPr>
              <p:nvPr/>
            </p:nvPicPr>
            <p:blipFill>
              <a:blip xmlns:r="http://schemas.openxmlformats.org/officeDocument/2006/relationships" r:embed="rId3"/>
              <a:stretch>
                <a:fillRect/>
              </a:stretch>
            </p:blipFill>
            <p:spPr>
              <a:xfrm>
                <a:off x="7840506" y="1286670"/>
                <a:ext cx="558900" cy="814800"/>
              </a:xfrm>
              <a:prstGeom prst="rect"/>
            </p:spPr>
          </p:pic>
          <p:cxnSp>
            <p:nvCxnSpPr>
              <p:cNvPr id="3146072" name="Straight Connector 373"/>
              <p:cNvCxnSpPr>
                <a:cxnSpLocks/>
                <a:stCxn id="2097410" idx="2"/>
                <a:endCxn id="2097416" idx="2"/>
              </p:cNvCxnSpPr>
              <p:nvPr/>
            </p:nvCxnSpPr>
            <p:spPr>
              <a:xfrm flipV="1">
                <a:off x="6597295" y="2101470"/>
                <a:ext cx="1522661" cy="711910"/>
              </a:xfrm>
              <a:prstGeom prst="line"/>
              <a:ln w="31750"/>
            </p:spPr>
            <p:style>
              <a:lnRef idx="1">
                <a:schemeClr val="accent1"/>
              </a:lnRef>
              <a:fillRef idx="0">
                <a:schemeClr val="accent1"/>
              </a:fillRef>
              <a:effectRef idx="0">
                <a:schemeClr val="accent1"/>
              </a:effectRef>
              <a:fontRef idx="minor">
                <a:schemeClr val="tx1"/>
              </a:fontRef>
            </p:style>
          </p:cxnSp>
          <p:cxnSp>
            <p:nvCxnSpPr>
              <p:cNvPr id="3146073" name="Straight Connector 374"/>
              <p:cNvCxnSpPr>
                <a:cxnSpLocks/>
                <a:stCxn id="2097411" idx="2"/>
                <a:endCxn id="2097414" idx="2"/>
              </p:cNvCxnSpPr>
              <p:nvPr/>
            </p:nvCxnSpPr>
            <p:spPr>
              <a:xfrm flipV="1">
                <a:off x="9084936" y="3932916"/>
                <a:ext cx="558900" cy="1229210"/>
              </a:xfrm>
              <a:prstGeom prst="line"/>
              <a:ln w="31750"/>
            </p:spPr>
            <p:style>
              <a:lnRef idx="1">
                <a:schemeClr val="accent1"/>
              </a:lnRef>
              <a:fillRef idx="0">
                <a:schemeClr val="accent1"/>
              </a:fillRef>
              <a:effectRef idx="0">
                <a:schemeClr val="accent1"/>
              </a:effectRef>
              <a:fontRef idx="minor">
                <a:schemeClr val="tx1"/>
              </a:fontRef>
            </p:style>
          </p:cxnSp>
          <p:cxnSp>
            <p:nvCxnSpPr>
              <p:cNvPr id="3146074" name="Straight Connector 375"/>
              <p:cNvCxnSpPr>
                <a:cxnSpLocks/>
                <a:stCxn id="2097414" idx="0"/>
                <a:endCxn id="2097408" idx="2"/>
              </p:cNvCxnSpPr>
              <p:nvPr/>
            </p:nvCxnSpPr>
            <p:spPr>
              <a:xfrm flipH="1" flipV="1">
                <a:off x="9403201" y="2581005"/>
                <a:ext cx="240635" cy="537111"/>
              </a:xfrm>
              <a:prstGeom prst="line"/>
              <a:ln w="31750"/>
            </p:spPr>
            <p:style>
              <a:lnRef idx="1">
                <a:schemeClr val="accent1"/>
              </a:lnRef>
              <a:fillRef idx="0">
                <a:schemeClr val="accent1"/>
              </a:fillRef>
              <a:effectRef idx="0">
                <a:schemeClr val="accent1"/>
              </a:effectRef>
              <a:fontRef idx="minor">
                <a:schemeClr val="tx1"/>
              </a:fontRef>
            </p:style>
          </p:cxnSp>
          <p:cxnSp>
            <p:nvCxnSpPr>
              <p:cNvPr id="3146075" name="Straight Connector 376"/>
              <p:cNvCxnSpPr>
                <a:cxnSpLocks/>
                <a:stCxn id="2097408" idx="2"/>
                <a:endCxn id="2097416" idx="2"/>
              </p:cNvCxnSpPr>
              <p:nvPr/>
            </p:nvCxnSpPr>
            <p:spPr>
              <a:xfrm flipH="1" flipV="1">
                <a:off x="8119956" y="2101470"/>
                <a:ext cx="1283245" cy="479535"/>
              </a:xfrm>
              <a:prstGeom prst="line"/>
              <a:ln w="31750"/>
            </p:spPr>
            <p:style>
              <a:lnRef idx="1">
                <a:schemeClr val="accent1"/>
              </a:lnRef>
              <a:fillRef idx="0">
                <a:schemeClr val="accent1"/>
              </a:fillRef>
              <a:effectRef idx="0">
                <a:schemeClr val="accent1"/>
              </a:effectRef>
              <a:fontRef idx="minor">
                <a:schemeClr val="tx1"/>
              </a:fontRef>
            </p:style>
          </p:cxnSp>
          <p:cxnSp>
            <p:nvCxnSpPr>
              <p:cNvPr id="3146076" name="Straight Connector 377"/>
              <p:cNvCxnSpPr>
                <a:cxnSpLocks/>
                <a:stCxn id="2097414" idx="2"/>
                <a:endCxn id="2097416" idx="2"/>
              </p:cNvCxnSpPr>
              <p:nvPr/>
            </p:nvCxnSpPr>
            <p:spPr>
              <a:xfrm flipH="1" flipV="1">
                <a:off x="8119956" y="2101470"/>
                <a:ext cx="1523880" cy="1831446"/>
              </a:xfrm>
              <a:prstGeom prst="line"/>
              <a:ln w="31750"/>
            </p:spPr>
            <p:style>
              <a:lnRef idx="1">
                <a:schemeClr val="accent1"/>
              </a:lnRef>
              <a:fillRef idx="0">
                <a:schemeClr val="accent1"/>
              </a:fillRef>
              <a:effectRef idx="0">
                <a:schemeClr val="accent1"/>
              </a:effectRef>
              <a:fontRef idx="minor">
                <a:schemeClr val="tx1"/>
              </a:fontRef>
            </p:style>
          </p:cxnSp>
          <p:cxnSp>
            <p:nvCxnSpPr>
              <p:cNvPr id="3146077" name="Straight Connector 378"/>
              <p:cNvCxnSpPr>
                <a:cxnSpLocks/>
                <a:stCxn id="2097416" idx="2"/>
                <a:endCxn id="2097411" idx="2"/>
              </p:cNvCxnSpPr>
              <p:nvPr/>
            </p:nvCxnSpPr>
            <p:spPr>
              <a:xfrm>
                <a:off x="8119956" y="2101470"/>
                <a:ext cx="964980" cy="3060656"/>
              </a:xfrm>
              <a:prstGeom prst="line"/>
              <a:ln w="31750"/>
            </p:spPr>
            <p:style>
              <a:lnRef idx="1">
                <a:schemeClr val="accent1"/>
              </a:lnRef>
              <a:fillRef idx="0">
                <a:schemeClr val="accent1"/>
              </a:fillRef>
              <a:effectRef idx="0">
                <a:schemeClr val="accent1"/>
              </a:effectRef>
              <a:fontRef idx="minor">
                <a:schemeClr val="tx1"/>
              </a:fontRef>
            </p:style>
          </p:cxnSp>
          <p:cxnSp>
            <p:nvCxnSpPr>
              <p:cNvPr id="3146078" name="Straight Connector 379"/>
              <p:cNvCxnSpPr>
                <a:cxnSpLocks/>
                <a:stCxn id="2097408" idx="2"/>
                <a:endCxn id="2097411" idx="2"/>
              </p:cNvCxnSpPr>
              <p:nvPr/>
            </p:nvCxnSpPr>
            <p:spPr>
              <a:xfrm flipH="1">
                <a:off x="9084936" y="2581005"/>
                <a:ext cx="318265" cy="2581121"/>
              </a:xfrm>
              <a:prstGeom prst="line"/>
              <a:ln w="31750"/>
            </p:spPr>
            <p:style>
              <a:lnRef idx="1">
                <a:schemeClr val="accent1"/>
              </a:lnRef>
              <a:fillRef idx="0">
                <a:schemeClr val="accent1"/>
              </a:fillRef>
              <a:effectRef idx="0">
                <a:schemeClr val="accent1"/>
              </a:effectRef>
              <a:fontRef idx="minor">
                <a:schemeClr val="tx1"/>
              </a:fontRef>
            </p:style>
          </p:cxnSp>
          <p:pic>
            <p:nvPicPr>
              <p:cNvPr id="2097417" name="Picture 380"/>
              <p:cNvPicPr>
                <a:picLocks noChangeAspect="1"/>
              </p:cNvPicPr>
              <p:nvPr/>
            </p:nvPicPr>
            <p:blipFill>
              <a:blip xmlns:r="http://schemas.openxmlformats.org/officeDocument/2006/relationships" r:embed="rId4"/>
              <a:stretch>
                <a:fillRect/>
              </a:stretch>
            </p:blipFill>
            <p:spPr>
              <a:xfrm>
                <a:off x="6621237" y="4246905"/>
                <a:ext cx="310500" cy="310400"/>
              </a:xfrm>
              <a:prstGeom prst="rect"/>
            </p:spPr>
          </p:pic>
          <p:pic>
            <p:nvPicPr>
              <p:cNvPr id="2097418" name="Picture 381"/>
              <p:cNvPicPr>
                <a:picLocks noChangeAspect="1"/>
              </p:cNvPicPr>
              <p:nvPr/>
            </p:nvPicPr>
            <p:blipFill>
              <a:blip xmlns:r="http://schemas.openxmlformats.org/officeDocument/2006/relationships" r:embed="rId4"/>
              <a:stretch>
                <a:fillRect/>
              </a:stretch>
            </p:blipFill>
            <p:spPr>
              <a:xfrm>
                <a:off x="7975184" y="3501489"/>
                <a:ext cx="310500" cy="310400"/>
              </a:xfrm>
              <a:prstGeom prst="rect"/>
            </p:spPr>
          </p:pic>
        </p:grpSp>
        <p:sp>
          <p:nvSpPr>
            <p:cNvPr id="1049813" name="TextBox 280"/>
            <p:cNvSpPr txBox="1"/>
            <p:nvPr/>
          </p:nvSpPr>
          <p:spPr>
            <a:xfrm>
              <a:off x="2685650" y="4148870"/>
              <a:ext cx="991004"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区块链支付</a:t>
              </a:r>
              <a:endParaRPr altLang="zh-CN" dirty="0" sz="1200" lang="en-US">
                <a:latin typeface="Lato Regular"/>
                <a:ea typeface="Open Sans Light" panose="020B0306030504020204" pitchFamily="34" charset="0"/>
                <a:cs typeface="Aparajita" panose="020B0604020202020204" pitchFamily="34" charset="0"/>
              </a:endParaRPr>
            </a:p>
            <a:p>
              <a:pPr algn="ctr"/>
              <a:r>
                <a:rPr altLang="en-US" dirty="0" sz="1200" lang="zh-CN">
                  <a:latin typeface="Lato Regular"/>
                  <a:ea typeface="Open Sans Light" panose="020B0306030504020204" pitchFamily="34" charset="0"/>
                  <a:cs typeface="Aparajita" panose="020B0604020202020204" pitchFamily="34" charset="0"/>
                </a:rPr>
                <a:t>信用证网络</a:t>
              </a:r>
              <a:endParaRPr dirty="0" sz="1200" lang="bg-BG">
                <a:latin typeface="Lato Regular"/>
                <a:ea typeface="Open Sans Light" panose="020B0306030504020204" pitchFamily="34" charset="0"/>
                <a:cs typeface="Aparajita" panose="020B0604020202020204" pitchFamily="34" charset="0"/>
              </a:endParaRPr>
            </a:p>
          </p:txBody>
        </p:sp>
        <p:grpSp>
          <p:nvGrpSpPr>
            <p:cNvPr id="326" name="Group 281"/>
            <p:cNvGrpSpPr/>
            <p:nvPr/>
          </p:nvGrpSpPr>
          <p:grpSpPr>
            <a:xfrm>
              <a:off x="1773041" y="1683263"/>
              <a:ext cx="362230" cy="387332"/>
              <a:chOff x="13248276" y="8214856"/>
              <a:chExt cx="1931482" cy="2560721"/>
            </a:xfrm>
          </p:grpSpPr>
          <p:sp>
            <p:nvSpPr>
              <p:cNvPr id="1049814"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815"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816"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817"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818"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819"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820"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821"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822"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823"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824"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825"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826"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827"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828"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829"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830"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831" name="TextBox 282"/>
            <p:cNvSpPr txBox="1"/>
            <p:nvPr/>
          </p:nvSpPr>
          <p:spPr>
            <a:xfrm>
              <a:off x="1640428" y="2085223"/>
              <a:ext cx="683228" cy="480113"/>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进口商</a:t>
              </a:r>
              <a:endParaRPr altLang="zh-CN" dirty="0" sz="1200" lang="en-US">
                <a:latin typeface="微软雅黑" panose="020B0503020204020204" pitchFamily="34" charset="-122"/>
                <a:ea typeface="Open Sans Light" panose="020B0306030504020204" pitchFamily="34" charset="0"/>
                <a:cs typeface="Aparajita" panose="020B0604020202020204" pitchFamily="34" charset="0"/>
              </a:endParaRPr>
            </a:p>
            <a:p>
              <a:pPr algn="ctr"/>
              <a:r>
                <a:rPr altLang="zh-CN" dirty="0" sz="1200" lang="en-US">
                  <a:latin typeface="微软雅黑" panose="020B0503020204020204" pitchFamily="34" charset="-122"/>
                  <a:ea typeface="Open Sans Light" panose="020B0306030504020204" pitchFamily="34" charset="0"/>
                  <a:cs typeface="Aparajita" panose="020B0604020202020204" pitchFamily="34" charset="0"/>
                </a:rPr>
                <a:t>Buyer</a:t>
              </a:r>
              <a:endParaRPr dirty="0" sz="1200" lang="bg-BG">
                <a:latin typeface="Lato Regular"/>
                <a:ea typeface="Open Sans Light" panose="020B0306030504020204" pitchFamily="34" charset="0"/>
                <a:cs typeface="Aparajita" panose="020B0604020202020204" pitchFamily="34" charset="0"/>
              </a:endParaRPr>
            </a:p>
          </p:txBody>
        </p:sp>
        <p:pic>
          <p:nvPicPr>
            <p:cNvPr id="2097419" name="Picture 283"/>
            <p:cNvPicPr>
              <a:picLocks noChangeAspect="1"/>
            </p:cNvPicPr>
            <p:nvPr/>
          </p:nvPicPr>
          <p:blipFill>
            <a:blip xmlns:r="http://schemas.openxmlformats.org/officeDocument/2006/relationships" r:embed="rId5" cstate="print"/>
            <a:stretch>
              <a:fillRect/>
            </a:stretch>
          </p:blipFill>
          <p:spPr>
            <a:xfrm>
              <a:off x="4019132" y="1714804"/>
              <a:ext cx="779585" cy="779585"/>
            </a:xfrm>
            <a:prstGeom prst="rect"/>
          </p:spPr>
        </p:pic>
        <p:grpSp>
          <p:nvGrpSpPr>
            <p:cNvPr id="327" name="Group 284"/>
            <p:cNvGrpSpPr/>
            <p:nvPr/>
          </p:nvGrpSpPr>
          <p:grpSpPr>
            <a:xfrm>
              <a:off x="4468925" y="1945310"/>
              <a:ext cx="362230" cy="387332"/>
              <a:chOff x="13248276" y="8214856"/>
              <a:chExt cx="1931482" cy="2560721"/>
            </a:xfrm>
          </p:grpSpPr>
          <p:sp>
            <p:nvSpPr>
              <p:cNvPr id="1049832" name="Freeform 87"/>
              <p:cNvSpPr>
                <a:spLocks noChangeArrowheads="1"/>
              </p:cNvSpPr>
              <p:nvPr/>
            </p:nvSpPr>
            <p:spPr bwMode="auto">
              <a:xfrm>
                <a:off x="13747422" y="8214856"/>
                <a:ext cx="954891" cy="824639"/>
              </a:xfrm>
              <a:custGeom>
                <a:avLst/>
                <a:gdLst>
                  <a:gd name="T0" fmla="*/ 186 w 200"/>
                  <a:gd name="T1" fmla="*/ 172 h 173"/>
                  <a:gd name="T2" fmla="*/ 186 w 200"/>
                  <a:gd name="T3" fmla="*/ 172 h 173"/>
                  <a:gd name="T4" fmla="*/ 189 w 200"/>
                  <a:gd name="T5" fmla="*/ 67 h 173"/>
                  <a:gd name="T6" fmla="*/ 31 w 200"/>
                  <a:gd name="T7" fmla="*/ 7 h 173"/>
                  <a:gd name="T8" fmla="*/ 17 w 200"/>
                  <a:gd name="T9" fmla="*/ 169 h 173"/>
                  <a:gd name="T10" fmla="*/ 186 w 200"/>
                  <a:gd name="T11" fmla="*/ 172 h 173"/>
                </a:gdLst>
                <a:ahLst/>
                <a:cxnLst>
                  <a:cxn ang="0">
                    <a:pos x="T0" y="T1"/>
                  </a:cxn>
                  <a:cxn ang="0">
                    <a:pos x="T2" y="T3"/>
                  </a:cxn>
                  <a:cxn ang="0">
                    <a:pos x="T4" y="T5"/>
                  </a:cxn>
                  <a:cxn ang="0">
                    <a:pos x="T6" y="T7"/>
                  </a:cxn>
                  <a:cxn ang="0">
                    <a:pos x="T8" y="T9"/>
                  </a:cxn>
                  <a:cxn ang="0">
                    <a:pos x="T10" y="T11"/>
                  </a:cxn>
                </a:cxnLst>
                <a:rect l="0" t="0" r="r" b="b"/>
                <a:pathLst>
                  <a:path w="200" h="173">
                    <a:moveTo>
                      <a:pt x="186" y="172"/>
                    </a:moveTo>
                    <a:lnTo>
                      <a:pt x="186" y="172"/>
                    </a:lnTo>
                    <a:cubicBezTo>
                      <a:pt x="186" y="137"/>
                      <a:pt x="199" y="102"/>
                      <a:pt x="189" y="67"/>
                    </a:cubicBezTo>
                    <a:cubicBezTo>
                      <a:pt x="172" y="22"/>
                      <a:pt x="77" y="0"/>
                      <a:pt x="31" y="7"/>
                    </a:cubicBezTo>
                    <a:cubicBezTo>
                      <a:pt x="0" y="57"/>
                      <a:pt x="14" y="116"/>
                      <a:pt x="17" y="169"/>
                    </a:cubicBezTo>
                    <a:lnTo>
                      <a:pt x="186" y="172"/>
                    </a:lnTo>
                  </a:path>
                </a:pathLst>
              </a:custGeom>
              <a:solidFill>
                <a:srgbClr val="985824"/>
              </a:solidFill>
              <a:ln>
                <a:noFill/>
              </a:ln>
              <a:effectLst/>
            </p:spPr>
            <p:txBody>
              <a:bodyPr anchor="ctr" wrap="none"/>
              <a:p>
                <a:endParaRPr dirty="0" lang="en-US">
                  <a:latin typeface="微软雅黑" panose="020B0503020204020204" pitchFamily="34" charset="-122"/>
                </a:endParaRPr>
              </a:p>
            </p:txBody>
          </p:sp>
          <p:sp>
            <p:nvSpPr>
              <p:cNvPr id="1049833" name="Freeform 88"/>
              <p:cNvSpPr>
                <a:spLocks noChangeArrowheads="1"/>
              </p:cNvSpPr>
              <p:nvPr/>
            </p:nvSpPr>
            <p:spPr bwMode="auto">
              <a:xfrm>
                <a:off x="14246573" y="8279959"/>
                <a:ext cx="455744" cy="781237"/>
              </a:xfrm>
              <a:custGeom>
                <a:avLst/>
                <a:gdLst>
                  <a:gd name="T0" fmla="*/ 0 w 99"/>
                  <a:gd name="T1" fmla="*/ 161 h 162"/>
                  <a:gd name="T2" fmla="*/ 0 w 99"/>
                  <a:gd name="T3" fmla="*/ 161 h 162"/>
                  <a:gd name="T4" fmla="*/ 0 w 99"/>
                  <a:gd name="T5" fmla="*/ 0 h 162"/>
                  <a:gd name="T6" fmla="*/ 88 w 99"/>
                  <a:gd name="T7" fmla="*/ 56 h 162"/>
                  <a:gd name="T8" fmla="*/ 85 w 99"/>
                  <a:gd name="T9" fmla="*/ 161 h 162"/>
                  <a:gd name="T10" fmla="*/ 0 w 99"/>
                  <a:gd name="T11" fmla="*/ 161 h 162"/>
                </a:gdLst>
                <a:ahLst/>
                <a:cxnLst>
                  <a:cxn ang="0">
                    <a:pos x="T0" y="T1"/>
                  </a:cxn>
                  <a:cxn ang="0">
                    <a:pos x="T2" y="T3"/>
                  </a:cxn>
                  <a:cxn ang="0">
                    <a:pos x="T4" y="T5"/>
                  </a:cxn>
                  <a:cxn ang="0">
                    <a:pos x="T6" y="T7"/>
                  </a:cxn>
                  <a:cxn ang="0">
                    <a:pos x="T8" y="T9"/>
                  </a:cxn>
                  <a:cxn ang="0">
                    <a:pos x="T10" y="T11"/>
                  </a:cxn>
                </a:cxnLst>
                <a:rect l="0" t="0" r="r" b="b"/>
                <a:pathLst>
                  <a:path w="99" h="162">
                    <a:moveTo>
                      <a:pt x="0" y="161"/>
                    </a:moveTo>
                    <a:lnTo>
                      <a:pt x="0" y="161"/>
                    </a:lnTo>
                    <a:cubicBezTo>
                      <a:pt x="0" y="0"/>
                      <a:pt x="0" y="0"/>
                      <a:pt x="0" y="0"/>
                    </a:cubicBezTo>
                    <a:cubicBezTo>
                      <a:pt x="39" y="11"/>
                      <a:pt x="78" y="28"/>
                      <a:pt x="88" y="56"/>
                    </a:cubicBezTo>
                    <a:cubicBezTo>
                      <a:pt x="98" y="91"/>
                      <a:pt x="85" y="126"/>
                      <a:pt x="85" y="161"/>
                    </a:cubicBezTo>
                    <a:lnTo>
                      <a:pt x="0" y="161"/>
                    </a:lnTo>
                  </a:path>
                </a:pathLst>
              </a:custGeom>
              <a:solidFill>
                <a:srgbClr val="8B4B20"/>
              </a:solidFill>
              <a:ln>
                <a:noFill/>
              </a:ln>
              <a:effectLst/>
            </p:spPr>
            <p:txBody>
              <a:bodyPr anchor="ctr" wrap="none"/>
              <a:p>
                <a:endParaRPr dirty="0" lang="en-US">
                  <a:latin typeface="微软雅黑" panose="020B0503020204020204" pitchFamily="34" charset="-122"/>
                </a:endParaRPr>
              </a:p>
            </p:txBody>
          </p:sp>
          <p:sp>
            <p:nvSpPr>
              <p:cNvPr id="1049834" name="Freeform 89"/>
              <p:cNvSpPr>
                <a:spLocks noChangeArrowheads="1"/>
              </p:cNvSpPr>
              <p:nvPr/>
            </p:nvSpPr>
            <p:spPr bwMode="auto">
              <a:xfrm>
                <a:off x="14224867" y="9473518"/>
                <a:ext cx="368936" cy="1215255"/>
              </a:xfrm>
              <a:custGeom>
                <a:avLst/>
                <a:gdLst>
                  <a:gd name="T0" fmla="*/ 0 w 78"/>
                  <a:gd name="T1" fmla="*/ 252 h 253"/>
                  <a:gd name="T2" fmla="*/ 0 w 78"/>
                  <a:gd name="T3" fmla="*/ 252 h 253"/>
                  <a:gd name="T4" fmla="*/ 77 w 78"/>
                  <a:gd name="T5" fmla="*/ 248 h 253"/>
                  <a:gd name="T6" fmla="*/ 77 w 78"/>
                  <a:gd name="T7" fmla="*/ 24 h 253"/>
                  <a:gd name="T8" fmla="*/ 66 w 78"/>
                  <a:gd name="T9" fmla="*/ 21 h 253"/>
                  <a:gd name="T10" fmla="*/ 0 w 78"/>
                  <a:gd name="T11" fmla="*/ 0 h 253"/>
                  <a:gd name="T12" fmla="*/ 0 w 78"/>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8" h="253">
                    <a:moveTo>
                      <a:pt x="0" y="252"/>
                    </a:moveTo>
                    <a:lnTo>
                      <a:pt x="0" y="252"/>
                    </a:lnTo>
                    <a:cubicBezTo>
                      <a:pt x="28" y="252"/>
                      <a:pt x="53" y="252"/>
                      <a:pt x="77" y="248"/>
                    </a:cubicBezTo>
                    <a:cubicBezTo>
                      <a:pt x="77" y="24"/>
                      <a:pt x="77" y="24"/>
                      <a:pt x="77" y="24"/>
                    </a:cubicBezTo>
                    <a:cubicBezTo>
                      <a:pt x="66" y="21"/>
                      <a:pt x="66" y="21"/>
                      <a:pt x="66" y="21"/>
                    </a:cubicBezTo>
                    <a:cubicBezTo>
                      <a:pt x="49" y="14"/>
                      <a:pt x="28" y="3"/>
                      <a:pt x="0" y="0"/>
                    </a:cubicBezTo>
                    <a:lnTo>
                      <a:pt x="0"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835" name="Freeform 90"/>
              <p:cNvSpPr>
                <a:spLocks noChangeArrowheads="1"/>
              </p:cNvSpPr>
              <p:nvPr/>
            </p:nvSpPr>
            <p:spPr bwMode="auto">
              <a:xfrm>
                <a:off x="13855931" y="9473518"/>
                <a:ext cx="347235" cy="1215255"/>
              </a:xfrm>
              <a:custGeom>
                <a:avLst/>
                <a:gdLst>
                  <a:gd name="T0" fmla="*/ 74 w 75"/>
                  <a:gd name="T1" fmla="*/ 252 h 253"/>
                  <a:gd name="T2" fmla="*/ 74 w 75"/>
                  <a:gd name="T3" fmla="*/ 252 h 253"/>
                  <a:gd name="T4" fmla="*/ 0 w 75"/>
                  <a:gd name="T5" fmla="*/ 248 h 253"/>
                  <a:gd name="T6" fmla="*/ 0 w 75"/>
                  <a:gd name="T7" fmla="*/ 24 h 253"/>
                  <a:gd name="T8" fmla="*/ 11 w 75"/>
                  <a:gd name="T9" fmla="*/ 21 h 253"/>
                  <a:gd name="T10" fmla="*/ 74 w 75"/>
                  <a:gd name="T11" fmla="*/ 0 h 253"/>
                  <a:gd name="T12" fmla="*/ 74 w 75"/>
                  <a:gd name="T13" fmla="*/ 252 h 253"/>
                </a:gdLst>
                <a:ahLst/>
                <a:cxnLst>
                  <a:cxn ang="0">
                    <a:pos x="T0" y="T1"/>
                  </a:cxn>
                  <a:cxn ang="0">
                    <a:pos x="T2" y="T3"/>
                  </a:cxn>
                  <a:cxn ang="0">
                    <a:pos x="T4" y="T5"/>
                  </a:cxn>
                  <a:cxn ang="0">
                    <a:pos x="T6" y="T7"/>
                  </a:cxn>
                  <a:cxn ang="0">
                    <a:pos x="T8" y="T9"/>
                  </a:cxn>
                  <a:cxn ang="0">
                    <a:pos x="T10" y="T11"/>
                  </a:cxn>
                  <a:cxn ang="0">
                    <a:pos x="T12" y="T13"/>
                  </a:cxn>
                </a:cxnLst>
                <a:rect l="0" t="0" r="r" b="b"/>
                <a:pathLst>
                  <a:path w="75" h="253">
                    <a:moveTo>
                      <a:pt x="74" y="252"/>
                    </a:moveTo>
                    <a:lnTo>
                      <a:pt x="74" y="252"/>
                    </a:lnTo>
                    <a:cubicBezTo>
                      <a:pt x="50" y="252"/>
                      <a:pt x="25" y="252"/>
                      <a:pt x="0" y="248"/>
                    </a:cubicBezTo>
                    <a:cubicBezTo>
                      <a:pt x="0" y="24"/>
                      <a:pt x="0" y="24"/>
                      <a:pt x="0" y="24"/>
                    </a:cubicBezTo>
                    <a:cubicBezTo>
                      <a:pt x="11" y="21"/>
                      <a:pt x="11" y="21"/>
                      <a:pt x="11" y="21"/>
                    </a:cubicBezTo>
                    <a:cubicBezTo>
                      <a:pt x="28" y="14"/>
                      <a:pt x="50" y="3"/>
                      <a:pt x="74" y="0"/>
                    </a:cubicBezTo>
                    <a:lnTo>
                      <a:pt x="74" y="252"/>
                    </a:lnTo>
                  </a:path>
                </a:pathLst>
              </a:custGeom>
              <a:solidFill>
                <a:srgbClr val="B3D8DE"/>
              </a:solidFill>
              <a:ln>
                <a:noFill/>
              </a:ln>
              <a:effectLst/>
            </p:spPr>
            <p:txBody>
              <a:bodyPr anchor="ctr" wrap="none"/>
              <a:p>
                <a:endParaRPr dirty="0" lang="en-US">
                  <a:latin typeface="微软雅黑" panose="020B0503020204020204" pitchFamily="34" charset="-122"/>
                </a:endParaRPr>
              </a:p>
            </p:txBody>
          </p:sp>
          <p:sp>
            <p:nvSpPr>
              <p:cNvPr id="1049836" name="Freeform 91"/>
              <p:cNvSpPr>
                <a:spLocks noChangeArrowheads="1"/>
              </p:cNvSpPr>
              <p:nvPr/>
            </p:nvSpPr>
            <p:spPr bwMode="auto">
              <a:xfrm>
                <a:off x="13964446" y="9256509"/>
                <a:ext cx="520852" cy="434023"/>
              </a:xfrm>
              <a:custGeom>
                <a:avLst/>
                <a:gdLst>
                  <a:gd name="T0" fmla="*/ 0 w 110"/>
                  <a:gd name="T1" fmla="*/ 0 h 92"/>
                  <a:gd name="T2" fmla="*/ 0 w 110"/>
                  <a:gd name="T3" fmla="*/ 0 h 92"/>
                  <a:gd name="T4" fmla="*/ 109 w 110"/>
                  <a:gd name="T5" fmla="*/ 0 h 92"/>
                  <a:gd name="T6" fmla="*/ 109 w 110"/>
                  <a:gd name="T7" fmla="*/ 63 h 92"/>
                  <a:gd name="T8" fmla="*/ 0 w 110"/>
                  <a:gd name="T9" fmla="*/ 63 h 92"/>
                  <a:gd name="T10" fmla="*/ 0 w 110"/>
                  <a:gd name="T11" fmla="*/ 0 h 92"/>
                </a:gdLst>
                <a:ahLst/>
                <a:cxnLst>
                  <a:cxn ang="0">
                    <a:pos x="T0" y="T1"/>
                  </a:cxn>
                  <a:cxn ang="0">
                    <a:pos x="T2" y="T3"/>
                  </a:cxn>
                  <a:cxn ang="0">
                    <a:pos x="T4" y="T5"/>
                  </a:cxn>
                  <a:cxn ang="0">
                    <a:pos x="T6" y="T7"/>
                  </a:cxn>
                  <a:cxn ang="0">
                    <a:pos x="T8" y="T9"/>
                  </a:cxn>
                  <a:cxn ang="0">
                    <a:pos x="T10" y="T11"/>
                  </a:cxn>
                </a:cxnLst>
                <a:rect l="0" t="0" r="r" b="b"/>
                <a:pathLst>
                  <a:path w="110" h="92">
                    <a:moveTo>
                      <a:pt x="0" y="0"/>
                    </a:moveTo>
                    <a:lnTo>
                      <a:pt x="0" y="0"/>
                    </a:lnTo>
                    <a:cubicBezTo>
                      <a:pt x="109" y="0"/>
                      <a:pt x="109" y="0"/>
                      <a:pt x="109" y="0"/>
                    </a:cubicBezTo>
                    <a:cubicBezTo>
                      <a:pt x="109" y="63"/>
                      <a:pt x="109" y="63"/>
                      <a:pt x="109" y="63"/>
                    </a:cubicBezTo>
                    <a:cubicBezTo>
                      <a:pt x="74" y="91"/>
                      <a:pt x="36" y="91"/>
                      <a:pt x="0" y="63"/>
                    </a:cubicBezTo>
                    <a:lnTo>
                      <a:pt x="0" y="0"/>
                    </a:lnTo>
                  </a:path>
                </a:pathLst>
              </a:custGeom>
              <a:solidFill>
                <a:srgbClr val="E0AD7E"/>
              </a:solidFill>
              <a:ln>
                <a:noFill/>
              </a:ln>
              <a:effectLst/>
            </p:spPr>
            <p:txBody>
              <a:bodyPr anchor="ctr" wrap="none"/>
              <a:p>
                <a:endParaRPr dirty="0" lang="en-US">
                  <a:latin typeface="微软雅黑" panose="020B0503020204020204" pitchFamily="34" charset="-122"/>
                </a:endParaRPr>
              </a:p>
            </p:txBody>
          </p:sp>
          <p:sp>
            <p:nvSpPr>
              <p:cNvPr id="1049837" name="Freeform 92"/>
              <p:cNvSpPr>
                <a:spLocks noChangeArrowheads="1"/>
              </p:cNvSpPr>
              <p:nvPr/>
            </p:nvSpPr>
            <p:spPr bwMode="auto">
              <a:xfrm>
                <a:off x="13769128" y="8583776"/>
                <a:ext cx="455744" cy="976545"/>
              </a:xfrm>
              <a:custGeom>
                <a:avLst/>
                <a:gdLst>
                  <a:gd name="T0" fmla="*/ 52 w 98"/>
                  <a:gd name="T1" fmla="*/ 3 h 201"/>
                  <a:gd name="T2" fmla="*/ 52 w 98"/>
                  <a:gd name="T3" fmla="*/ 3 h 201"/>
                  <a:gd name="T4" fmla="*/ 20 w 98"/>
                  <a:gd name="T5" fmla="*/ 32 h 201"/>
                  <a:gd name="T6" fmla="*/ 13 w 98"/>
                  <a:gd name="T7" fmla="*/ 73 h 201"/>
                  <a:gd name="T8" fmla="*/ 13 w 98"/>
                  <a:gd name="T9" fmla="*/ 73 h 201"/>
                  <a:gd name="T10" fmla="*/ 0 w 98"/>
                  <a:gd name="T11" fmla="*/ 88 h 201"/>
                  <a:gd name="T12" fmla="*/ 20 w 98"/>
                  <a:gd name="T13" fmla="*/ 123 h 201"/>
                  <a:gd name="T14" fmla="*/ 94 w 98"/>
                  <a:gd name="T15" fmla="*/ 200 h 201"/>
                  <a:gd name="T16" fmla="*/ 97 w 98"/>
                  <a:gd name="T17" fmla="*/ 200 h 201"/>
                  <a:gd name="T18" fmla="*/ 97 w 98"/>
                  <a:gd name="T19" fmla="*/ 7 h 201"/>
                  <a:gd name="T20" fmla="*/ 52 w 98"/>
                  <a:gd name="T21"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201">
                    <a:moveTo>
                      <a:pt x="52" y="3"/>
                    </a:moveTo>
                    <a:lnTo>
                      <a:pt x="52" y="3"/>
                    </a:lnTo>
                    <a:cubicBezTo>
                      <a:pt x="38" y="0"/>
                      <a:pt x="24" y="18"/>
                      <a:pt x="20" y="32"/>
                    </a:cubicBezTo>
                    <a:cubicBezTo>
                      <a:pt x="17" y="46"/>
                      <a:pt x="17" y="60"/>
                      <a:pt x="13" y="73"/>
                    </a:cubicBezTo>
                    <a:cubicBezTo>
                      <a:pt x="13" y="73"/>
                      <a:pt x="17" y="73"/>
                      <a:pt x="13" y="73"/>
                    </a:cubicBezTo>
                    <a:cubicBezTo>
                      <a:pt x="10" y="73"/>
                      <a:pt x="0" y="77"/>
                      <a:pt x="0" y="88"/>
                    </a:cubicBezTo>
                    <a:cubicBezTo>
                      <a:pt x="3" y="98"/>
                      <a:pt x="10" y="126"/>
                      <a:pt x="20" y="123"/>
                    </a:cubicBezTo>
                    <a:cubicBezTo>
                      <a:pt x="38" y="165"/>
                      <a:pt x="59" y="193"/>
                      <a:pt x="94" y="200"/>
                    </a:cubicBezTo>
                    <a:cubicBezTo>
                      <a:pt x="97" y="200"/>
                      <a:pt x="97" y="200"/>
                      <a:pt x="97" y="200"/>
                    </a:cubicBezTo>
                    <a:cubicBezTo>
                      <a:pt x="97" y="7"/>
                      <a:pt x="97" y="7"/>
                      <a:pt x="97" y="7"/>
                    </a:cubicBezTo>
                    <a:cubicBezTo>
                      <a:pt x="83" y="7"/>
                      <a:pt x="70" y="7"/>
                      <a:pt x="52" y="3"/>
                    </a:cubicBezTo>
                  </a:path>
                </a:pathLst>
              </a:custGeom>
              <a:solidFill>
                <a:srgbClr val="F1C195"/>
              </a:solidFill>
              <a:ln>
                <a:noFill/>
              </a:ln>
              <a:effectLst/>
            </p:spPr>
            <p:txBody>
              <a:bodyPr anchor="ctr" wrap="none"/>
              <a:p>
                <a:endParaRPr dirty="0" lang="en-US">
                  <a:latin typeface="微软雅黑" panose="020B0503020204020204" pitchFamily="34" charset="-122"/>
                </a:endParaRPr>
              </a:p>
            </p:txBody>
          </p:sp>
          <p:sp>
            <p:nvSpPr>
              <p:cNvPr id="1049838" name="Freeform 93"/>
              <p:cNvSpPr>
                <a:spLocks noChangeArrowheads="1"/>
              </p:cNvSpPr>
              <p:nvPr/>
            </p:nvSpPr>
            <p:spPr bwMode="auto">
              <a:xfrm>
                <a:off x="14224867" y="8583776"/>
                <a:ext cx="455744" cy="976545"/>
              </a:xfrm>
              <a:custGeom>
                <a:avLst/>
                <a:gdLst>
                  <a:gd name="T0" fmla="*/ 46 w 99"/>
                  <a:gd name="T1" fmla="*/ 3 h 201"/>
                  <a:gd name="T2" fmla="*/ 46 w 99"/>
                  <a:gd name="T3" fmla="*/ 3 h 201"/>
                  <a:gd name="T4" fmla="*/ 81 w 99"/>
                  <a:gd name="T5" fmla="*/ 32 h 201"/>
                  <a:gd name="T6" fmla="*/ 84 w 99"/>
                  <a:gd name="T7" fmla="*/ 73 h 201"/>
                  <a:gd name="T8" fmla="*/ 84 w 99"/>
                  <a:gd name="T9" fmla="*/ 73 h 201"/>
                  <a:gd name="T10" fmla="*/ 98 w 99"/>
                  <a:gd name="T11" fmla="*/ 88 h 201"/>
                  <a:gd name="T12" fmla="*/ 77 w 99"/>
                  <a:gd name="T13" fmla="*/ 123 h 201"/>
                  <a:gd name="T14" fmla="*/ 0 w 99"/>
                  <a:gd name="T15" fmla="*/ 200 h 201"/>
                  <a:gd name="T16" fmla="*/ 0 w 99"/>
                  <a:gd name="T17" fmla="*/ 7 h 201"/>
                  <a:gd name="T18" fmla="*/ 46 w 99"/>
                  <a:gd name="T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01">
                    <a:moveTo>
                      <a:pt x="46" y="3"/>
                    </a:moveTo>
                    <a:lnTo>
                      <a:pt x="46" y="3"/>
                    </a:lnTo>
                    <a:cubicBezTo>
                      <a:pt x="63" y="0"/>
                      <a:pt x="77" y="18"/>
                      <a:pt x="81" y="32"/>
                    </a:cubicBezTo>
                    <a:cubicBezTo>
                      <a:pt x="81" y="46"/>
                      <a:pt x="84" y="60"/>
                      <a:pt x="84" y="73"/>
                    </a:cubicBezTo>
                    <a:cubicBezTo>
                      <a:pt x="84" y="73"/>
                      <a:pt x="81" y="73"/>
                      <a:pt x="84" y="73"/>
                    </a:cubicBezTo>
                    <a:cubicBezTo>
                      <a:pt x="88" y="73"/>
                      <a:pt x="98" y="77"/>
                      <a:pt x="98" y="88"/>
                    </a:cubicBezTo>
                    <a:cubicBezTo>
                      <a:pt x="98" y="98"/>
                      <a:pt x="88" y="126"/>
                      <a:pt x="77" y="123"/>
                    </a:cubicBezTo>
                    <a:cubicBezTo>
                      <a:pt x="59" y="168"/>
                      <a:pt x="39" y="193"/>
                      <a:pt x="0" y="200"/>
                    </a:cubicBezTo>
                    <a:cubicBezTo>
                      <a:pt x="0" y="7"/>
                      <a:pt x="0" y="7"/>
                      <a:pt x="0" y="7"/>
                    </a:cubicBezTo>
                    <a:cubicBezTo>
                      <a:pt x="17" y="7"/>
                      <a:pt x="31" y="7"/>
                      <a:pt x="46" y="3"/>
                    </a:cubicBezTo>
                  </a:path>
                </a:pathLst>
              </a:custGeom>
              <a:solidFill>
                <a:srgbClr val="EBB688"/>
              </a:solidFill>
              <a:ln>
                <a:noFill/>
              </a:ln>
              <a:effectLst/>
            </p:spPr>
            <p:txBody>
              <a:bodyPr anchor="ctr" wrap="none"/>
              <a:p>
                <a:endParaRPr dirty="0" lang="en-US">
                  <a:latin typeface="微软雅黑" panose="020B0503020204020204" pitchFamily="34" charset="-122"/>
                </a:endParaRPr>
              </a:p>
            </p:txBody>
          </p:sp>
          <p:sp>
            <p:nvSpPr>
              <p:cNvPr id="1049839" name="Freeform 94"/>
              <p:cNvSpPr>
                <a:spLocks noChangeArrowheads="1"/>
              </p:cNvSpPr>
              <p:nvPr/>
            </p:nvSpPr>
            <p:spPr bwMode="auto">
              <a:xfrm>
                <a:off x="14138059" y="9668826"/>
                <a:ext cx="173617" cy="130205"/>
              </a:xfrm>
              <a:custGeom>
                <a:avLst/>
                <a:gdLst>
                  <a:gd name="T0" fmla="*/ 17 w 39"/>
                  <a:gd name="T1" fmla="*/ 0 h 29"/>
                  <a:gd name="T2" fmla="*/ 38 w 39"/>
                  <a:gd name="T3" fmla="*/ 0 h 29"/>
                  <a:gd name="T4" fmla="*/ 28 w 39"/>
                  <a:gd name="T5" fmla="*/ 28 h 29"/>
                  <a:gd name="T6" fmla="*/ 17 w 39"/>
                  <a:gd name="T7" fmla="*/ 28 h 29"/>
                  <a:gd name="T8" fmla="*/ 17 w 39"/>
                  <a:gd name="T9" fmla="*/ 28 h 29"/>
                  <a:gd name="T10" fmla="*/ 6 w 39"/>
                  <a:gd name="T11" fmla="*/ 28 h 29"/>
                  <a:gd name="T12" fmla="*/ 0 w 39"/>
                  <a:gd name="T13" fmla="*/ 0 h 29"/>
                  <a:gd name="T14" fmla="*/ 17 w 3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17" y="0"/>
                    </a:moveTo>
                    <a:lnTo>
                      <a:pt x="38" y="0"/>
                    </a:lnTo>
                    <a:lnTo>
                      <a:pt x="28" y="28"/>
                    </a:lnTo>
                    <a:lnTo>
                      <a:pt x="17" y="28"/>
                    </a:lnTo>
                    <a:lnTo>
                      <a:pt x="17" y="28"/>
                    </a:lnTo>
                    <a:lnTo>
                      <a:pt x="6" y="28"/>
                    </a:lnTo>
                    <a:lnTo>
                      <a:pt x="0" y="0"/>
                    </a:lnTo>
                    <a:lnTo>
                      <a:pt x="17" y="0"/>
                    </a:lnTo>
                  </a:path>
                </a:pathLst>
              </a:custGeom>
              <a:solidFill>
                <a:srgbClr val="EF3F23"/>
              </a:solidFill>
              <a:ln>
                <a:noFill/>
              </a:ln>
              <a:effectLst/>
            </p:spPr>
            <p:txBody>
              <a:bodyPr anchor="ctr" wrap="none"/>
              <a:p>
                <a:endParaRPr dirty="0" lang="en-US">
                  <a:latin typeface="微软雅黑" panose="020B0503020204020204" pitchFamily="34" charset="-122"/>
                </a:endParaRPr>
              </a:p>
            </p:txBody>
          </p:sp>
          <p:sp>
            <p:nvSpPr>
              <p:cNvPr id="1049840" name="Freeform 95"/>
              <p:cNvSpPr>
                <a:spLocks noChangeArrowheads="1"/>
              </p:cNvSpPr>
              <p:nvPr/>
            </p:nvSpPr>
            <p:spPr bwMode="auto">
              <a:xfrm>
                <a:off x="14138059" y="9820733"/>
                <a:ext cx="173617" cy="694434"/>
              </a:xfrm>
              <a:custGeom>
                <a:avLst/>
                <a:gdLst>
                  <a:gd name="T0" fmla="*/ 28 w 39"/>
                  <a:gd name="T1" fmla="*/ 0 h 144"/>
                  <a:gd name="T2" fmla="*/ 38 w 39"/>
                  <a:gd name="T3" fmla="*/ 108 h 144"/>
                  <a:gd name="T4" fmla="*/ 17 w 39"/>
                  <a:gd name="T5" fmla="*/ 143 h 144"/>
                  <a:gd name="T6" fmla="*/ 0 w 39"/>
                  <a:gd name="T7" fmla="*/ 108 h 144"/>
                  <a:gd name="T8" fmla="*/ 6 w 39"/>
                  <a:gd name="T9" fmla="*/ 0 h 144"/>
                  <a:gd name="T10" fmla="*/ 28 w 39"/>
                  <a:gd name="T11" fmla="*/ 0 h 144"/>
                </a:gdLst>
                <a:ahLst/>
                <a:cxnLst>
                  <a:cxn ang="0">
                    <a:pos x="T0" y="T1"/>
                  </a:cxn>
                  <a:cxn ang="0">
                    <a:pos x="T2" y="T3"/>
                  </a:cxn>
                  <a:cxn ang="0">
                    <a:pos x="T4" y="T5"/>
                  </a:cxn>
                  <a:cxn ang="0">
                    <a:pos x="T6" y="T7"/>
                  </a:cxn>
                  <a:cxn ang="0">
                    <a:pos x="T8" y="T9"/>
                  </a:cxn>
                  <a:cxn ang="0">
                    <a:pos x="T10" y="T11"/>
                  </a:cxn>
                </a:cxnLst>
                <a:rect l="0" t="0" r="r" b="b"/>
                <a:pathLst>
                  <a:path w="39" h="144">
                    <a:moveTo>
                      <a:pt x="28" y="0"/>
                    </a:moveTo>
                    <a:lnTo>
                      <a:pt x="38" y="108"/>
                    </a:lnTo>
                    <a:lnTo>
                      <a:pt x="17" y="143"/>
                    </a:lnTo>
                    <a:lnTo>
                      <a:pt x="0" y="108"/>
                    </a:lnTo>
                    <a:lnTo>
                      <a:pt x="6" y="0"/>
                    </a:lnTo>
                    <a:lnTo>
                      <a:pt x="28" y="0"/>
                    </a:lnTo>
                  </a:path>
                </a:pathLst>
              </a:custGeom>
              <a:solidFill>
                <a:srgbClr val="F1582F"/>
              </a:solidFill>
              <a:ln>
                <a:noFill/>
              </a:ln>
              <a:effectLst/>
            </p:spPr>
            <p:txBody>
              <a:bodyPr anchor="ctr" wrap="none"/>
              <a:p>
                <a:endParaRPr dirty="0" lang="en-US">
                  <a:latin typeface="微软雅黑" panose="020B0503020204020204" pitchFamily="34" charset="-122"/>
                </a:endParaRPr>
              </a:p>
            </p:txBody>
          </p:sp>
          <p:sp>
            <p:nvSpPr>
              <p:cNvPr id="1049841" name="Freeform 96"/>
              <p:cNvSpPr>
                <a:spLocks noChangeArrowheads="1"/>
              </p:cNvSpPr>
              <p:nvPr/>
            </p:nvSpPr>
            <p:spPr bwMode="auto">
              <a:xfrm>
                <a:off x="13921039" y="9538621"/>
                <a:ext cx="303828" cy="282112"/>
              </a:xfrm>
              <a:custGeom>
                <a:avLst/>
                <a:gdLst>
                  <a:gd name="T0" fmla="*/ 63 w 64"/>
                  <a:gd name="T1" fmla="*/ 28 h 60"/>
                  <a:gd name="T2" fmla="*/ 63 w 64"/>
                  <a:gd name="T3" fmla="*/ 28 h 60"/>
                  <a:gd name="T4" fmla="*/ 35 w 64"/>
                  <a:gd name="T5" fmla="*/ 59 h 60"/>
                  <a:gd name="T6" fmla="*/ 0 w 64"/>
                  <a:gd name="T7" fmla="*/ 7 h 60"/>
                  <a:gd name="T8" fmla="*/ 10 w 64"/>
                  <a:gd name="T9" fmla="*/ 0 h 60"/>
                  <a:gd name="T10" fmla="*/ 63 w 64"/>
                  <a:gd name="T11" fmla="*/ 28 h 60"/>
                </a:gdLst>
                <a:ahLst/>
                <a:cxnLst>
                  <a:cxn ang="0">
                    <a:pos x="T0" y="T1"/>
                  </a:cxn>
                  <a:cxn ang="0">
                    <a:pos x="T2" y="T3"/>
                  </a:cxn>
                  <a:cxn ang="0">
                    <a:pos x="T4" y="T5"/>
                  </a:cxn>
                  <a:cxn ang="0">
                    <a:pos x="T6" y="T7"/>
                  </a:cxn>
                  <a:cxn ang="0">
                    <a:pos x="T8" y="T9"/>
                  </a:cxn>
                  <a:cxn ang="0">
                    <a:pos x="T10" y="T11"/>
                  </a:cxn>
                </a:cxnLst>
                <a:rect l="0" t="0" r="r" b="b"/>
                <a:pathLst>
                  <a:path w="64" h="60">
                    <a:moveTo>
                      <a:pt x="63" y="28"/>
                    </a:moveTo>
                    <a:lnTo>
                      <a:pt x="63" y="28"/>
                    </a:lnTo>
                    <a:cubicBezTo>
                      <a:pt x="35" y="59"/>
                      <a:pt x="35" y="59"/>
                      <a:pt x="35" y="59"/>
                    </a:cubicBezTo>
                    <a:cubicBezTo>
                      <a:pt x="0" y="7"/>
                      <a:pt x="0" y="7"/>
                      <a:pt x="0" y="7"/>
                    </a:cubicBezTo>
                    <a:cubicBezTo>
                      <a:pt x="10" y="0"/>
                      <a:pt x="10" y="0"/>
                      <a:pt x="10" y="0"/>
                    </a:cubicBezTo>
                    <a:cubicBezTo>
                      <a:pt x="24" y="14"/>
                      <a:pt x="42" y="24"/>
                      <a:pt x="63"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842" name="Freeform 97"/>
              <p:cNvSpPr>
                <a:spLocks noChangeArrowheads="1"/>
              </p:cNvSpPr>
              <p:nvPr/>
            </p:nvSpPr>
            <p:spPr bwMode="auto">
              <a:xfrm>
                <a:off x="13248276" y="9582023"/>
                <a:ext cx="954891" cy="1193554"/>
              </a:xfrm>
              <a:custGeom>
                <a:avLst/>
                <a:gdLst>
                  <a:gd name="T0" fmla="*/ 196 w 197"/>
                  <a:gd name="T1" fmla="*/ 186 h 247"/>
                  <a:gd name="T2" fmla="*/ 196 w 197"/>
                  <a:gd name="T3" fmla="*/ 186 h 247"/>
                  <a:gd name="T4" fmla="*/ 122 w 197"/>
                  <a:gd name="T5" fmla="*/ 0 h 247"/>
                  <a:gd name="T6" fmla="*/ 0 w 197"/>
                  <a:gd name="T7" fmla="*/ 144 h 247"/>
                  <a:gd name="T8" fmla="*/ 196 w 197"/>
                  <a:gd name="T9" fmla="*/ 246 h 247"/>
                  <a:gd name="T10" fmla="*/ 196 w 197"/>
                  <a:gd name="T11" fmla="*/ 186 h 247"/>
                </a:gdLst>
                <a:ahLst/>
                <a:cxnLst>
                  <a:cxn ang="0">
                    <a:pos x="T0" y="T1"/>
                  </a:cxn>
                  <a:cxn ang="0">
                    <a:pos x="T2" y="T3"/>
                  </a:cxn>
                  <a:cxn ang="0">
                    <a:pos x="T4" y="T5"/>
                  </a:cxn>
                  <a:cxn ang="0">
                    <a:pos x="T6" y="T7"/>
                  </a:cxn>
                  <a:cxn ang="0">
                    <a:pos x="T8" y="T9"/>
                  </a:cxn>
                  <a:cxn ang="0">
                    <a:pos x="T10" y="T11"/>
                  </a:cxn>
                </a:cxnLst>
                <a:rect l="0" t="0" r="r" b="b"/>
                <a:pathLst>
                  <a:path w="197" h="247">
                    <a:moveTo>
                      <a:pt x="196" y="186"/>
                    </a:moveTo>
                    <a:lnTo>
                      <a:pt x="196" y="186"/>
                    </a:lnTo>
                    <a:cubicBezTo>
                      <a:pt x="122" y="0"/>
                      <a:pt x="122" y="0"/>
                      <a:pt x="122" y="0"/>
                    </a:cubicBezTo>
                    <a:cubicBezTo>
                      <a:pt x="52" y="32"/>
                      <a:pt x="7" y="57"/>
                      <a:pt x="0" y="144"/>
                    </a:cubicBezTo>
                    <a:cubicBezTo>
                      <a:pt x="31" y="200"/>
                      <a:pt x="105" y="246"/>
                      <a:pt x="196" y="246"/>
                    </a:cubicBezTo>
                    <a:lnTo>
                      <a:pt x="196" y="186"/>
                    </a:lnTo>
                  </a:path>
                </a:pathLst>
              </a:custGeom>
              <a:solidFill>
                <a:srgbClr val="0F6486"/>
              </a:solidFill>
              <a:ln>
                <a:noFill/>
              </a:ln>
              <a:effectLst/>
            </p:spPr>
            <p:txBody>
              <a:bodyPr anchor="ctr" wrap="none"/>
              <a:p>
                <a:endParaRPr dirty="0" lang="en-US">
                  <a:latin typeface="微软雅黑" panose="020B0503020204020204" pitchFamily="34" charset="-122"/>
                </a:endParaRPr>
              </a:p>
            </p:txBody>
          </p:sp>
          <p:sp>
            <p:nvSpPr>
              <p:cNvPr id="1049843" name="Freeform 98"/>
              <p:cNvSpPr>
                <a:spLocks noChangeArrowheads="1"/>
              </p:cNvSpPr>
              <p:nvPr/>
            </p:nvSpPr>
            <p:spPr bwMode="auto">
              <a:xfrm>
                <a:off x="13573804" y="10450064"/>
                <a:ext cx="21701" cy="151906"/>
              </a:xfrm>
              <a:custGeom>
                <a:avLst/>
                <a:gdLst>
                  <a:gd name="T0" fmla="*/ 0 w 8"/>
                  <a:gd name="T1" fmla="*/ 31 h 36"/>
                  <a:gd name="T2" fmla="*/ 0 w 8"/>
                  <a:gd name="T3" fmla="*/ 31 h 36"/>
                  <a:gd name="T4" fmla="*/ 7 w 8"/>
                  <a:gd name="T5" fmla="*/ 35 h 36"/>
                  <a:gd name="T6" fmla="*/ 7 w 8"/>
                  <a:gd name="T7" fmla="*/ 0 h 36"/>
                  <a:gd name="T8" fmla="*/ 0 w 8"/>
                  <a:gd name="T9" fmla="*/ 31 h 36"/>
                </a:gdLst>
                <a:ahLst/>
                <a:cxnLst>
                  <a:cxn ang="0">
                    <a:pos x="T0" y="T1"/>
                  </a:cxn>
                  <a:cxn ang="0">
                    <a:pos x="T2" y="T3"/>
                  </a:cxn>
                  <a:cxn ang="0">
                    <a:pos x="T4" y="T5"/>
                  </a:cxn>
                  <a:cxn ang="0">
                    <a:pos x="T6" y="T7"/>
                  </a:cxn>
                  <a:cxn ang="0">
                    <a:pos x="T8" y="T9"/>
                  </a:cxn>
                </a:cxnLst>
                <a:rect l="0" t="0" r="r" b="b"/>
                <a:pathLst>
                  <a:path w="8" h="36">
                    <a:moveTo>
                      <a:pt x="0" y="31"/>
                    </a:moveTo>
                    <a:lnTo>
                      <a:pt x="0" y="31"/>
                    </a:lnTo>
                    <a:cubicBezTo>
                      <a:pt x="4" y="31"/>
                      <a:pt x="4" y="35"/>
                      <a:pt x="7" y="35"/>
                    </a:cubicBezTo>
                    <a:cubicBezTo>
                      <a:pt x="7" y="0"/>
                      <a:pt x="7" y="0"/>
                      <a:pt x="7" y="0"/>
                    </a:cubicBezTo>
                    <a:lnTo>
                      <a:pt x="0"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844" name="Freeform 99"/>
              <p:cNvSpPr>
                <a:spLocks noChangeArrowheads="1"/>
              </p:cNvSpPr>
              <p:nvPr/>
            </p:nvSpPr>
            <p:spPr bwMode="auto">
              <a:xfrm>
                <a:off x="13747422" y="9582023"/>
                <a:ext cx="455744" cy="1150153"/>
              </a:xfrm>
              <a:custGeom>
                <a:avLst/>
                <a:gdLst>
                  <a:gd name="T0" fmla="*/ 98 w 99"/>
                  <a:gd name="T1" fmla="*/ 189 h 236"/>
                  <a:gd name="T2" fmla="*/ 98 w 99"/>
                  <a:gd name="T3" fmla="*/ 235 h 236"/>
                  <a:gd name="T4" fmla="*/ 28 w 99"/>
                  <a:gd name="T5" fmla="*/ 105 h 236"/>
                  <a:gd name="T6" fmla="*/ 49 w 99"/>
                  <a:gd name="T7" fmla="*/ 80 h 236"/>
                  <a:gd name="T8" fmla="*/ 17 w 99"/>
                  <a:gd name="T9" fmla="*/ 70 h 236"/>
                  <a:gd name="T10" fmla="*/ 0 w 99"/>
                  <a:gd name="T11" fmla="*/ 14 h 236"/>
                  <a:gd name="T12" fmla="*/ 39 w 99"/>
                  <a:gd name="T13" fmla="*/ 0 h 236"/>
                  <a:gd name="T14" fmla="*/ 98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98" y="189"/>
                    </a:moveTo>
                    <a:lnTo>
                      <a:pt x="98" y="235"/>
                    </a:lnTo>
                    <a:lnTo>
                      <a:pt x="28" y="105"/>
                    </a:lnTo>
                    <a:lnTo>
                      <a:pt x="49" y="80"/>
                    </a:lnTo>
                    <a:lnTo>
                      <a:pt x="17" y="70"/>
                    </a:lnTo>
                    <a:lnTo>
                      <a:pt x="0" y="14"/>
                    </a:lnTo>
                    <a:lnTo>
                      <a:pt x="39" y="0"/>
                    </a:lnTo>
                    <a:lnTo>
                      <a:pt x="98" y="189"/>
                    </a:lnTo>
                  </a:path>
                </a:pathLst>
              </a:custGeom>
              <a:solidFill>
                <a:srgbClr val="0475A4"/>
              </a:solidFill>
              <a:ln>
                <a:noFill/>
              </a:ln>
              <a:effectLst/>
            </p:spPr>
            <p:txBody>
              <a:bodyPr anchor="ctr" wrap="none"/>
              <a:p>
                <a:endParaRPr dirty="0" lang="en-US">
                  <a:latin typeface="微软雅黑" panose="020B0503020204020204" pitchFamily="34" charset="-122"/>
                </a:endParaRPr>
              </a:p>
            </p:txBody>
          </p:sp>
          <p:sp>
            <p:nvSpPr>
              <p:cNvPr id="1049845" name="Freeform 100"/>
              <p:cNvSpPr>
                <a:spLocks noChangeArrowheads="1"/>
              </p:cNvSpPr>
              <p:nvPr/>
            </p:nvSpPr>
            <p:spPr bwMode="auto">
              <a:xfrm>
                <a:off x="14224867" y="9538621"/>
                <a:ext cx="303828" cy="282112"/>
              </a:xfrm>
              <a:custGeom>
                <a:avLst/>
                <a:gdLst>
                  <a:gd name="T0" fmla="*/ 0 w 67"/>
                  <a:gd name="T1" fmla="*/ 28 h 60"/>
                  <a:gd name="T2" fmla="*/ 0 w 67"/>
                  <a:gd name="T3" fmla="*/ 28 h 60"/>
                  <a:gd name="T4" fmla="*/ 31 w 67"/>
                  <a:gd name="T5" fmla="*/ 59 h 60"/>
                  <a:gd name="T6" fmla="*/ 66 w 67"/>
                  <a:gd name="T7" fmla="*/ 7 h 60"/>
                  <a:gd name="T8" fmla="*/ 56 w 67"/>
                  <a:gd name="T9" fmla="*/ 0 h 60"/>
                  <a:gd name="T10" fmla="*/ 0 w 67"/>
                  <a:gd name="T11" fmla="*/ 28 h 60"/>
                </a:gdLst>
                <a:ahLst/>
                <a:cxnLst>
                  <a:cxn ang="0">
                    <a:pos x="T0" y="T1"/>
                  </a:cxn>
                  <a:cxn ang="0">
                    <a:pos x="T2" y="T3"/>
                  </a:cxn>
                  <a:cxn ang="0">
                    <a:pos x="T4" y="T5"/>
                  </a:cxn>
                  <a:cxn ang="0">
                    <a:pos x="T6" y="T7"/>
                  </a:cxn>
                  <a:cxn ang="0">
                    <a:pos x="T8" y="T9"/>
                  </a:cxn>
                  <a:cxn ang="0">
                    <a:pos x="T10" y="T11"/>
                  </a:cxn>
                </a:cxnLst>
                <a:rect l="0" t="0" r="r" b="b"/>
                <a:pathLst>
                  <a:path w="67" h="60">
                    <a:moveTo>
                      <a:pt x="0" y="28"/>
                    </a:moveTo>
                    <a:lnTo>
                      <a:pt x="0" y="28"/>
                    </a:lnTo>
                    <a:cubicBezTo>
                      <a:pt x="31" y="59"/>
                      <a:pt x="31" y="59"/>
                      <a:pt x="31" y="59"/>
                    </a:cubicBezTo>
                    <a:cubicBezTo>
                      <a:pt x="66" y="7"/>
                      <a:pt x="66" y="7"/>
                      <a:pt x="66" y="7"/>
                    </a:cubicBezTo>
                    <a:cubicBezTo>
                      <a:pt x="56" y="0"/>
                      <a:pt x="56" y="0"/>
                      <a:pt x="56" y="0"/>
                    </a:cubicBezTo>
                    <a:cubicBezTo>
                      <a:pt x="42" y="14"/>
                      <a:pt x="24" y="24"/>
                      <a:pt x="0" y="28"/>
                    </a:cubicBezTo>
                  </a:path>
                </a:pathLst>
              </a:custGeom>
              <a:solidFill>
                <a:srgbClr val="F1F9FB"/>
              </a:solidFill>
              <a:ln>
                <a:noFill/>
              </a:ln>
              <a:effectLst/>
            </p:spPr>
            <p:txBody>
              <a:bodyPr anchor="ctr" wrap="none"/>
              <a:p>
                <a:endParaRPr dirty="0" lang="en-US">
                  <a:latin typeface="微软雅黑" panose="020B0503020204020204" pitchFamily="34" charset="-122"/>
                </a:endParaRPr>
              </a:p>
            </p:txBody>
          </p:sp>
          <p:sp>
            <p:nvSpPr>
              <p:cNvPr id="1049846" name="Freeform 101"/>
              <p:cNvSpPr>
                <a:spLocks noChangeArrowheads="1"/>
              </p:cNvSpPr>
              <p:nvPr/>
            </p:nvSpPr>
            <p:spPr bwMode="auto">
              <a:xfrm>
                <a:off x="14224867" y="9582023"/>
                <a:ext cx="954891" cy="1193554"/>
              </a:xfrm>
              <a:custGeom>
                <a:avLst/>
                <a:gdLst>
                  <a:gd name="T0" fmla="*/ 0 w 200"/>
                  <a:gd name="T1" fmla="*/ 186 h 247"/>
                  <a:gd name="T2" fmla="*/ 0 w 200"/>
                  <a:gd name="T3" fmla="*/ 186 h 247"/>
                  <a:gd name="T4" fmla="*/ 77 w 200"/>
                  <a:gd name="T5" fmla="*/ 0 h 247"/>
                  <a:gd name="T6" fmla="*/ 199 w 200"/>
                  <a:gd name="T7" fmla="*/ 144 h 247"/>
                  <a:gd name="T8" fmla="*/ 0 w 200"/>
                  <a:gd name="T9" fmla="*/ 246 h 247"/>
                  <a:gd name="T10" fmla="*/ 0 w 200"/>
                  <a:gd name="T11" fmla="*/ 186 h 247"/>
                </a:gdLst>
                <a:ahLst/>
                <a:cxnLst>
                  <a:cxn ang="0">
                    <a:pos x="T0" y="T1"/>
                  </a:cxn>
                  <a:cxn ang="0">
                    <a:pos x="T2" y="T3"/>
                  </a:cxn>
                  <a:cxn ang="0">
                    <a:pos x="T4" y="T5"/>
                  </a:cxn>
                  <a:cxn ang="0">
                    <a:pos x="T6" y="T7"/>
                  </a:cxn>
                  <a:cxn ang="0">
                    <a:pos x="T8" y="T9"/>
                  </a:cxn>
                  <a:cxn ang="0">
                    <a:pos x="T10" y="T11"/>
                  </a:cxn>
                </a:cxnLst>
                <a:rect l="0" t="0" r="r" b="b"/>
                <a:pathLst>
                  <a:path w="200" h="247">
                    <a:moveTo>
                      <a:pt x="0" y="186"/>
                    </a:moveTo>
                    <a:lnTo>
                      <a:pt x="0" y="186"/>
                    </a:lnTo>
                    <a:cubicBezTo>
                      <a:pt x="77" y="0"/>
                      <a:pt x="77" y="0"/>
                      <a:pt x="77" y="0"/>
                    </a:cubicBezTo>
                    <a:cubicBezTo>
                      <a:pt x="147" y="32"/>
                      <a:pt x="193" y="57"/>
                      <a:pt x="199" y="144"/>
                    </a:cubicBezTo>
                    <a:cubicBezTo>
                      <a:pt x="168" y="200"/>
                      <a:pt x="94" y="246"/>
                      <a:pt x="0" y="246"/>
                    </a:cubicBezTo>
                    <a:lnTo>
                      <a:pt x="0" y="186"/>
                    </a:lnTo>
                  </a:path>
                </a:pathLst>
              </a:custGeom>
              <a:solidFill>
                <a:srgbClr val="105A76"/>
              </a:solidFill>
              <a:ln>
                <a:noFill/>
              </a:ln>
              <a:effectLst/>
            </p:spPr>
            <p:txBody>
              <a:bodyPr anchor="ctr" wrap="none"/>
              <a:p>
                <a:endParaRPr dirty="0" lang="en-US">
                  <a:latin typeface="微软雅黑" panose="020B0503020204020204" pitchFamily="34" charset="-122"/>
                </a:endParaRPr>
              </a:p>
            </p:txBody>
          </p:sp>
          <p:sp>
            <p:nvSpPr>
              <p:cNvPr id="1049847" name="Freeform 102"/>
              <p:cNvSpPr>
                <a:spLocks noChangeArrowheads="1"/>
              </p:cNvSpPr>
              <p:nvPr/>
            </p:nvSpPr>
            <p:spPr bwMode="auto">
              <a:xfrm>
                <a:off x="14854229" y="10450064"/>
                <a:ext cx="21701" cy="151906"/>
              </a:xfrm>
              <a:custGeom>
                <a:avLst/>
                <a:gdLst>
                  <a:gd name="T0" fmla="*/ 7 w 8"/>
                  <a:gd name="T1" fmla="*/ 31 h 36"/>
                  <a:gd name="T2" fmla="*/ 7 w 8"/>
                  <a:gd name="T3" fmla="*/ 31 h 36"/>
                  <a:gd name="T4" fmla="*/ 0 w 8"/>
                  <a:gd name="T5" fmla="*/ 35 h 36"/>
                  <a:gd name="T6" fmla="*/ 0 w 8"/>
                  <a:gd name="T7" fmla="*/ 0 h 36"/>
                  <a:gd name="T8" fmla="*/ 7 w 8"/>
                  <a:gd name="T9" fmla="*/ 31 h 36"/>
                </a:gdLst>
                <a:ahLst/>
                <a:cxnLst>
                  <a:cxn ang="0">
                    <a:pos x="T0" y="T1"/>
                  </a:cxn>
                  <a:cxn ang="0">
                    <a:pos x="T2" y="T3"/>
                  </a:cxn>
                  <a:cxn ang="0">
                    <a:pos x="T4" y="T5"/>
                  </a:cxn>
                  <a:cxn ang="0">
                    <a:pos x="T6" y="T7"/>
                  </a:cxn>
                  <a:cxn ang="0">
                    <a:pos x="T8" y="T9"/>
                  </a:cxn>
                </a:cxnLst>
                <a:rect l="0" t="0" r="r" b="b"/>
                <a:pathLst>
                  <a:path w="8" h="36">
                    <a:moveTo>
                      <a:pt x="7" y="31"/>
                    </a:moveTo>
                    <a:lnTo>
                      <a:pt x="7" y="31"/>
                    </a:lnTo>
                    <a:cubicBezTo>
                      <a:pt x="4" y="31"/>
                      <a:pt x="0" y="35"/>
                      <a:pt x="0" y="35"/>
                    </a:cubicBezTo>
                    <a:cubicBezTo>
                      <a:pt x="0" y="0"/>
                      <a:pt x="0" y="0"/>
                      <a:pt x="0" y="0"/>
                    </a:cubicBezTo>
                    <a:lnTo>
                      <a:pt x="7" y="31"/>
                    </a:lnTo>
                  </a:path>
                </a:pathLst>
              </a:custGeom>
              <a:solidFill>
                <a:srgbClr val="0A436A"/>
              </a:solidFill>
              <a:ln>
                <a:noFill/>
              </a:ln>
              <a:effectLst/>
            </p:spPr>
            <p:txBody>
              <a:bodyPr anchor="ctr" wrap="none"/>
              <a:p>
                <a:endParaRPr dirty="0" lang="en-US">
                  <a:latin typeface="微软雅黑" panose="020B0503020204020204" pitchFamily="34" charset="-122"/>
                </a:endParaRPr>
              </a:p>
            </p:txBody>
          </p:sp>
          <p:sp>
            <p:nvSpPr>
              <p:cNvPr id="1049848" name="Freeform 103"/>
              <p:cNvSpPr>
                <a:spLocks noChangeArrowheads="1"/>
              </p:cNvSpPr>
              <p:nvPr/>
            </p:nvSpPr>
            <p:spPr bwMode="auto">
              <a:xfrm>
                <a:off x="14224867" y="9582023"/>
                <a:ext cx="455744" cy="1150153"/>
              </a:xfrm>
              <a:custGeom>
                <a:avLst/>
                <a:gdLst>
                  <a:gd name="T0" fmla="*/ 0 w 99"/>
                  <a:gd name="T1" fmla="*/ 189 h 236"/>
                  <a:gd name="T2" fmla="*/ 0 w 99"/>
                  <a:gd name="T3" fmla="*/ 235 h 236"/>
                  <a:gd name="T4" fmla="*/ 74 w 99"/>
                  <a:gd name="T5" fmla="*/ 105 h 236"/>
                  <a:gd name="T6" fmla="*/ 53 w 99"/>
                  <a:gd name="T7" fmla="*/ 80 h 236"/>
                  <a:gd name="T8" fmla="*/ 84 w 99"/>
                  <a:gd name="T9" fmla="*/ 70 h 236"/>
                  <a:gd name="T10" fmla="*/ 98 w 99"/>
                  <a:gd name="T11" fmla="*/ 14 h 236"/>
                  <a:gd name="T12" fmla="*/ 66 w 99"/>
                  <a:gd name="T13" fmla="*/ 0 h 236"/>
                  <a:gd name="T14" fmla="*/ 0 w 99"/>
                  <a:gd name="T15" fmla="*/ 18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6">
                    <a:moveTo>
                      <a:pt x="0" y="189"/>
                    </a:moveTo>
                    <a:lnTo>
                      <a:pt x="0" y="235"/>
                    </a:lnTo>
                    <a:lnTo>
                      <a:pt x="74" y="105"/>
                    </a:lnTo>
                    <a:lnTo>
                      <a:pt x="53" y="80"/>
                    </a:lnTo>
                    <a:lnTo>
                      <a:pt x="84" y="70"/>
                    </a:lnTo>
                    <a:lnTo>
                      <a:pt x="98" y="14"/>
                    </a:lnTo>
                    <a:lnTo>
                      <a:pt x="66" y="0"/>
                    </a:lnTo>
                    <a:lnTo>
                      <a:pt x="0" y="189"/>
                    </a:lnTo>
                  </a:path>
                </a:pathLst>
              </a:custGeom>
              <a:solidFill>
                <a:srgbClr val="0E6D95"/>
              </a:solidFill>
              <a:ln>
                <a:noFill/>
              </a:ln>
              <a:effectLst/>
            </p:spPr>
            <p:txBody>
              <a:bodyPr anchor="ctr" wrap="none"/>
              <a:p>
                <a:endParaRPr dirty="0" lang="en-US">
                  <a:latin typeface="微软雅黑" panose="020B0503020204020204" pitchFamily="34" charset="-122"/>
                </a:endParaRPr>
              </a:p>
            </p:txBody>
          </p:sp>
        </p:grpSp>
        <p:sp>
          <p:nvSpPr>
            <p:cNvPr id="1049849" name="TextBox 285"/>
            <p:cNvSpPr txBox="1"/>
            <p:nvPr/>
          </p:nvSpPr>
          <p:spPr>
            <a:xfrm>
              <a:off x="4357209" y="2424551"/>
              <a:ext cx="728112" cy="480113"/>
            </a:xfrm>
            <a:prstGeom prst="rect"/>
            <a:noFill/>
          </p:spPr>
          <p:txBody>
            <a:bodyPr bIns="54855" lIns="109710" rIns="109710" rtlCol="0" tIns="54855" wrap="none">
              <a:spAutoFit/>
            </a:bodyPr>
            <a:p>
              <a:pPr algn="ctr"/>
              <a:r>
                <a:rPr altLang="en-US" dirty="0" sz="1200" lang="zh-CN">
                  <a:latin typeface="微软雅黑" panose="020B0503020204020204" pitchFamily="34" charset="-122"/>
                  <a:ea typeface="Open Sans Light" panose="020B0306030504020204" pitchFamily="34" charset="0"/>
                  <a:cs typeface="Aparajita" panose="020B0604020202020204" pitchFamily="34" charset="0"/>
                </a:rPr>
                <a:t>出口商 </a:t>
              </a:r>
              <a:endParaRPr altLang="zh-CN" dirty="0" sz="1200" lang="en-US">
                <a:latin typeface="微软雅黑" panose="020B0503020204020204" pitchFamily="34" charset="-122"/>
                <a:ea typeface="Open Sans Light" panose="020B0306030504020204" pitchFamily="34" charset="0"/>
                <a:cs typeface="Aparajita" panose="020B0604020202020204" pitchFamily="34" charset="0"/>
              </a:endParaRPr>
            </a:p>
            <a:p>
              <a:pPr algn="ctr"/>
              <a:r>
                <a:rPr altLang="zh-CN" dirty="0" sz="1200" lang="en-US">
                  <a:latin typeface="微软雅黑" panose="020B0503020204020204" pitchFamily="34" charset="-122"/>
                  <a:ea typeface="Open Sans Light" panose="020B0306030504020204" pitchFamily="34" charset="0"/>
                  <a:cs typeface="Aparajita" panose="020B0604020202020204" pitchFamily="34" charset="0"/>
                </a:rPr>
                <a:t>Seller</a:t>
              </a:r>
              <a:endParaRPr dirty="0" sz="1200" lang="bg-BG">
                <a:latin typeface="Lato Regular"/>
                <a:ea typeface="Open Sans Light" panose="020B0306030504020204" pitchFamily="34" charset="0"/>
                <a:cs typeface="Aparajita" panose="020B0604020202020204" pitchFamily="34" charset="0"/>
              </a:endParaRPr>
            </a:p>
          </p:txBody>
        </p:sp>
        <p:sp>
          <p:nvSpPr>
            <p:cNvPr id="1049850" name="TextBox 286"/>
            <p:cNvSpPr txBox="1"/>
            <p:nvPr/>
          </p:nvSpPr>
          <p:spPr>
            <a:xfrm>
              <a:off x="1111361" y="3731596"/>
              <a:ext cx="837116"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买方银行</a:t>
              </a:r>
              <a:endParaRPr dirty="0" sz="1200" lang="bg-BG">
                <a:latin typeface="Lato Regular"/>
                <a:ea typeface="Open Sans Light" panose="020B0306030504020204" pitchFamily="34" charset="0"/>
                <a:cs typeface="Aparajita" panose="020B0604020202020204" pitchFamily="34" charset="0"/>
              </a:endParaRPr>
            </a:p>
          </p:txBody>
        </p:sp>
        <p:pic>
          <p:nvPicPr>
            <p:cNvPr id="2097420" name="Picture 287"/>
            <p:cNvPicPr>
              <a:picLocks noChangeAspect="1"/>
            </p:cNvPicPr>
            <p:nvPr/>
          </p:nvPicPr>
          <p:blipFill>
            <a:blip xmlns:r="http://schemas.openxmlformats.org/officeDocument/2006/relationships" r:embed="rId6" cstate="print"/>
            <a:stretch>
              <a:fillRect/>
            </a:stretch>
          </p:blipFill>
          <p:spPr>
            <a:xfrm>
              <a:off x="1494670" y="4413457"/>
              <a:ext cx="650245" cy="650245"/>
            </a:xfrm>
            <a:prstGeom prst="rect"/>
          </p:spPr>
        </p:pic>
        <p:sp>
          <p:nvSpPr>
            <p:cNvPr id="1049851" name="TextBox 288"/>
            <p:cNvSpPr txBox="1"/>
            <p:nvPr/>
          </p:nvSpPr>
          <p:spPr>
            <a:xfrm>
              <a:off x="1221768" y="5066222"/>
              <a:ext cx="1354886"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指定支付银行</a:t>
              </a:r>
              <a:endParaRPr altLang="zh-CN" dirty="0" sz="1200" lang="en-US">
                <a:latin typeface="Lato Regular"/>
                <a:ea typeface="Open Sans Light" panose="020B0306030504020204" pitchFamily="34" charset="0"/>
                <a:cs typeface="Aparajita" panose="020B0604020202020204" pitchFamily="34" charset="0"/>
              </a:endParaRPr>
            </a:p>
            <a:p>
              <a:pPr algn="ctr"/>
              <a:r>
                <a:rPr altLang="zh-CN" dirty="0" sz="1200" lang="en-US">
                  <a:latin typeface="Lato Regular"/>
                  <a:ea typeface="Open Sans Light" panose="020B0306030504020204" pitchFamily="34" charset="0"/>
                  <a:cs typeface="Aparajita" panose="020B0604020202020204" pitchFamily="34" charset="0"/>
                </a:rPr>
                <a:t>Nom</a:t>
              </a:r>
              <a:r>
                <a:rPr dirty="0" sz="1200" lang="en-US">
                  <a:latin typeface="Lato Regular"/>
                  <a:ea typeface="Open Sans Light" panose="020B0306030504020204" pitchFamily="34" charset="0"/>
                  <a:cs typeface="Aparajita" panose="020B0604020202020204" pitchFamily="34" charset="0"/>
                </a:rPr>
                <a:t>inated Bank</a:t>
              </a:r>
              <a:endParaRPr dirty="0" sz="1200" lang="bg-BG">
                <a:latin typeface="Lato Regular"/>
                <a:ea typeface="Open Sans Light" panose="020B0306030504020204" pitchFamily="34" charset="0"/>
                <a:cs typeface="Aparajita" panose="020B0604020202020204" pitchFamily="34" charset="0"/>
              </a:endParaRPr>
            </a:p>
          </p:txBody>
        </p:sp>
        <p:pic>
          <p:nvPicPr>
            <p:cNvPr id="2097421" name="Picture 289"/>
            <p:cNvPicPr>
              <a:picLocks noChangeAspect="1"/>
            </p:cNvPicPr>
            <p:nvPr/>
          </p:nvPicPr>
          <p:blipFill>
            <a:blip xmlns:r="http://schemas.openxmlformats.org/officeDocument/2006/relationships" r:embed="rId7" cstate="print"/>
            <a:stretch>
              <a:fillRect/>
            </a:stretch>
          </p:blipFill>
          <p:spPr>
            <a:xfrm>
              <a:off x="4306763" y="4426460"/>
              <a:ext cx="823829" cy="659063"/>
            </a:xfrm>
            <a:prstGeom prst="rect"/>
          </p:spPr>
        </p:pic>
        <p:sp>
          <p:nvSpPr>
            <p:cNvPr id="1049852" name="TextBox 290"/>
            <p:cNvSpPr txBox="1"/>
            <p:nvPr/>
          </p:nvSpPr>
          <p:spPr>
            <a:xfrm>
              <a:off x="4128831" y="5068612"/>
              <a:ext cx="1192984" cy="480113"/>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卖方银行</a:t>
              </a:r>
              <a:endParaRPr altLang="zh-CN" dirty="0" sz="1200" lang="en-US">
                <a:latin typeface="Lato Regular"/>
                <a:ea typeface="Open Sans Light" panose="020B0306030504020204" pitchFamily="34" charset="0"/>
                <a:cs typeface="Aparajita" panose="020B0604020202020204" pitchFamily="34" charset="0"/>
              </a:endParaRPr>
            </a:p>
            <a:p>
              <a:pPr algn="ctr"/>
              <a:r>
                <a:rPr dirty="0" sz="1200" lang="en-US">
                  <a:latin typeface="Lato Regular"/>
                  <a:ea typeface="Open Sans Light" panose="020B0306030504020204" pitchFamily="34" charset="0"/>
                  <a:cs typeface="Aparajita" panose="020B0604020202020204" pitchFamily="34" charset="0"/>
                </a:rPr>
                <a:t>Advising Bank</a:t>
              </a:r>
              <a:endParaRPr dirty="0" sz="1200" lang="bg-BG">
                <a:latin typeface="Lato Regular"/>
                <a:ea typeface="Open Sans Light" panose="020B0306030504020204" pitchFamily="34" charset="0"/>
                <a:cs typeface="Aparajita" panose="020B0604020202020204" pitchFamily="34" charset="0"/>
              </a:endParaRPr>
            </a:p>
          </p:txBody>
        </p:sp>
        <p:pic>
          <p:nvPicPr>
            <p:cNvPr id="2097422" name="Picture 291"/>
            <p:cNvPicPr>
              <a:picLocks noChangeAspect="1"/>
            </p:cNvPicPr>
            <p:nvPr/>
          </p:nvPicPr>
          <p:blipFill>
            <a:blip xmlns:r="http://schemas.openxmlformats.org/officeDocument/2006/relationships" r:embed="rId6" cstate="print"/>
            <a:stretch>
              <a:fillRect/>
            </a:stretch>
          </p:blipFill>
          <p:spPr>
            <a:xfrm>
              <a:off x="4741957" y="2972643"/>
              <a:ext cx="650245" cy="650245"/>
            </a:xfrm>
            <a:prstGeom prst="rect"/>
          </p:spPr>
        </p:pic>
        <p:sp>
          <p:nvSpPr>
            <p:cNvPr id="1049853" name="TextBox 292"/>
            <p:cNvSpPr txBox="1"/>
            <p:nvPr/>
          </p:nvSpPr>
          <p:spPr>
            <a:xfrm>
              <a:off x="4706300" y="3625408"/>
              <a:ext cx="880397" cy="295447"/>
            </a:xfrm>
            <a:prstGeom prst="rect"/>
            <a:noFill/>
          </p:spPr>
          <p:txBody>
            <a:bodyPr bIns="54855" lIns="109710" rIns="109710" rtlCol="0" tIns="54855" wrap="none">
              <a:spAutoFit/>
            </a:bodyPr>
            <a:p>
              <a:pPr algn="ctr"/>
              <a:r>
                <a:rPr altLang="en-US" dirty="0" sz="1200" lang="zh-CN">
                  <a:latin typeface="Lato Regular"/>
                  <a:ea typeface="Open Sans Light" panose="020B0306030504020204" pitchFamily="34" charset="0"/>
                  <a:cs typeface="Aparajita" panose="020B0604020202020204" pitchFamily="34" charset="0"/>
                </a:rPr>
                <a:t>海关</a:t>
              </a:r>
              <a:r>
                <a:rPr altLang="zh-CN" dirty="0" sz="1200" lang="en-US">
                  <a:latin typeface="Lato Regular"/>
                  <a:ea typeface="Open Sans Light" panose="020B0306030504020204" pitchFamily="34" charset="0"/>
                  <a:cs typeface="Aparajita" panose="020B0604020202020204" pitchFamily="34" charset="0"/>
                </a:rPr>
                <a:t>/</a:t>
              </a:r>
              <a:r>
                <a:rPr altLang="en-US" dirty="0" sz="1200" lang="zh-CN">
                  <a:latin typeface="Lato Regular"/>
                  <a:ea typeface="Open Sans Light" panose="020B0306030504020204" pitchFamily="34" charset="0"/>
                  <a:cs typeface="Aparajita" panose="020B0604020202020204" pitchFamily="34" charset="0"/>
                </a:rPr>
                <a:t>监管</a:t>
              </a:r>
              <a:endParaRPr dirty="0" sz="1200" lang="bg-BG">
                <a:latin typeface="Lato Regular"/>
                <a:ea typeface="Open Sans Light" panose="020B0306030504020204" pitchFamily="34" charset="0"/>
                <a:cs typeface="Aparajita" panose="020B0604020202020204" pitchFamily="34" charset="0"/>
              </a:endParaRPr>
            </a:p>
          </p:txBody>
        </p:sp>
        <p:sp>
          <p:nvSpPr>
            <p:cNvPr id="1049854" name="Left-Right Arrow 293"/>
            <p:cNvSpPr/>
            <p:nvPr/>
          </p:nvSpPr>
          <p:spPr>
            <a:xfrm>
              <a:off x="3986049" y="3350535"/>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55" name="Left-Right Arrow 294"/>
            <p:cNvSpPr/>
            <p:nvPr/>
          </p:nvSpPr>
          <p:spPr>
            <a:xfrm>
              <a:off x="1738958" y="3312197"/>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56" name="Left-Right Arrow 295"/>
            <p:cNvSpPr/>
            <p:nvPr/>
          </p:nvSpPr>
          <p:spPr>
            <a:xfrm rot="19244304">
              <a:off x="2088874" y="4355954"/>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57" name="Left-Right Arrow 296"/>
            <p:cNvSpPr/>
            <p:nvPr/>
          </p:nvSpPr>
          <p:spPr>
            <a:xfrm rot="12341883">
              <a:off x="3970810" y="4209676"/>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58" name="Left-Right Arrow 297"/>
            <p:cNvSpPr/>
            <p:nvPr/>
          </p:nvSpPr>
          <p:spPr>
            <a:xfrm rot="8004298">
              <a:off x="3710189" y="2709371"/>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sp>
          <p:nvSpPr>
            <p:cNvPr id="1049859" name="Left-Right Arrow 298"/>
            <p:cNvSpPr/>
            <p:nvPr/>
          </p:nvSpPr>
          <p:spPr>
            <a:xfrm rot="13367552">
              <a:off x="2220016" y="2435971"/>
              <a:ext cx="645248" cy="175477"/>
            </a:xfrm>
            <a:prstGeom prst="leftRight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US"/>
            </a:p>
          </p:txBody>
        </p:sp>
        <p:pic>
          <p:nvPicPr>
            <p:cNvPr id="2097423" name="Picture 299"/>
            <p:cNvPicPr>
              <a:picLocks noChangeAspect="1"/>
            </p:cNvPicPr>
            <p:nvPr/>
          </p:nvPicPr>
          <p:blipFill>
            <a:blip xmlns:r="http://schemas.openxmlformats.org/officeDocument/2006/relationships" r:embed="rId4"/>
            <a:stretch>
              <a:fillRect/>
            </a:stretch>
          </p:blipFill>
          <p:spPr>
            <a:xfrm>
              <a:off x="3986049" y="4404792"/>
              <a:ext cx="338739" cy="314783"/>
            </a:xfrm>
            <a:prstGeom prst="rect"/>
          </p:spPr>
        </p:pic>
        <p:pic>
          <p:nvPicPr>
            <p:cNvPr id="2097424" name="Picture 300"/>
            <p:cNvPicPr>
              <a:picLocks noChangeAspect="1"/>
            </p:cNvPicPr>
            <p:nvPr/>
          </p:nvPicPr>
          <p:blipFill>
            <a:blip xmlns:r="http://schemas.openxmlformats.org/officeDocument/2006/relationships" r:embed="rId4"/>
            <a:stretch>
              <a:fillRect/>
            </a:stretch>
          </p:blipFill>
          <p:spPr>
            <a:xfrm>
              <a:off x="4129553" y="3514788"/>
              <a:ext cx="338739" cy="314783"/>
            </a:xfrm>
            <a:prstGeom prst="rect"/>
          </p:spPr>
        </p:pic>
        <p:pic>
          <p:nvPicPr>
            <p:cNvPr id="2097425" name="Picture 301"/>
            <p:cNvPicPr>
              <a:picLocks noChangeAspect="1"/>
            </p:cNvPicPr>
            <p:nvPr/>
          </p:nvPicPr>
          <p:blipFill>
            <a:blip xmlns:r="http://schemas.openxmlformats.org/officeDocument/2006/relationships" r:embed="rId4"/>
            <a:stretch>
              <a:fillRect/>
            </a:stretch>
          </p:blipFill>
          <p:spPr>
            <a:xfrm>
              <a:off x="3604155" y="2455732"/>
              <a:ext cx="338739" cy="314783"/>
            </a:xfrm>
            <a:prstGeom prst="rect"/>
          </p:spPr>
        </p:pic>
        <p:pic>
          <p:nvPicPr>
            <p:cNvPr id="2097426" name="Picture 302"/>
            <p:cNvPicPr>
              <a:picLocks noChangeAspect="1"/>
            </p:cNvPicPr>
            <p:nvPr/>
          </p:nvPicPr>
          <p:blipFill>
            <a:blip xmlns:r="http://schemas.openxmlformats.org/officeDocument/2006/relationships" r:embed="rId4"/>
            <a:stretch>
              <a:fillRect/>
            </a:stretch>
          </p:blipFill>
          <p:spPr>
            <a:xfrm>
              <a:off x="2570863" y="2218567"/>
              <a:ext cx="338739" cy="314783"/>
            </a:xfrm>
            <a:prstGeom prst="rect"/>
          </p:spPr>
        </p:pic>
        <p:pic>
          <p:nvPicPr>
            <p:cNvPr id="2097427" name="Picture 303"/>
            <p:cNvPicPr>
              <a:picLocks noChangeAspect="1"/>
            </p:cNvPicPr>
            <p:nvPr/>
          </p:nvPicPr>
          <p:blipFill>
            <a:blip xmlns:r="http://schemas.openxmlformats.org/officeDocument/2006/relationships" r:embed="rId4"/>
            <a:stretch>
              <a:fillRect/>
            </a:stretch>
          </p:blipFill>
          <p:spPr>
            <a:xfrm>
              <a:off x="1906219" y="3027935"/>
              <a:ext cx="338739" cy="314783"/>
            </a:xfrm>
            <a:prstGeom prst="rect"/>
          </p:spPr>
        </p:pic>
        <p:pic>
          <p:nvPicPr>
            <p:cNvPr id="2097428" name="Picture 304"/>
            <p:cNvPicPr>
              <a:picLocks noChangeAspect="1"/>
            </p:cNvPicPr>
            <p:nvPr/>
          </p:nvPicPr>
          <p:blipFill>
            <a:blip xmlns:r="http://schemas.openxmlformats.org/officeDocument/2006/relationships" r:embed="rId4"/>
            <a:stretch>
              <a:fillRect/>
            </a:stretch>
          </p:blipFill>
          <p:spPr>
            <a:xfrm>
              <a:off x="2038006" y="4150424"/>
              <a:ext cx="338739" cy="314783"/>
            </a:xfrm>
            <a:prstGeom prst="rect"/>
          </p:spPr>
        </p:pic>
        <p:sp>
          <p:nvSpPr>
            <p:cNvPr id="1049860" name="Right Arrow 305"/>
            <p:cNvSpPr/>
            <p:nvPr/>
          </p:nvSpPr>
          <p:spPr>
            <a:xfrm flipH="1">
              <a:off x="2421601" y="1954826"/>
              <a:ext cx="1586764" cy="119238"/>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US"/>
            </a:p>
          </p:txBody>
        </p:sp>
        <p:sp>
          <p:nvSpPr>
            <p:cNvPr id="1049861" name="TextBox 306"/>
            <p:cNvSpPr txBox="1"/>
            <p:nvPr/>
          </p:nvSpPr>
          <p:spPr>
            <a:xfrm>
              <a:off x="2878160" y="1579597"/>
              <a:ext cx="542704" cy="295447"/>
            </a:xfrm>
            <a:prstGeom prst="rect"/>
            <a:noFill/>
          </p:spPr>
          <p:txBody>
            <a:bodyPr bIns="54855" lIns="109710" rIns="109710" rtlCol="0" tIns="54855" wrap="square">
              <a:spAutoFit/>
            </a:bodyPr>
            <a:p>
              <a:pPr algn="ctr"/>
              <a:r>
                <a:rPr altLang="en-US" dirty="0" sz="1200" lang="zh-CN">
                  <a:latin typeface="Lato Regular"/>
                  <a:ea typeface="Open Sans Light" panose="020B0306030504020204" pitchFamily="34" charset="0"/>
                  <a:cs typeface="Aparajita" panose="020B0604020202020204" pitchFamily="34" charset="0"/>
                </a:rPr>
                <a:t>商品</a:t>
              </a:r>
              <a:endParaRPr dirty="0" sz="1200" lang="bg-BG">
                <a:latin typeface="Lato Regular"/>
                <a:ea typeface="Open Sans Light" panose="020B0306030504020204" pitchFamily="34" charset="0"/>
                <a:cs typeface="Aparajita" panose="020B0604020202020204" pitchFamily="34" charset="0"/>
              </a:endParaRPr>
            </a:p>
          </p:txBody>
        </p:sp>
      </p:grpSp>
      <p:sp>
        <p:nvSpPr>
          <p:cNvPr id="1049862" name="TextBox 382"/>
          <p:cNvSpPr txBox="1"/>
          <p:nvPr/>
        </p:nvSpPr>
        <p:spPr>
          <a:xfrm>
            <a:off x="5395722" y="1058945"/>
            <a:ext cx="3185342" cy="3884104"/>
          </a:xfrm>
          <a:prstGeom prst="rect"/>
        </p:spPr>
        <p:txBody>
          <a:bodyPr bIns="109710" lIns="219419" rIns="219419" rtlCol="0" tIns="109710" wrap="square">
            <a:spAutoFit/>
          </a:bodyPr>
          <a:p>
            <a:pPr indent="-285750" marL="285750">
              <a:buFont typeface="Arial" panose="020B0604020202020204" pitchFamily="34" charset="0"/>
              <a:buChar char="•"/>
            </a:pPr>
            <a:r>
              <a:rPr altLang="en-US" dirty="0" sz="1400" lang="zh-CN">
                <a:latin typeface="+mn-ea"/>
                <a:ea typeface="+mn-ea"/>
              </a:rPr>
              <a:t>区块链类型：私有链，联盟链，公有链，许可链，混合链？</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共识机制是什么，谁来制定或牵头？</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什么样的监管机制和法规？</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银行保险等金融机构间数据保密性</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商业秘密如何保护，（区块链交易数据隐私）</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什么样的信用证智能合约？</a:t>
            </a:r>
            <a:endParaRPr altLang="zh-CN" dirty="0" sz="1400" lang="en-US">
              <a:latin typeface="+mn-ea"/>
              <a:ea typeface="+mn-ea"/>
            </a:endParaRPr>
          </a:p>
          <a:p>
            <a:pPr indent="-285750" marL="285750">
              <a:buFont typeface="Arial" panose="020B0604020202020204" pitchFamily="34" charset="0"/>
              <a:buChar char="•"/>
            </a:pPr>
            <a:endParaRPr altLang="zh-CN" dirty="0" sz="1400" lang="en-US">
              <a:latin typeface="+mn-ea"/>
              <a:ea typeface="+mn-ea"/>
            </a:endParaRPr>
          </a:p>
          <a:p>
            <a:pPr indent="-285750" marL="285750">
              <a:buFont typeface="Arial" panose="020B0604020202020204" pitchFamily="34" charset="0"/>
              <a:buChar char="•"/>
            </a:pPr>
            <a:r>
              <a:rPr altLang="en-US" dirty="0" sz="1400" lang="zh-CN">
                <a:latin typeface="+mn-ea"/>
                <a:ea typeface="+mn-ea"/>
              </a:rPr>
              <a:t>用户联盟 </a:t>
            </a:r>
            <a:r>
              <a:rPr altLang="zh-CN" dirty="0" sz="1400" lang="en-US">
                <a:latin typeface="+mn-ea"/>
                <a:ea typeface="+mn-ea"/>
              </a:rPr>
              <a:t>vs. </a:t>
            </a:r>
            <a:r>
              <a:rPr altLang="en-US" dirty="0" sz="1400" lang="zh-CN">
                <a:latin typeface="+mn-ea"/>
                <a:ea typeface="+mn-ea"/>
              </a:rPr>
              <a:t>技术构架联盟</a:t>
            </a:r>
            <a:endParaRPr altLang="zh-CN" dirty="0" sz="1400" lang="en-US">
              <a:latin typeface="+mn-ea"/>
              <a:ea typeface="+mn-ea"/>
            </a:endParaRPr>
          </a:p>
        </p:txBody>
      </p:sp>
    </p:spTree>
  </p:cSld>
  <p:clrMapOvr>
    <a:masterClrMapping/>
  </p:clrMapOvr>
  <p:transition spd="slow" advClick="0" advTm="0">
    <p:blinds/>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8">
                                  <p:stCondLst>
                                    <p:cond delay="0"/>
                                  </p:stCondLst>
                                  <p:childTnLst>
                                    <p:set>
                                      <p:cBhvr>
                                        <p:cTn dur="1" fill="hold" id="6">
                                          <p:stCondLst>
                                            <p:cond delay="0"/>
                                          </p:stCondLst>
                                        </p:cTn>
                                        <p:tgtEl>
                                          <p:spTgt spid="1049862"/>
                                        </p:tgtEl>
                                        <p:attrNameLst>
                                          <p:attrName>style.visibility</p:attrName>
                                        </p:attrNameLst>
                                      </p:cBhvr>
                                      <p:to>
                                        <p:strVal val="visible"/>
                                      </p:to>
                                    </p:set>
                                    <p:animEffect transition="in" filter="wipe(left)">
                                      <p:cBhvr>
                                        <p:cTn dur="500" id="7"/>
                                        <p:tgtEl>
                                          <p:spTgt spid="1049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2"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330" name=""/>
        <p:cNvGrpSpPr/>
        <p:nvPr/>
      </p:nvGrpSpPr>
      <p:grpSpPr>
        <a:xfrm>
          <a:off x="0" y="0"/>
          <a:ext cx="0" cy="0"/>
          <a:chOff x="0" y="0"/>
          <a:chExt cx="0" cy="0"/>
        </a:xfrm>
      </p:grpSpPr>
      <p:sp>
        <p:nvSpPr>
          <p:cNvPr id="1049866" name="KSO_Shape"/>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pic>
        <p:nvPicPr>
          <p:cNvPr id="2097429" name="Picture 46"/>
          <p:cNvPicPr>
            <a:picLocks noChangeAspect="1"/>
          </p:cNvPicPr>
          <p:nvPr/>
        </p:nvPicPr>
        <p:blipFill>
          <a:blip xmlns:r="http://schemas.openxmlformats.org/officeDocument/2006/relationships" r:embed="rId1"/>
          <a:stretch>
            <a:fillRect/>
          </a:stretch>
        </p:blipFill>
        <p:spPr>
          <a:xfrm>
            <a:off x="899592" y="113485"/>
            <a:ext cx="7488832" cy="5038678"/>
          </a:xfrm>
          <a:prstGeom prst="rect"/>
        </p:spPr>
      </p:pic>
    </p:spTree>
  </p:cSld>
  <p:clrMapOvr>
    <a:masterClrMapping/>
  </p:clrMapOvr>
  <p:transition spd="slow" advClick="0" advTm="0">
    <p:wip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333" name=""/>
        <p:cNvGrpSpPr/>
        <p:nvPr/>
      </p:nvGrpSpPr>
      <p:grpSpPr>
        <a:xfrm>
          <a:off x="0" y="0"/>
          <a:ext cx="0" cy="0"/>
          <a:chOff x="0" y="0"/>
          <a:chExt cx="0" cy="0"/>
        </a:xfrm>
      </p:grpSpPr>
      <p:sp>
        <p:nvSpPr>
          <p:cNvPr id="1049870" name="矩形 5"/>
          <p:cNvSpPr/>
          <p:nvPr/>
        </p:nvSpPr>
        <p:spPr>
          <a:xfrm>
            <a:off x="784" y="2211710"/>
            <a:ext cx="9144000" cy="2931790"/>
          </a:xfrm>
          <a:custGeom>
            <a:avLst/>
            <a:ah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71"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49872" name="KSO_Shape"/>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9873" name="文本框 9"/>
          <p:cNvSpPr txBox="1"/>
          <p:nvPr/>
        </p:nvSpPr>
        <p:spPr>
          <a:xfrm>
            <a:off x="755576" y="3088982"/>
            <a:ext cx="7632847" cy="1177245"/>
          </a:xfrm>
          <a:prstGeom prst="rect"/>
          <a:noFill/>
        </p:spPr>
        <p:txBody>
          <a:bodyPr bIns="34290" lIns="68580" rIns="68580" rtlCol="0" tIns="34290" wrap="square">
            <a:spAutoFit/>
          </a:bodyPr>
          <a:p>
            <a:pPr algn="ctr" lvl="1" marL="0"/>
            <a:r>
              <a:rPr altLang="en-US" b="1" dirty="0" sz="3600" lang="zh-CN" spc="300">
                <a:solidFill>
                  <a:schemeClr val="bg1"/>
                </a:solidFill>
                <a:latin typeface="微软雅黑" pitchFamily="34" charset="-122"/>
                <a:ea typeface="微软雅黑" pitchFamily="34" charset="-122"/>
              </a:rPr>
              <a:t>区块链技术</a:t>
            </a:r>
            <a:endParaRPr altLang="zh-CN" b="1" dirty="0" sz="3600" lang="en-US" spc="300">
              <a:solidFill>
                <a:schemeClr val="bg1"/>
              </a:solidFill>
              <a:latin typeface="微软雅黑" pitchFamily="34" charset="-122"/>
              <a:ea typeface="微软雅黑" pitchFamily="34" charset="-122"/>
            </a:endParaRPr>
          </a:p>
          <a:p>
            <a:pPr algn="ctr" lvl="1" marL="0"/>
            <a:r>
              <a:rPr altLang="en-US" b="1" dirty="0" sz="3600" lang="zh-CN" spc="300">
                <a:solidFill>
                  <a:schemeClr val="bg1"/>
                </a:solidFill>
                <a:latin typeface="微软雅黑" pitchFamily="34" charset="-122"/>
                <a:ea typeface="微软雅黑" pitchFamily="34" charset="-122"/>
              </a:rPr>
              <a:t>教育和人力资源产业的应用</a:t>
            </a:r>
            <a:endParaRPr altLang="zh-CN" b="1" dirty="0" sz="3600" lang="en-US" spc="30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600">
        <p14:prism dir="u"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9870"/>
                                        </p:tgtEl>
                                        <p:attrNameLst>
                                          <p:attrName>style.visibility</p:attrName>
                                        </p:attrNameLst>
                                      </p:cBhvr>
                                      <p:to>
                                        <p:strVal val="visible"/>
                                      </p:to>
                                    </p:set>
                                    <p:animEffect transition="in" filter="wipe(down)">
                                      <p:cBhvr>
                                        <p:cTn dur="500" id="7"/>
                                        <p:tgtEl>
                                          <p:spTgt spid="1049870"/>
                                        </p:tgtEl>
                                      </p:cBhvr>
                                    </p:animEffect>
                                  </p:childTnLst>
                                </p:cTn>
                              </p:par>
                              <p:par>
                                <p:cTn fill="hold" grpId="0" id="8" nodeType="withEffect" presetClass="entr" presetID="53" presetSubtype="528">
                                  <p:stCondLst>
                                    <p:cond delay="600"/>
                                  </p:stCondLst>
                                  <p:childTnLst>
                                    <p:set>
                                      <p:cBhvr>
                                        <p:cTn dur="1" fill="hold" id="9">
                                          <p:stCondLst>
                                            <p:cond delay="0"/>
                                          </p:stCondLst>
                                        </p:cTn>
                                        <p:tgtEl>
                                          <p:spTgt spid="1049871"/>
                                        </p:tgtEl>
                                        <p:attrNameLst>
                                          <p:attrName>style.visibility</p:attrName>
                                        </p:attrNameLst>
                                      </p:cBhvr>
                                      <p:to>
                                        <p:strVal val="visible"/>
                                      </p:to>
                                    </p:set>
                                    <p:anim calcmode="lin" valueType="num">
                                      <p:cBhvr>
                                        <p:cTn dur="500" fill="hold" id="10"/>
                                        <p:tgtEl>
                                          <p:spTgt spid="1049871"/>
                                        </p:tgtEl>
                                        <p:attrNameLst>
                                          <p:attrName>ppt_w</p:attrName>
                                        </p:attrNameLst>
                                      </p:cBhvr>
                                      <p:tavLst>
                                        <p:tav tm="0">
                                          <p:val>
                                            <p:fltVal val="0.0"/>
                                          </p:val>
                                        </p:tav>
                                        <p:tav tm="100000">
                                          <p:val>
                                            <p:strVal val="#ppt_w"/>
                                          </p:val>
                                        </p:tav>
                                      </p:tavLst>
                                    </p:anim>
                                    <p:anim calcmode="lin" valueType="num">
                                      <p:cBhvr>
                                        <p:cTn dur="500" fill="hold" id="11"/>
                                        <p:tgtEl>
                                          <p:spTgt spid="1049871"/>
                                        </p:tgtEl>
                                        <p:attrNameLst>
                                          <p:attrName>ppt_h</p:attrName>
                                        </p:attrNameLst>
                                      </p:cBhvr>
                                      <p:tavLst>
                                        <p:tav tm="0">
                                          <p:val>
                                            <p:fltVal val="0.0"/>
                                          </p:val>
                                        </p:tav>
                                        <p:tav tm="100000">
                                          <p:val>
                                            <p:strVal val="#ppt_h"/>
                                          </p:val>
                                        </p:tav>
                                      </p:tavLst>
                                    </p:anim>
                                    <p:animEffect transition="in" filter="fade">
                                      <p:cBhvr>
                                        <p:cTn dur="500" id="12"/>
                                        <p:tgtEl>
                                          <p:spTgt spid="1049871"/>
                                        </p:tgtEl>
                                      </p:cBhvr>
                                    </p:animEffect>
                                    <p:anim calcmode="lin" valueType="num">
                                      <p:cBhvr>
                                        <p:cTn dur="500" fill="hold" id="13"/>
                                        <p:tgtEl>
                                          <p:spTgt spid="1049871"/>
                                        </p:tgtEl>
                                        <p:attrNameLst>
                                          <p:attrName>ppt_x</p:attrName>
                                        </p:attrNameLst>
                                      </p:cBhvr>
                                      <p:tavLst>
                                        <p:tav tm="0">
                                          <p:val>
                                            <p:fltVal val="0.5"/>
                                          </p:val>
                                        </p:tav>
                                        <p:tav tm="100000">
                                          <p:val>
                                            <p:strVal val="#ppt_x"/>
                                          </p:val>
                                        </p:tav>
                                      </p:tavLst>
                                    </p:anim>
                                    <p:anim calcmode="lin" valueType="num">
                                      <p:cBhvr>
                                        <p:cTn dur="500" fill="hold" id="14"/>
                                        <p:tgtEl>
                                          <p:spTgt spid="1049871"/>
                                        </p:tgtEl>
                                        <p:attrNameLst>
                                          <p:attrName>ppt_y</p:attrName>
                                        </p:attrNameLst>
                                      </p:cBhvr>
                                      <p:tavLst>
                                        <p:tav tm="0">
                                          <p:val>
                                            <p:fltVal val="0.5"/>
                                          </p:val>
                                        </p:tav>
                                        <p:tav tm="100000">
                                          <p:val>
                                            <p:strVal val="#ppt_y"/>
                                          </p:val>
                                        </p:tav>
                                      </p:tavLst>
                                    </p:anim>
                                  </p:childTnLst>
                                </p:cTn>
                              </p:par>
                              <p:par>
                                <p:cTn fill="hold" grpId="0" id="15" nodeType="withEffect" presetClass="entr" presetID="53" presetSubtype="528">
                                  <p:stCondLst>
                                    <p:cond delay="600"/>
                                  </p:stCondLst>
                                  <p:childTnLst>
                                    <p:set>
                                      <p:cBhvr>
                                        <p:cTn dur="1" fill="hold" id="16">
                                          <p:stCondLst>
                                            <p:cond delay="0"/>
                                          </p:stCondLst>
                                        </p:cTn>
                                        <p:tgtEl>
                                          <p:spTgt spid="1049872"/>
                                        </p:tgtEl>
                                        <p:attrNameLst>
                                          <p:attrName>style.visibility</p:attrName>
                                        </p:attrNameLst>
                                      </p:cBhvr>
                                      <p:to>
                                        <p:strVal val="visible"/>
                                      </p:to>
                                    </p:set>
                                    <p:anim calcmode="lin" valueType="num">
                                      <p:cBhvr>
                                        <p:cTn dur="500" fill="hold" id="17"/>
                                        <p:tgtEl>
                                          <p:spTgt spid="1049872"/>
                                        </p:tgtEl>
                                        <p:attrNameLst>
                                          <p:attrName>ppt_w</p:attrName>
                                        </p:attrNameLst>
                                      </p:cBhvr>
                                      <p:tavLst>
                                        <p:tav tm="0">
                                          <p:val>
                                            <p:fltVal val="0.0"/>
                                          </p:val>
                                        </p:tav>
                                        <p:tav tm="100000">
                                          <p:val>
                                            <p:strVal val="#ppt_w"/>
                                          </p:val>
                                        </p:tav>
                                      </p:tavLst>
                                    </p:anim>
                                    <p:anim calcmode="lin" valueType="num">
                                      <p:cBhvr>
                                        <p:cTn dur="500" fill="hold" id="18"/>
                                        <p:tgtEl>
                                          <p:spTgt spid="1049872"/>
                                        </p:tgtEl>
                                        <p:attrNameLst>
                                          <p:attrName>ppt_h</p:attrName>
                                        </p:attrNameLst>
                                      </p:cBhvr>
                                      <p:tavLst>
                                        <p:tav tm="0">
                                          <p:val>
                                            <p:fltVal val="0.0"/>
                                          </p:val>
                                        </p:tav>
                                        <p:tav tm="100000">
                                          <p:val>
                                            <p:strVal val="#ppt_h"/>
                                          </p:val>
                                        </p:tav>
                                      </p:tavLst>
                                    </p:anim>
                                    <p:animEffect transition="in" filter="fade">
                                      <p:cBhvr>
                                        <p:cTn dur="500" id="19"/>
                                        <p:tgtEl>
                                          <p:spTgt spid="1049872"/>
                                        </p:tgtEl>
                                      </p:cBhvr>
                                    </p:animEffect>
                                    <p:anim calcmode="lin" valueType="num">
                                      <p:cBhvr>
                                        <p:cTn dur="500" fill="hold" id="20"/>
                                        <p:tgtEl>
                                          <p:spTgt spid="1049872"/>
                                        </p:tgtEl>
                                        <p:attrNameLst>
                                          <p:attrName>ppt_x</p:attrName>
                                        </p:attrNameLst>
                                      </p:cBhvr>
                                      <p:tavLst>
                                        <p:tav tm="0">
                                          <p:val>
                                            <p:fltVal val="0.5"/>
                                          </p:val>
                                        </p:tav>
                                        <p:tav tm="100000">
                                          <p:val>
                                            <p:strVal val="#ppt_x"/>
                                          </p:val>
                                        </p:tav>
                                      </p:tavLst>
                                    </p:anim>
                                    <p:anim calcmode="lin" valueType="num">
                                      <p:cBhvr>
                                        <p:cTn dur="500" fill="hold" id="21"/>
                                        <p:tgtEl>
                                          <p:spTgt spid="1049872"/>
                                        </p:tgtEl>
                                        <p:attrNameLst>
                                          <p:attrName>ppt_y</p:attrName>
                                        </p:attrNameLst>
                                      </p:cBhvr>
                                      <p:tavLst>
                                        <p:tav tm="0">
                                          <p:val>
                                            <p:fltVal val="0.5"/>
                                          </p:val>
                                        </p:tav>
                                        <p:tav tm="100000">
                                          <p:val>
                                            <p:strVal val="#ppt_y"/>
                                          </p:val>
                                        </p:tav>
                                      </p:tavLst>
                                    </p:anim>
                                  </p:childTnLst>
                                </p:cTn>
                              </p:par>
                            </p:childTnLst>
                          </p:cTn>
                        </p:par>
                        <p:par>
                          <p:cTn fill="hold" id="22">
                            <p:stCondLst>
                              <p:cond delay="1100"/>
                            </p:stCondLst>
                            <p:childTnLst>
                              <p:par>
                                <p:cTn fill="hold" grpId="0" id="23" nodeType="afterEffect" presetClass="entr" presetID="16" presetSubtype="21">
                                  <p:stCondLst>
                                    <p:cond delay="0"/>
                                  </p:stCondLst>
                                  <p:childTnLst>
                                    <p:set>
                                      <p:cBhvr>
                                        <p:cTn dur="1" fill="hold" id="24">
                                          <p:stCondLst>
                                            <p:cond delay="0"/>
                                          </p:stCondLst>
                                        </p:cTn>
                                        <p:tgtEl>
                                          <p:spTgt spid="1049873"/>
                                        </p:tgtEl>
                                        <p:attrNameLst>
                                          <p:attrName>style.visibility</p:attrName>
                                        </p:attrNameLst>
                                      </p:cBhvr>
                                      <p:to>
                                        <p:strVal val="visible"/>
                                      </p:to>
                                    </p:set>
                                    <p:animEffect transition="in" filter="barn(inVertical)">
                                      <p:cBhvr>
                                        <p:cTn dur="500" id="25"/>
                                        <p:tgtEl>
                                          <p:spTgt spid="1049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70" grpId="0" animBg="1"/>
      <p:bldP spid="1049871" grpId="0" animBg="1"/>
      <p:bldP spid="1049872" grpId="0" animBg="1"/>
      <p:bldP spid="104987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9881" name="AutoShape 2"/>
          <p:cNvSpPr>
            <a:spLocks noChangeArrowheads="1"/>
          </p:cNvSpPr>
          <p:nvPr/>
        </p:nvSpPr>
        <p:spPr bwMode="auto">
          <a:xfrm>
            <a:off x="1314451" y="857250"/>
            <a:ext cx="6400799"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p>
        </p:txBody>
      </p:sp>
      <p:pic>
        <p:nvPicPr>
          <p:cNvPr id="2097430" name="Picture 2" descr="C:\Users\wenyan\AppData\Local\Microsoft\Windows\INetCache\IE\7U82X14F\MC900433934[1].png"/>
          <p:cNvPicPr>
            <a:picLocks noChangeAspect="1" noChangeArrowheads="1"/>
          </p:cNvPicPr>
          <p:nvPr/>
        </p:nvPicPr>
        <p:blipFill>
          <a:blip xmlns:r="http://schemas.openxmlformats.org/officeDocument/2006/relationships" r:embed="rId1" cstate="print"/>
          <a:srcRect/>
          <a:stretch>
            <a:fillRect/>
          </a:stretch>
        </p:blipFill>
        <p:spPr bwMode="auto">
          <a:xfrm>
            <a:off x="4172216" y="3984477"/>
            <a:ext cx="639365" cy="639365"/>
          </a:xfrm>
          <a:prstGeom prst="rect"/>
          <a:noFill/>
        </p:spPr>
      </p:pic>
      <p:grpSp>
        <p:nvGrpSpPr>
          <p:cNvPr id="338" name="Group 94"/>
          <p:cNvGrpSpPr/>
          <p:nvPr/>
        </p:nvGrpSpPr>
        <p:grpSpPr>
          <a:xfrm>
            <a:off x="4856924" y="1555960"/>
            <a:ext cx="652317" cy="461301"/>
            <a:chOff x="3916958" y="1511855"/>
            <a:chExt cx="869756" cy="615068"/>
          </a:xfrm>
        </p:grpSpPr>
        <p:pic>
          <p:nvPicPr>
            <p:cNvPr id="2097431" name="Picture 3" descr="C:\Users\wenyan\AppData\Local\Microsoft\Windows\INetCache\IE\6FV8HQZM\MC900433953[1].png"/>
            <p:cNvPicPr>
              <a:picLocks noChangeAspect="1" noChangeArrowheads="1"/>
            </p:cNvPicPr>
            <p:nvPr/>
          </p:nvPicPr>
          <p:blipFill>
            <a:blip xmlns:r="http://schemas.openxmlformats.org/officeDocument/2006/relationships" r:embed="rId2" cstate="print"/>
            <a:srcRect/>
            <a:stretch>
              <a:fillRect/>
            </a:stretch>
          </p:blipFill>
          <p:spPr bwMode="auto">
            <a:xfrm>
              <a:off x="4210714" y="1511855"/>
              <a:ext cx="576000" cy="576000"/>
            </a:xfrm>
            <a:prstGeom prst="rect"/>
            <a:noFill/>
          </p:spPr>
        </p:pic>
        <p:pic>
          <p:nvPicPr>
            <p:cNvPr id="2097432" name="Picture 4" descr="C:\Users\wenyan\AppData\Local\Microsoft\Windows\INetCache\IE\8AA4YEWA\MC900433954[1].png"/>
            <p:cNvPicPr>
              <a:picLocks noChangeAspect="1" noChangeArrowheads="1"/>
            </p:cNvPicPr>
            <p:nvPr/>
          </p:nvPicPr>
          <p:blipFill>
            <a:blip xmlns:r="http://schemas.openxmlformats.org/officeDocument/2006/relationships" r:embed="rId3" cstate="print"/>
            <a:srcRect/>
            <a:stretch>
              <a:fillRect/>
            </a:stretch>
          </p:blipFill>
          <p:spPr bwMode="auto">
            <a:xfrm>
              <a:off x="3916958" y="1550923"/>
              <a:ext cx="576000" cy="576000"/>
            </a:xfrm>
            <a:prstGeom prst="rect"/>
            <a:noFill/>
          </p:spPr>
        </p:pic>
      </p:grpSp>
      <p:pic>
        <p:nvPicPr>
          <p:cNvPr id="2097433" name="Picture 98" descr="C:\Users\wenyan\AppData\Local\Microsoft\Windows\INetCache\IE\7U82X14F\MC900432621[1].png"/>
          <p:cNvPicPr>
            <a:picLocks noChangeAspect="1" noChangeArrowheads="1"/>
          </p:cNvPicPr>
          <p:nvPr/>
        </p:nvPicPr>
        <p:blipFill>
          <a:blip xmlns:r="http://schemas.openxmlformats.org/officeDocument/2006/relationships" r:embed="rId4" cstate="print"/>
          <a:srcRect/>
          <a:stretch>
            <a:fillRect/>
          </a:stretch>
        </p:blipFill>
        <p:spPr bwMode="auto">
          <a:xfrm flipH="1">
            <a:off x="2789135" y="3843487"/>
            <a:ext cx="430626" cy="438724"/>
          </a:xfrm>
          <a:prstGeom prst="rect"/>
          <a:noFill/>
        </p:spPr>
      </p:pic>
      <p:pic>
        <p:nvPicPr>
          <p:cNvPr id="2097434" name="Picture 5" descr="C:\Users\wenyan\AppData\Local\Microsoft\Windows\INetCache\IE\2BWCJX2B\MC900432657[1].png"/>
          <p:cNvPicPr>
            <a:picLocks noChangeAspect="1" noChangeArrowheads="1"/>
          </p:cNvPicPr>
          <p:nvPr/>
        </p:nvPicPr>
        <p:blipFill>
          <a:blip xmlns:r="http://schemas.openxmlformats.org/officeDocument/2006/relationships" r:embed="rId5" cstate="print"/>
          <a:srcRect/>
          <a:stretch>
            <a:fillRect/>
          </a:stretch>
        </p:blipFill>
        <p:spPr bwMode="auto">
          <a:xfrm>
            <a:off x="5943982" y="3869891"/>
            <a:ext cx="501065" cy="540000"/>
          </a:xfrm>
          <a:prstGeom prst="rect"/>
          <a:noFill/>
        </p:spPr>
      </p:pic>
      <p:sp>
        <p:nvSpPr>
          <p:cNvPr id="1049882" name="TextBox 100"/>
          <p:cNvSpPr txBox="1"/>
          <p:nvPr/>
        </p:nvSpPr>
        <p:spPr>
          <a:xfrm>
            <a:off x="1603270" y="2596785"/>
            <a:ext cx="1936749" cy="276999"/>
          </a:xfrm>
          <a:prstGeom prst="rect"/>
          <a:noFill/>
        </p:spPr>
        <p:txBody>
          <a:bodyPr rtlCol="0" wrap="none">
            <a:spAutoFit/>
          </a:bodyPr>
          <a:p>
            <a:r>
              <a:rPr altLang="en-US" dirty="0" sz="1200" lang="zh-CN"/>
              <a:t>移动应用定制</a:t>
            </a:r>
            <a:r>
              <a:rPr altLang="zh-CN" dirty="0" sz="1200" lang="en-US"/>
              <a:t>/</a:t>
            </a:r>
            <a:r>
              <a:rPr altLang="en-US" dirty="0" sz="1200" lang="zh-CN"/>
              <a:t>电教物联网</a:t>
            </a:r>
            <a:endParaRPr dirty="0" sz="1200" lang="en-CA"/>
          </a:p>
        </p:txBody>
      </p:sp>
      <p:sp>
        <p:nvSpPr>
          <p:cNvPr id="1049883" name="TextBox 101"/>
          <p:cNvSpPr txBox="1"/>
          <p:nvPr/>
        </p:nvSpPr>
        <p:spPr>
          <a:xfrm>
            <a:off x="4021315" y="4577675"/>
            <a:ext cx="800219" cy="276999"/>
          </a:xfrm>
          <a:prstGeom prst="rect"/>
          <a:noFill/>
        </p:spPr>
        <p:txBody>
          <a:bodyPr rtlCol="0" wrap="none">
            <a:spAutoFit/>
          </a:bodyPr>
          <a:p>
            <a:r>
              <a:rPr altLang="en-US" dirty="0" sz="1200" lang="zh-CN"/>
              <a:t>社交网络</a:t>
            </a:r>
            <a:endParaRPr dirty="0" sz="1200" lang="en-CA"/>
          </a:p>
        </p:txBody>
      </p:sp>
      <p:sp>
        <p:nvSpPr>
          <p:cNvPr id="1049884" name="TextBox 102"/>
          <p:cNvSpPr txBox="1"/>
          <p:nvPr/>
        </p:nvSpPr>
        <p:spPr>
          <a:xfrm>
            <a:off x="5647415" y="1702959"/>
            <a:ext cx="1261884" cy="276999"/>
          </a:xfrm>
          <a:prstGeom prst="rect"/>
          <a:noFill/>
        </p:spPr>
        <p:txBody>
          <a:bodyPr rtlCol="0" wrap="none">
            <a:spAutoFit/>
          </a:bodyPr>
          <a:p>
            <a:r>
              <a:rPr altLang="en-US" dirty="0" sz="1200" lang="zh-CN"/>
              <a:t>老师及教育机构</a:t>
            </a:r>
            <a:endParaRPr dirty="0" sz="1200" lang="en-CA"/>
          </a:p>
        </p:txBody>
      </p:sp>
      <p:sp>
        <p:nvSpPr>
          <p:cNvPr id="1049885" name="TextBox 103"/>
          <p:cNvSpPr txBox="1"/>
          <p:nvPr/>
        </p:nvSpPr>
        <p:spPr>
          <a:xfrm>
            <a:off x="4954905" y="1354564"/>
            <a:ext cx="926401" cy="276999"/>
          </a:xfrm>
          <a:prstGeom prst="rect"/>
          <a:noFill/>
        </p:spPr>
        <p:txBody>
          <a:bodyPr rtlCol="0" wrap="square">
            <a:spAutoFit/>
          </a:bodyPr>
          <a:p>
            <a:pPr algn="ctr"/>
            <a:r>
              <a:rPr altLang="en-US" dirty="0" sz="1200" lang="zh-CN"/>
              <a:t>政府监管</a:t>
            </a:r>
            <a:endParaRPr dirty="0" sz="1200" lang="en-CA"/>
          </a:p>
        </p:txBody>
      </p:sp>
      <p:sp>
        <p:nvSpPr>
          <p:cNvPr id="1049886" name="TextBox 104"/>
          <p:cNvSpPr txBox="1"/>
          <p:nvPr/>
        </p:nvSpPr>
        <p:spPr>
          <a:xfrm>
            <a:off x="2092348" y="1576001"/>
            <a:ext cx="1261884" cy="276999"/>
          </a:xfrm>
          <a:prstGeom prst="rect"/>
          <a:noFill/>
        </p:spPr>
        <p:txBody>
          <a:bodyPr rtlCol="0" wrap="none">
            <a:spAutoFit/>
          </a:bodyPr>
          <a:p>
            <a:r>
              <a:rPr altLang="en-US" dirty="0" sz="1200" lang="zh-CN"/>
              <a:t>个人大数据用户</a:t>
            </a:r>
            <a:endParaRPr dirty="0" sz="1200" lang="en-CA"/>
          </a:p>
        </p:txBody>
      </p:sp>
      <p:grpSp>
        <p:nvGrpSpPr>
          <p:cNvPr id="339" name="Group 105"/>
          <p:cNvGrpSpPr/>
          <p:nvPr/>
        </p:nvGrpSpPr>
        <p:grpSpPr>
          <a:xfrm>
            <a:off x="2527398" y="1833878"/>
            <a:ext cx="580730" cy="405001"/>
            <a:chOff x="1819650" y="2776164"/>
            <a:chExt cx="774307" cy="540001"/>
          </a:xfrm>
        </p:grpSpPr>
        <p:pic>
          <p:nvPicPr>
            <p:cNvPr id="2097435" name="Picture 12" descr="C:\Users\wenyan\AppData\Local\Microsoft\Windows\INetCache\IE\2BWCJX2B\MC900432612[1].png"/>
            <p:cNvPicPr>
              <a:picLocks noChangeAspect="1" noChangeArrowheads="1"/>
            </p:cNvPicPr>
            <p:nvPr/>
          </p:nvPicPr>
          <p:blipFill>
            <a:blip xmlns:r="http://schemas.openxmlformats.org/officeDocument/2006/relationships" r:embed="rId6" cstate="print"/>
            <a:srcRect/>
            <a:stretch>
              <a:fillRect/>
            </a:stretch>
          </p:blipFill>
          <p:spPr bwMode="auto">
            <a:xfrm>
              <a:off x="2053957" y="2776165"/>
              <a:ext cx="540000" cy="540000"/>
            </a:xfrm>
            <a:prstGeom prst="rect"/>
            <a:noFill/>
          </p:spPr>
        </p:pic>
        <p:pic>
          <p:nvPicPr>
            <p:cNvPr id="2097436" name="Picture 11" descr="C:\Users\wenyan\AppData\Local\Microsoft\Windows\INetCache\IE\8AA4YEWA\MC900432609[1].png"/>
            <p:cNvPicPr>
              <a:picLocks noChangeAspect="1" noChangeArrowheads="1"/>
            </p:cNvPicPr>
            <p:nvPr/>
          </p:nvPicPr>
          <p:blipFill>
            <a:blip xmlns:r="http://schemas.openxmlformats.org/officeDocument/2006/relationships" r:embed="rId7" cstate="print"/>
            <a:srcRect/>
            <a:stretch>
              <a:fillRect/>
            </a:stretch>
          </p:blipFill>
          <p:spPr bwMode="auto">
            <a:xfrm>
              <a:off x="1819650" y="2776164"/>
              <a:ext cx="540000" cy="540000"/>
            </a:xfrm>
            <a:prstGeom prst="rect"/>
            <a:noFill/>
          </p:spPr>
        </p:pic>
      </p:grpSp>
      <p:pic>
        <p:nvPicPr>
          <p:cNvPr id="2097437" name="Picture 2" descr="C:\Users\wenyan\AppData\Local\Microsoft\Windows\INetCache\IE\8AA4YEWA\MC900432623[1].png"/>
          <p:cNvPicPr>
            <a:picLocks noChangeAspect="1" noChangeArrowheads="1"/>
          </p:cNvPicPr>
          <p:nvPr/>
        </p:nvPicPr>
        <p:blipFill>
          <a:blip xmlns:r="http://schemas.openxmlformats.org/officeDocument/2006/relationships" r:embed="rId8" cstate="print"/>
          <a:srcRect/>
          <a:stretch>
            <a:fillRect/>
          </a:stretch>
        </p:blipFill>
        <p:spPr bwMode="auto">
          <a:xfrm flipH="1">
            <a:off x="2478708" y="3834513"/>
            <a:ext cx="540000" cy="540000"/>
          </a:xfrm>
          <a:prstGeom prst="rect"/>
          <a:noFill/>
        </p:spPr>
      </p:pic>
      <p:sp>
        <p:nvSpPr>
          <p:cNvPr id="1049887" name="TextBox 110"/>
          <p:cNvSpPr txBox="1"/>
          <p:nvPr/>
        </p:nvSpPr>
        <p:spPr>
          <a:xfrm>
            <a:off x="1936295" y="4353388"/>
            <a:ext cx="1508933" cy="276999"/>
          </a:xfrm>
          <a:prstGeom prst="rect"/>
          <a:noFill/>
        </p:spPr>
        <p:txBody>
          <a:bodyPr rtlCol="0" wrap="square">
            <a:spAutoFit/>
          </a:bodyPr>
          <a:p>
            <a:pPr algn="ctr"/>
            <a:r>
              <a:rPr altLang="en-US" dirty="0" sz="1200" lang="zh-CN"/>
              <a:t>家长用户</a:t>
            </a:r>
            <a:endParaRPr dirty="0" sz="1200" lang="en-CA"/>
          </a:p>
        </p:txBody>
      </p:sp>
      <p:pic>
        <p:nvPicPr>
          <p:cNvPr id="2097438" name="Picture 3" descr="C:\Users\wenyan\AppData\Local\Microsoft\Windows\INetCache\IE\2BWCJX2B\MC900432622[1].png"/>
          <p:cNvPicPr>
            <a:picLocks noChangeAspect="1" noChangeArrowheads="1"/>
          </p:cNvPicPr>
          <p:nvPr/>
        </p:nvPicPr>
        <p:blipFill>
          <a:blip xmlns:r="http://schemas.openxmlformats.org/officeDocument/2006/relationships" r:embed="rId9" cstate="print"/>
          <a:srcRect/>
          <a:stretch>
            <a:fillRect/>
          </a:stretch>
        </p:blipFill>
        <p:spPr bwMode="auto">
          <a:xfrm>
            <a:off x="5647415" y="3926393"/>
            <a:ext cx="426995" cy="426995"/>
          </a:xfrm>
          <a:prstGeom prst="rect"/>
          <a:noFill/>
        </p:spPr>
      </p:pic>
      <p:sp>
        <p:nvSpPr>
          <p:cNvPr id="1049888" name="TextBox 112"/>
          <p:cNvSpPr txBox="1"/>
          <p:nvPr/>
        </p:nvSpPr>
        <p:spPr>
          <a:xfrm>
            <a:off x="5733466" y="4393009"/>
            <a:ext cx="1549423" cy="646331"/>
          </a:xfrm>
          <a:prstGeom prst="rect"/>
          <a:noFill/>
        </p:spPr>
        <p:txBody>
          <a:bodyPr rtlCol="0" wrap="square">
            <a:spAutoFit/>
          </a:bodyPr>
          <a:p>
            <a:r>
              <a:rPr altLang="en-US" dirty="0" sz="1200" lang="zh-CN"/>
              <a:t>微商</a:t>
            </a:r>
            <a:r>
              <a:rPr altLang="zh-CN" dirty="0" sz="1200" lang="en-US"/>
              <a:t>/</a:t>
            </a:r>
            <a:r>
              <a:rPr altLang="en-US" dirty="0" sz="1200" lang="zh-CN"/>
              <a:t>电商</a:t>
            </a:r>
            <a:r>
              <a:rPr altLang="zh-CN" dirty="0" sz="1200" lang="en-US"/>
              <a:t>/</a:t>
            </a:r>
            <a:r>
              <a:rPr altLang="en-US" dirty="0" sz="1200" lang="zh-CN"/>
              <a:t>金融</a:t>
            </a:r>
            <a:r>
              <a:rPr altLang="zh-CN" dirty="0" sz="1200" lang="en-US"/>
              <a:t>/</a:t>
            </a:r>
            <a:r>
              <a:rPr altLang="en-US" dirty="0" sz="1200" lang="zh-CN"/>
              <a:t>建筑地产</a:t>
            </a:r>
            <a:r>
              <a:rPr altLang="zh-CN" dirty="0" sz="1200" lang="en-US"/>
              <a:t>/</a:t>
            </a:r>
            <a:r>
              <a:rPr altLang="en-US" dirty="0" sz="1200" lang="zh-CN"/>
              <a:t>教育</a:t>
            </a:r>
            <a:r>
              <a:rPr altLang="zh-CN" dirty="0" sz="1200" lang="en-US"/>
              <a:t>/</a:t>
            </a:r>
            <a:r>
              <a:rPr altLang="en-US" dirty="0" sz="1200" lang="zh-CN"/>
              <a:t>医疗等</a:t>
            </a:r>
            <a:endParaRPr altLang="zh-CN" dirty="0" sz="1200" lang="en-US"/>
          </a:p>
          <a:p>
            <a:r>
              <a:rPr altLang="en-US" dirty="0" sz="1200" lang="zh-CN"/>
              <a:t>垂直行业解决方案</a:t>
            </a:r>
            <a:endParaRPr dirty="0" sz="1200" lang="en-CA"/>
          </a:p>
        </p:txBody>
      </p:sp>
      <p:pic>
        <p:nvPicPr>
          <p:cNvPr id="2097439" name="Picture 2" descr="C:\Users\qinweny\AppData\Local\Microsoft\Windows\Temporary Internet Files\Content.IE5\CAQZW8JI\MC900431637[1].png"/>
          <p:cNvPicPr>
            <a:picLocks noChangeAspect="1" noChangeArrowheads="1"/>
          </p:cNvPicPr>
          <p:nvPr/>
        </p:nvPicPr>
        <p:blipFill>
          <a:blip xmlns:r="http://schemas.openxmlformats.org/officeDocument/2006/relationships" r:embed="rId10" cstate="print"/>
          <a:srcRect/>
          <a:stretch>
            <a:fillRect/>
          </a:stretch>
        </p:blipFill>
        <p:spPr bwMode="auto">
          <a:xfrm>
            <a:off x="6080814" y="2787791"/>
            <a:ext cx="540060" cy="630961"/>
          </a:xfrm>
          <a:prstGeom prst="rect"/>
          <a:noFill/>
        </p:spPr>
      </p:pic>
      <p:pic>
        <p:nvPicPr>
          <p:cNvPr id="2097440" name="Picture 2" descr="C:\Users\qinweny\AppData\Local\Microsoft\Windows\Temporary Internet Files\Content.IE5\CAQZW8JI\MC900431637[1].png"/>
          <p:cNvPicPr>
            <a:picLocks noChangeAspect="1" noChangeArrowheads="1"/>
          </p:cNvPicPr>
          <p:nvPr/>
        </p:nvPicPr>
        <p:blipFill>
          <a:blip xmlns:r="http://schemas.openxmlformats.org/officeDocument/2006/relationships" r:embed="rId10" cstate="print"/>
          <a:srcRect/>
          <a:stretch>
            <a:fillRect/>
          </a:stretch>
        </p:blipFill>
        <p:spPr bwMode="auto">
          <a:xfrm>
            <a:off x="6242832" y="2846445"/>
            <a:ext cx="540060" cy="630961"/>
          </a:xfrm>
          <a:prstGeom prst="rect"/>
          <a:noFill/>
        </p:spPr>
      </p:pic>
      <p:pic>
        <p:nvPicPr>
          <p:cNvPr id="2097441" name="Picture 2" descr="C:\Users\qinweny\AppData\Local\Microsoft\Windows\Temporary Internet Files\Content.IE5\CAQZW8JI\MC900431637[1].png"/>
          <p:cNvPicPr>
            <a:picLocks noChangeAspect="1" noChangeArrowheads="1"/>
          </p:cNvPicPr>
          <p:nvPr/>
        </p:nvPicPr>
        <p:blipFill>
          <a:blip xmlns:r="http://schemas.openxmlformats.org/officeDocument/2006/relationships" r:embed="rId10" cstate="print"/>
          <a:srcRect/>
          <a:stretch>
            <a:fillRect/>
          </a:stretch>
        </p:blipFill>
        <p:spPr bwMode="auto">
          <a:xfrm>
            <a:off x="6418793" y="2912340"/>
            <a:ext cx="540060" cy="630961"/>
          </a:xfrm>
          <a:prstGeom prst="rect"/>
          <a:noFill/>
        </p:spPr>
      </p:pic>
      <p:cxnSp>
        <p:nvCxnSpPr>
          <p:cNvPr id="3146079" name="Straight Arrow Connector 117"/>
          <p:cNvCxnSpPr>
            <a:cxnSpLocks/>
          </p:cNvCxnSpPr>
          <p:nvPr/>
        </p:nvCxnSpPr>
        <p:spPr>
          <a:xfrm flipH="1">
            <a:off x="5213269" y="2399035"/>
            <a:ext cx="668037" cy="268650"/>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0" name="Straight Arrow Connector 118"/>
          <p:cNvCxnSpPr>
            <a:cxnSpLocks/>
          </p:cNvCxnSpPr>
          <p:nvPr/>
        </p:nvCxnSpPr>
        <p:spPr>
          <a:xfrm flipH="1">
            <a:off x="3312350" y="3400515"/>
            <a:ext cx="608627" cy="419971"/>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1" name="Straight Arrow Connector 119"/>
          <p:cNvCxnSpPr>
            <a:cxnSpLocks/>
          </p:cNvCxnSpPr>
          <p:nvPr/>
        </p:nvCxnSpPr>
        <p:spPr>
          <a:xfrm flipH="1">
            <a:off x="2872226" y="3108022"/>
            <a:ext cx="540255" cy="0"/>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2" name="Straight Arrow Connector 120"/>
          <p:cNvCxnSpPr>
            <a:cxnSpLocks/>
          </p:cNvCxnSpPr>
          <p:nvPr/>
        </p:nvCxnSpPr>
        <p:spPr>
          <a:xfrm flipH="1">
            <a:off x="5326314" y="3103271"/>
            <a:ext cx="738902" cy="0"/>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3" name="Straight Arrow Connector 121"/>
          <p:cNvCxnSpPr>
            <a:cxnSpLocks/>
          </p:cNvCxnSpPr>
          <p:nvPr/>
        </p:nvCxnSpPr>
        <p:spPr>
          <a:xfrm flipH="1">
            <a:off x="4433722" y="3489852"/>
            <a:ext cx="9690" cy="436016"/>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4" name="Straight Arrow Connector 122"/>
          <p:cNvCxnSpPr>
            <a:cxnSpLocks/>
          </p:cNvCxnSpPr>
          <p:nvPr/>
        </p:nvCxnSpPr>
        <p:spPr>
          <a:xfrm flipH="1">
            <a:off x="4380912" y="2017261"/>
            <a:ext cx="1" cy="409403"/>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5" name="Straight Arrow Connector 123"/>
          <p:cNvCxnSpPr>
            <a:cxnSpLocks/>
          </p:cNvCxnSpPr>
          <p:nvPr/>
        </p:nvCxnSpPr>
        <p:spPr>
          <a:xfrm>
            <a:off x="3219762" y="2287318"/>
            <a:ext cx="660749" cy="332754"/>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146086" name="Straight Arrow Connector 124"/>
          <p:cNvCxnSpPr>
            <a:cxnSpLocks/>
          </p:cNvCxnSpPr>
          <p:nvPr/>
        </p:nvCxnSpPr>
        <p:spPr>
          <a:xfrm>
            <a:off x="5213269" y="3410227"/>
            <a:ext cx="543271" cy="442074"/>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pic>
        <p:nvPicPr>
          <p:cNvPr id="2097442" name="Picture 4" descr="C:\Users\qinweny\AppData\Local\Microsoft\Windows\Temporary Internet Files\Content.IE5\STJYSZB4\MC900441340[1].png"/>
          <p:cNvPicPr>
            <a:picLocks noChangeAspect="1" noChangeArrowheads="1"/>
          </p:cNvPicPr>
          <p:nvPr/>
        </p:nvPicPr>
        <p:blipFill>
          <a:blip xmlns:r="http://schemas.openxmlformats.org/officeDocument/2006/relationships" r:embed="rId11" cstate="print"/>
          <a:srcRect/>
          <a:stretch>
            <a:fillRect/>
          </a:stretch>
        </p:blipFill>
        <p:spPr bwMode="auto">
          <a:xfrm>
            <a:off x="2092348" y="2921508"/>
            <a:ext cx="443341" cy="443341"/>
          </a:xfrm>
          <a:prstGeom prst="rect"/>
          <a:noFill/>
        </p:spPr>
      </p:pic>
      <p:pic>
        <p:nvPicPr>
          <p:cNvPr id="2097443" name="Picture 5" descr="C:\Users\qinweny\AppData\Local\Microsoft\Windows\Temporary Internet Files\Content.IE5\STJYSZB4\MC900441332[1].png"/>
          <p:cNvPicPr>
            <a:picLocks noChangeAspect="1" noChangeArrowheads="1"/>
          </p:cNvPicPr>
          <p:nvPr/>
        </p:nvPicPr>
        <p:blipFill>
          <a:blip xmlns:r="http://schemas.openxmlformats.org/officeDocument/2006/relationships" r:embed="rId12" cstate="print"/>
          <a:srcRect/>
          <a:stretch>
            <a:fillRect/>
          </a:stretch>
        </p:blipFill>
        <p:spPr bwMode="auto">
          <a:xfrm>
            <a:off x="2349330" y="2916969"/>
            <a:ext cx="440839" cy="440839"/>
          </a:xfrm>
          <a:prstGeom prst="rect"/>
          <a:noFill/>
        </p:spPr>
      </p:pic>
      <p:pic>
        <p:nvPicPr>
          <p:cNvPr id="2097444" name="Picture 6" descr="C:\Users\qinweny\AppData\Local\Microsoft\Windows\Temporary Internet Files\Content.IE5\VFADX6GN\MC900433941[1].png"/>
          <p:cNvPicPr>
            <a:picLocks noChangeAspect="1" noChangeArrowheads="1"/>
          </p:cNvPicPr>
          <p:nvPr/>
        </p:nvPicPr>
        <p:blipFill>
          <a:blip xmlns:r="http://schemas.openxmlformats.org/officeDocument/2006/relationships" r:embed="rId13" cstate="print"/>
          <a:srcRect/>
          <a:stretch>
            <a:fillRect/>
          </a:stretch>
        </p:blipFill>
        <p:spPr bwMode="auto">
          <a:xfrm>
            <a:off x="4067770" y="1439464"/>
            <a:ext cx="459935" cy="459935"/>
          </a:xfrm>
          <a:prstGeom prst="rect"/>
          <a:noFill/>
        </p:spPr>
      </p:pic>
      <p:pic>
        <p:nvPicPr>
          <p:cNvPr id="2097445" name="Picture 5" descr="C:\Users\qinweny\AppData\Local\Microsoft\Windows\Temporary Internet Files\Content.IE5\STJYSZB4\MC900441332[1].png"/>
          <p:cNvPicPr>
            <a:picLocks noChangeAspect="1" noChangeArrowheads="1"/>
          </p:cNvPicPr>
          <p:nvPr/>
        </p:nvPicPr>
        <p:blipFill>
          <a:blip xmlns:r="http://schemas.openxmlformats.org/officeDocument/2006/relationships" r:embed="rId12" cstate="print"/>
          <a:srcRect/>
          <a:stretch>
            <a:fillRect/>
          </a:stretch>
        </p:blipFill>
        <p:spPr bwMode="auto">
          <a:xfrm>
            <a:off x="2427587" y="2982664"/>
            <a:ext cx="440839" cy="440839"/>
          </a:xfrm>
          <a:prstGeom prst="rect"/>
          <a:noFill/>
        </p:spPr>
      </p:pic>
      <p:pic>
        <p:nvPicPr>
          <p:cNvPr id="2097446" name="Picture 4" descr="C:\Users\qinweny\AppData\Local\Microsoft\Windows\Temporary Internet Files\Content.IE5\STJYSZB4\MC900441340[1].png"/>
          <p:cNvPicPr>
            <a:picLocks noChangeAspect="1" noChangeArrowheads="1"/>
          </p:cNvPicPr>
          <p:nvPr/>
        </p:nvPicPr>
        <p:blipFill>
          <a:blip xmlns:r="http://schemas.openxmlformats.org/officeDocument/2006/relationships" r:embed="rId11" cstate="print"/>
          <a:srcRect/>
          <a:stretch>
            <a:fillRect/>
          </a:stretch>
        </p:blipFill>
        <p:spPr bwMode="auto">
          <a:xfrm>
            <a:off x="2177184" y="2985660"/>
            <a:ext cx="443341" cy="443341"/>
          </a:xfrm>
          <a:prstGeom prst="rect"/>
          <a:noFill/>
        </p:spPr>
      </p:pic>
      <p:pic>
        <p:nvPicPr>
          <p:cNvPr id="2097447" name="Picture 6" descr="C:\Users\wenyan\AppData\Local\Microsoft\Windows\INetCache\IE\7U82X14F\MC900434888[1].png"/>
          <p:cNvPicPr>
            <a:picLocks noChangeAspect="1" noChangeArrowheads="1"/>
          </p:cNvPicPr>
          <p:nvPr/>
        </p:nvPicPr>
        <p:blipFill>
          <a:blip xmlns:r="http://schemas.openxmlformats.org/officeDocument/2006/relationships" r:embed="rId14" cstate="print"/>
          <a:srcRect/>
          <a:stretch>
            <a:fillRect/>
          </a:stretch>
        </p:blipFill>
        <p:spPr bwMode="auto">
          <a:xfrm flipH="1">
            <a:off x="5902407" y="1922564"/>
            <a:ext cx="514704" cy="514704"/>
          </a:xfrm>
          <a:prstGeom prst="rect"/>
          <a:noFill/>
        </p:spPr>
      </p:pic>
      <p:cxnSp>
        <p:nvCxnSpPr>
          <p:cNvPr id="3146087" name="Straight Arrow Connector 131"/>
          <p:cNvCxnSpPr>
            <a:cxnSpLocks/>
          </p:cNvCxnSpPr>
          <p:nvPr/>
        </p:nvCxnSpPr>
        <p:spPr>
          <a:xfrm flipH="1">
            <a:off x="4954906" y="2152993"/>
            <a:ext cx="122336" cy="268650"/>
          </a:xfrm>
          <a:prstGeom prst="straightConnector1"/>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1049889" name="TextBox 132"/>
          <p:cNvSpPr txBox="1"/>
          <p:nvPr/>
        </p:nvSpPr>
        <p:spPr>
          <a:xfrm>
            <a:off x="3312351" y="1072455"/>
            <a:ext cx="1703723" cy="461665"/>
          </a:xfrm>
          <a:prstGeom prst="rect"/>
          <a:noFill/>
        </p:spPr>
        <p:txBody>
          <a:bodyPr rtlCol="0" wrap="square">
            <a:spAutoFit/>
          </a:bodyPr>
          <a:p>
            <a:pPr algn="ctr"/>
            <a:r>
              <a:rPr altLang="en-US" dirty="0" sz="1200" lang="zh-CN"/>
              <a:t>数据技术</a:t>
            </a:r>
            <a:r>
              <a:rPr altLang="zh-CN" dirty="0" sz="1200" lang="en-US"/>
              <a:t>/</a:t>
            </a:r>
            <a:r>
              <a:rPr altLang="en-US" dirty="0" sz="1200" lang="zh-CN"/>
              <a:t>分析引擎</a:t>
            </a:r>
            <a:r>
              <a:rPr altLang="zh-CN" dirty="0" sz="1200" lang="en-US"/>
              <a:t>/</a:t>
            </a:r>
            <a:r>
              <a:rPr altLang="en-US" dirty="0" sz="1200" lang="zh-CN"/>
              <a:t>机器学习</a:t>
            </a:r>
            <a:r>
              <a:rPr altLang="zh-CN" dirty="0" sz="1200" lang="en-US"/>
              <a:t>/</a:t>
            </a:r>
            <a:r>
              <a:rPr altLang="en-US" dirty="0" sz="1200" lang="zh-CN"/>
              <a:t>编程模型框架</a:t>
            </a:r>
            <a:endParaRPr dirty="0" sz="1200" lang="en-CA"/>
          </a:p>
        </p:txBody>
      </p:sp>
      <p:pic>
        <p:nvPicPr>
          <p:cNvPr id="2097448" name="Picture 6" descr="C:\Users\qinweny\AppData\Local\Microsoft\Windows\Temporary Internet Files\Content.IE5\VFADX6GN\MC900433941[1].png"/>
          <p:cNvPicPr>
            <a:picLocks noChangeAspect="1" noChangeArrowheads="1"/>
          </p:cNvPicPr>
          <p:nvPr/>
        </p:nvPicPr>
        <p:blipFill>
          <a:blip xmlns:r="http://schemas.openxmlformats.org/officeDocument/2006/relationships" r:embed="rId13" cstate="print"/>
          <a:srcRect/>
          <a:stretch>
            <a:fillRect/>
          </a:stretch>
        </p:blipFill>
        <p:spPr bwMode="auto">
          <a:xfrm>
            <a:off x="3856409" y="1459996"/>
            <a:ext cx="459935" cy="459935"/>
          </a:xfrm>
          <a:prstGeom prst="rect"/>
          <a:noFill/>
        </p:spPr>
      </p:pic>
      <p:pic>
        <p:nvPicPr>
          <p:cNvPr id="2097449" name="Picture 6" descr="C:\Users\wenyan\AppData\Local\Microsoft\Windows\INetCache\IE\7U82X14F\MC900434888[1].png"/>
          <p:cNvPicPr>
            <a:picLocks noChangeAspect="1" noChangeArrowheads="1"/>
          </p:cNvPicPr>
          <p:nvPr/>
        </p:nvPicPr>
        <p:blipFill>
          <a:blip xmlns:r="http://schemas.openxmlformats.org/officeDocument/2006/relationships" r:embed="rId14" cstate="print"/>
          <a:srcRect/>
          <a:stretch>
            <a:fillRect/>
          </a:stretch>
        </p:blipFill>
        <p:spPr bwMode="auto">
          <a:xfrm flipH="1">
            <a:off x="5711881" y="1944026"/>
            <a:ext cx="514704" cy="514704"/>
          </a:xfrm>
          <a:prstGeom prst="rect"/>
          <a:noFill/>
        </p:spPr>
      </p:pic>
      <p:sp>
        <p:nvSpPr>
          <p:cNvPr id="1049890" name="TextBox 109"/>
          <p:cNvSpPr txBox="1"/>
          <p:nvPr/>
        </p:nvSpPr>
        <p:spPr>
          <a:xfrm>
            <a:off x="5969233" y="2626668"/>
            <a:ext cx="1415772" cy="276999"/>
          </a:xfrm>
          <a:prstGeom prst="rect"/>
          <a:noFill/>
        </p:spPr>
        <p:txBody>
          <a:bodyPr rtlCol="0" wrap="none">
            <a:spAutoFit/>
          </a:bodyPr>
          <a:p>
            <a:r>
              <a:rPr altLang="en-US" dirty="0" sz="1200" lang="zh-CN"/>
              <a:t>外部企业系统对接</a:t>
            </a:r>
            <a:endParaRPr dirty="0" sz="1200" lang="en-CA"/>
          </a:p>
        </p:txBody>
      </p:sp>
      <p:sp>
        <p:nvSpPr>
          <p:cNvPr id="1049891" name="标题 1"/>
          <p:cNvSpPr>
            <a:spLocks noGrp="1"/>
          </p:cNvSpPr>
          <p:nvPr>
            <p:ph type="title"/>
          </p:nvPr>
        </p:nvSpPr>
        <p:spPr>
          <a:xfrm>
            <a:off x="606007" y="123478"/>
            <a:ext cx="7998441" cy="382330"/>
          </a:xfrm>
        </p:spPr>
        <p:txBody>
          <a:bodyPr/>
          <a:p>
            <a:r>
              <a:rPr altLang="en-US" b="1" dirty="0" sz="1800" lang="zh-CN">
                <a:solidFill>
                  <a:schemeClr val="bg1"/>
                </a:solidFill>
                <a:latin typeface="Futura Md BT" pitchFamily="34" charset="0"/>
              </a:rPr>
              <a:t>区块链教育平台：</a:t>
            </a:r>
            <a:r>
              <a:rPr altLang="en-US" b="1" dirty="0" sz="1800" lang="zh-CN">
                <a:solidFill>
                  <a:schemeClr val="bg1"/>
                </a:solidFill>
              </a:rPr>
              <a:t>教育链价值网络数据生命周期及供应链管理</a:t>
            </a:r>
          </a:p>
        </p:txBody>
      </p:sp>
      <p:sp>
        <p:nvSpPr>
          <p:cNvPr id="1049892"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chemeClr val="bg1"/>
              </a:solidFill>
              <a:ea typeface="宋体" panose="02010600030101010101" pitchFamily="2" charset="-122"/>
            </a:endParaRPr>
          </a:p>
        </p:txBody>
      </p:sp>
      <p:grpSp>
        <p:nvGrpSpPr>
          <p:cNvPr id="340" name="Group 52"/>
          <p:cNvGrpSpPr/>
          <p:nvPr/>
        </p:nvGrpSpPr>
        <p:grpSpPr>
          <a:xfrm>
            <a:off x="3839427" y="2278263"/>
            <a:ext cx="1386162" cy="1365675"/>
            <a:chOff x="6000995" y="1286670"/>
            <a:chExt cx="3977497" cy="4184580"/>
          </a:xfrm>
        </p:grpSpPr>
        <p:cxnSp>
          <p:nvCxnSpPr>
            <p:cNvPr id="3146088" name="Straight Connector 53"/>
            <p:cNvCxnSpPr>
              <a:cxnSpLocks/>
            </p:cNvCxnSpPr>
            <p:nvPr/>
          </p:nvCxnSpPr>
          <p:spPr>
            <a:xfrm>
              <a:off x="6606733" y="3919485"/>
              <a:ext cx="2478203" cy="1242641"/>
            </a:xfrm>
            <a:prstGeom prst="line"/>
            <a:ln w="31750"/>
          </p:spPr>
          <p:style>
            <a:lnRef idx="1">
              <a:schemeClr val="accent1"/>
            </a:lnRef>
            <a:fillRef idx="0">
              <a:schemeClr val="accent1"/>
            </a:fillRef>
            <a:effectRef idx="0">
              <a:schemeClr val="accent1"/>
            </a:effectRef>
            <a:fontRef idx="minor">
              <a:schemeClr val="tx1"/>
            </a:fontRef>
          </p:style>
        </p:cxnSp>
        <p:pic>
          <p:nvPicPr>
            <p:cNvPr id="2097450" name="Picture 54"/>
            <p:cNvPicPr>
              <a:picLocks noChangeAspect="1"/>
            </p:cNvPicPr>
            <p:nvPr/>
          </p:nvPicPr>
          <p:blipFill>
            <a:blip xmlns:r="http://schemas.openxmlformats.org/officeDocument/2006/relationships" r:embed="rId15"/>
            <a:stretch>
              <a:fillRect/>
            </a:stretch>
          </p:blipFill>
          <p:spPr>
            <a:xfrm>
              <a:off x="6881573" y="4613283"/>
              <a:ext cx="500712" cy="500550"/>
            </a:xfrm>
            <a:prstGeom prst="rect"/>
          </p:spPr>
        </p:pic>
        <p:cxnSp>
          <p:nvCxnSpPr>
            <p:cNvPr id="3146089" name="Straight Connector 55"/>
            <p:cNvCxnSpPr>
              <a:cxnSpLocks/>
            </p:cNvCxnSpPr>
            <p:nvPr/>
          </p:nvCxnSpPr>
          <p:spPr>
            <a:xfrm flipH="1" flipV="1">
              <a:off x="6606733" y="3919485"/>
              <a:ext cx="945306" cy="1143088"/>
            </a:xfrm>
            <a:prstGeom prst="line"/>
            <a:ln w="31750"/>
          </p:spPr>
          <p:style>
            <a:lnRef idx="1">
              <a:schemeClr val="accent1"/>
            </a:lnRef>
            <a:fillRef idx="0">
              <a:schemeClr val="accent1"/>
            </a:fillRef>
            <a:effectRef idx="0">
              <a:schemeClr val="accent1"/>
            </a:effectRef>
            <a:fontRef idx="minor">
              <a:schemeClr val="tx1"/>
            </a:fontRef>
          </p:style>
        </p:cxnSp>
        <p:pic>
          <p:nvPicPr>
            <p:cNvPr id="2097451" name="Picture 56"/>
            <p:cNvPicPr>
              <a:picLocks noChangeAspect="1"/>
            </p:cNvPicPr>
            <p:nvPr/>
          </p:nvPicPr>
          <p:blipFill>
            <a:blip xmlns:r="http://schemas.openxmlformats.org/officeDocument/2006/relationships" r:embed="rId16"/>
            <a:stretch>
              <a:fillRect/>
            </a:stretch>
          </p:blipFill>
          <p:spPr>
            <a:xfrm>
              <a:off x="6993139" y="4655173"/>
              <a:ext cx="558900" cy="814800"/>
            </a:xfrm>
            <a:prstGeom prst="rect"/>
          </p:spPr>
        </p:pic>
        <p:pic>
          <p:nvPicPr>
            <p:cNvPr id="2097452" name="Picture 57"/>
            <p:cNvPicPr>
              <a:picLocks noChangeAspect="1"/>
            </p:cNvPicPr>
            <p:nvPr/>
          </p:nvPicPr>
          <p:blipFill>
            <a:blip xmlns:r="http://schemas.openxmlformats.org/officeDocument/2006/relationships" r:embed="rId17"/>
            <a:stretch>
              <a:fillRect/>
            </a:stretch>
          </p:blipFill>
          <p:spPr>
            <a:xfrm>
              <a:off x="6327283" y="2987521"/>
              <a:ext cx="310500" cy="310400"/>
            </a:xfrm>
            <a:prstGeom prst="rect"/>
          </p:spPr>
        </p:pic>
        <p:cxnSp>
          <p:nvCxnSpPr>
            <p:cNvPr id="3146090" name="Straight Connector 58"/>
            <p:cNvCxnSpPr>
              <a:cxnSpLocks/>
            </p:cNvCxnSpPr>
            <p:nvPr/>
          </p:nvCxnSpPr>
          <p:spPr>
            <a:xfrm flipH="1" flipV="1">
              <a:off x="6597295" y="2813380"/>
              <a:ext cx="954744" cy="2249193"/>
            </a:xfrm>
            <a:prstGeom prst="line"/>
            <a:ln w="31750"/>
          </p:spPr>
          <p:style>
            <a:lnRef idx="1">
              <a:schemeClr val="accent1"/>
            </a:lnRef>
            <a:fillRef idx="0">
              <a:schemeClr val="accent1"/>
            </a:fillRef>
            <a:effectRef idx="0">
              <a:schemeClr val="accent1"/>
            </a:effectRef>
            <a:fontRef idx="minor">
              <a:schemeClr val="tx1"/>
            </a:fontRef>
          </p:style>
        </p:cxnSp>
        <p:pic>
          <p:nvPicPr>
            <p:cNvPr id="2097453" name="Picture 59"/>
            <p:cNvPicPr>
              <a:picLocks noChangeAspect="1"/>
            </p:cNvPicPr>
            <p:nvPr/>
          </p:nvPicPr>
          <p:blipFill>
            <a:blip xmlns:r="http://schemas.openxmlformats.org/officeDocument/2006/relationships" r:embed="rId17"/>
            <a:stretch>
              <a:fillRect/>
            </a:stretch>
          </p:blipFill>
          <p:spPr>
            <a:xfrm>
              <a:off x="7264973" y="1938954"/>
              <a:ext cx="310500" cy="310400"/>
            </a:xfrm>
            <a:prstGeom prst="rect"/>
          </p:spPr>
        </p:pic>
        <p:cxnSp>
          <p:nvCxnSpPr>
            <p:cNvPr id="3146091" name="Straight Connector 60"/>
            <p:cNvCxnSpPr>
              <a:cxnSpLocks/>
            </p:cNvCxnSpPr>
            <p:nvPr/>
          </p:nvCxnSpPr>
          <p:spPr>
            <a:xfrm flipV="1">
              <a:off x="6606733" y="2581005"/>
              <a:ext cx="2796468" cy="1338480"/>
            </a:xfrm>
            <a:prstGeom prst="line"/>
            <a:ln w="31750"/>
          </p:spPr>
          <p:style>
            <a:lnRef idx="1">
              <a:schemeClr val="accent1"/>
            </a:lnRef>
            <a:fillRef idx="0">
              <a:schemeClr val="accent1"/>
            </a:fillRef>
            <a:effectRef idx="0">
              <a:schemeClr val="accent1"/>
            </a:effectRef>
            <a:fontRef idx="minor">
              <a:schemeClr val="tx1"/>
            </a:fontRef>
          </p:style>
        </p:cxnSp>
        <p:pic>
          <p:nvPicPr>
            <p:cNvPr id="2097454" name="Picture 61"/>
            <p:cNvPicPr>
              <a:picLocks noChangeAspect="1"/>
            </p:cNvPicPr>
            <p:nvPr/>
          </p:nvPicPr>
          <p:blipFill>
            <a:blip xmlns:r="http://schemas.openxmlformats.org/officeDocument/2006/relationships" r:embed="rId17"/>
            <a:stretch>
              <a:fillRect/>
            </a:stretch>
          </p:blipFill>
          <p:spPr>
            <a:xfrm>
              <a:off x="9667992" y="2700077"/>
              <a:ext cx="310500" cy="310400"/>
            </a:xfrm>
            <a:prstGeom prst="rect"/>
          </p:spPr>
        </p:pic>
        <p:cxnSp>
          <p:nvCxnSpPr>
            <p:cNvPr id="3146092" name="Straight Connector 62"/>
            <p:cNvCxnSpPr>
              <a:cxnSpLocks/>
            </p:cNvCxnSpPr>
            <p:nvPr/>
          </p:nvCxnSpPr>
          <p:spPr>
            <a:xfrm>
              <a:off x="7552039" y="5062573"/>
              <a:ext cx="1532897" cy="99553"/>
            </a:xfrm>
            <a:prstGeom prst="line"/>
            <a:ln w="31750"/>
          </p:spPr>
          <p:style>
            <a:lnRef idx="1">
              <a:schemeClr val="accent1"/>
            </a:lnRef>
            <a:fillRef idx="0">
              <a:schemeClr val="accent1"/>
            </a:fillRef>
            <a:effectRef idx="0">
              <a:schemeClr val="accent1"/>
            </a:effectRef>
            <a:fontRef idx="minor">
              <a:schemeClr val="tx1"/>
            </a:fontRef>
          </p:style>
        </p:cxnSp>
        <p:pic>
          <p:nvPicPr>
            <p:cNvPr id="2097455" name="Picture 63"/>
            <p:cNvPicPr>
              <a:picLocks noChangeAspect="1"/>
            </p:cNvPicPr>
            <p:nvPr/>
          </p:nvPicPr>
          <p:blipFill>
            <a:blip xmlns:r="http://schemas.openxmlformats.org/officeDocument/2006/relationships" r:embed="rId17"/>
            <a:stretch>
              <a:fillRect/>
            </a:stretch>
          </p:blipFill>
          <p:spPr>
            <a:xfrm>
              <a:off x="9584351" y="4296927"/>
              <a:ext cx="310500" cy="310400"/>
            </a:xfrm>
            <a:prstGeom prst="rect"/>
          </p:spPr>
        </p:pic>
        <p:pic>
          <p:nvPicPr>
            <p:cNvPr id="2097456" name="Picture 64"/>
            <p:cNvPicPr>
              <a:picLocks noChangeAspect="1"/>
            </p:cNvPicPr>
            <p:nvPr/>
          </p:nvPicPr>
          <p:blipFill>
            <a:blip xmlns:r="http://schemas.openxmlformats.org/officeDocument/2006/relationships" r:embed="rId15"/>
            <a:stretch>
              <a:fillRect/>
            </a:stretch>
          </p:blipFill>
          <p:spPr>
            <a:xfrm>
              <a:off x="6265095" y="1680299"/>
              <a:ext cx="500712" cy="500550"/>
            </a:xfrm>
            <a:prstGeom prst="rect"/>
          </p:spPr>
        </p:pic>
        <p:pic>
          <p:nvPicPr>
            <p:cNvPr id="2097457" name="Picture 65"/>
            <p:cNvPicPr>
              <a:picLocks noChangeAspect="1"/>
            </p:cNvPicPr>
            <p:nvPr/>
          </p:nvPicPr>
          <p:blipFill>
            <a:blip xmlns:r="http://schemas.openxmlformats.org/officeDocument/2006/relationships" r:embed="rId15"/>
            <a:stretch>
              <a:fillRect/>
            </a:stretch>
          </p:blipFill>
          <p:spPr>
            <a:xfrm>
              <a:off x="8904185" y="1818522"/>
              <a:ext cx="500712" cy="500550"/>
            </a:xfrm>
            <a:prstGeom prst="rect"/>
          </p:spPr>
        </p:pic>
        <p:pic>
          <p:nvPicPr>
            <p:cNvPr id="2097458" name="Picture 66"/>
            <p:cNvPicPr>
              <a:picLocks noChangeAspect="1"/>
            </p:cNvPicPr>
            <p:nvPr/>
          </p:nvPicPr>
          <p:blipFill>
            <a:blip xmlns:r="http://schemas.openxmlformats.org/officeDocument/2006/relationships" r:embed="rId15"/>
            <a:stretch>
              <a:fillRect/>
            </a:stretch>
          </p:blipFill>
          <p:spPr>
            <a:xfrm>
              <a:off x="6000995" y="3206008"/>
              <a:ext cx="500712" cy="500550"/>
            </a:xfrm>
            <a:prstGeom prst="rect"/>
          </p:spPr>
        </p:pic>
        <p:pic>
          <p:nvPicPr>
            <p:cNvPr id="2097459" name="Picture 67"/>
            <p:cNvPicPr>
              <a:picLocks noChangeAspect="1"/>
            </p:cNvPicPr>
            <p:nvPr/>
          </p:nvPicPr>
          <p:blipFill>
            <a:blip xmlns:r="http://schemas.openxmlformats.org/officeDocument/2006/relationships" r:embed="rId15"/>
            <a:stretch>
              <a:fillRect/>
            </a:stretch>
          </p:blipFill>
          <p:spPr>
            <a:xfrm>
              <a:off x="8805486" y="4201852"/>
              <a:ext cx="500712" cy="500550"/>
            </a:xfrm>
            <a:prstGeom prst="rect"/>
          </p:spPr>
        </p:pic>
        <p:pic>
          <p:nvPicPr>
            <p:cNvPr id="2097460" name="Picture 68"/>
            <p:cNvPicPr>
              <a:picLocks noChangeAspect="1"/>
            </p:cNvPicPr>
            <p:nvPr/>
          </p:nvPicPr>
          <p:blipFill>
            <a:blip xmlns:r="http://schemas.openxmlformats.org/officeDocument/2006/relationships" r:embed="rId16"/>
            <a:stretch>
              <a:fillRect/>
            </a:stretch>
          </p:blipFill>
          <p:spPr>
            <a:xfrm>
              <a:off x="9123751" y="1766205"/>
              <a:ext cx="558900" cy="814800"/>
            </a:xfrm>
            <a:prstGeom prst="rect"/>
          </p:spPr>
        </p:pic>
        <p:pic>
          <p:nvPicPr>
            <p:cNvPr id="2097461" name="Picture 69"/>
            <p:cNvPicPr>
              <a:picLocks noChangeAspect="1"/>
            </p:cNvPicPr>
            <p:nvPr/>
          </p:nvPicPr>
          <p:blipFill>
            <a:blip xmlns:r="http://schemas.openxmlformats.org/officeDocument/2006/relationships" r:embed="rId16"/>
            <a:stretch>
              <a:fillRect/>
            </a:stretch>
          </p:blipFill>
          <p:spPr>
            <a:xfrm>
              <a:off x="6047833" y="3512085"/>
              <a:ext cx="558900" cy="814800"/>
            </a:xfrm>
            <a:prstGeom prst="rect"/>
          </p:spPr>
        </p:pic>
        <p:pic>
          <p:nvPicPr>
            <p:cNvPr id="2097462" name="Picture 70"/>
            <p:cNvPicPr>
              <a:picLocks noChangeAspect="1"/>
            </p:cNvPicPr>
            <p:nvPr/>
          </p:nvPicPr>
          <p:blipFill>
            <a:blip xmlns:r="http://schemas.openxmlformats.org/officeDocument/2006/relationships" r:embed="rId16"/>
            <a:stretch>
              <a:fillRect/>
            </a:stretch>
          </p:blipFill>
          <p:spPr>
            <a:xfrm>
              <a:off x="6317845" y="1998580"/>
              <a:ext cx="558900" cy="814800"/>
            </a:xfrm>
            <a:prstGeom prst="rect"/>
          </p:spPr>
        </p:pic>
        <p:pic>
          <p:nvPicPr>
            <p:cNvPr id="2097463" name="Picture 71"/>
            <p:cNvPicPr>
              <a:picLocks noChangeAspect="1"/>
            </p:cNvPicPr>
            <p:nvPr/>
          </p:nvPicPr>
          <p:blipFill>
            <a:blip xmlns:r="http://schemas.openxmlformats.org/officeDocument/2006/relationships" r:embed="rId16"/>
            <a:stretch>
              <a:fillRect/>
            </a:stretch>
          </p:blipFill>
          <p:spPr>
            <a:xfrm>
              <a:off x="8805486" y="4347326"/>
              <a:ext cx="558900" cy="814800"/>
            </a:xfrm>
            <a:prstGeom prst="rect"/>
          </p:spPr>
        </p:pic>
        <p:cxnSp>
          <p:nvCxnSpPr>
            <p:cNvPr id="3146093" name="Straight Connector 72"/>
            <p:cNvCxnSpPr>
              <a:cxnSpLocks/>
            </p:cNvCxnSpPr>
            <p:nvPr/>
          </p:nvCxnSpPr>
          <p:spPr>
            <a:xfrm flipH="1" flipV="1">
              <a:off x="6597295" y="2813380"/>
              <a:ext cx="9438" cy="1106105"/>
            </a:xfrm>
            <a:prstGeom prst="line"/>
            <a:ln w="31750"/>
          </p:spPr>
          <p:style>
            <a:lnRef idx="1">
              <a:schemeClr val="accent1"/>
            </a:lnRef>
            <a:fillRef idx="0">
              <a:schemeClr val="accent1"/>
            </a:fillRef>
            <a:effectRef idx="0">
              <a:schemeClr val="accent1"/>
            </a:effectRef>
            <a:fontRef idx="minor">
              <a:schemeClr val="tx1"/>
            </a:fontRef>
          </p:style>
        </p:cxnSp>
        <p:cxnSp>
          <p:nvCxnSpPr>
            <p:cNvPr id="3146094" name="Straight Connector 73"/>
            <p:cNvCxnSpPr>
              <a:cxnSpLocks/>
            </p:cNvCxnSpPr>
            <p:nvPr/>
          </p:nvCxnSpPr>
          <p:spPr>
            <a:xfrm flipV="1">
              <a:off x="6597295" y="2581005"/>
              <a:ext cx="2805906" cy="232375"/>
            </a:xfrm>
            <a:prstGeom prst="line"/>
            <a:ln w="31750"/>
          </p:spPr>
          <p:style>
            <a:lnRef idx="1">
              <a:schemeClr val="accent1"/>
            </a:lnRef>
            <a:fillRef idx="0">
              <a:schemeClr val="accent1"/>
            </a:fillRef>
            <a:effectRef idx="0">
              <a:schemeClr val="accent1"/>
            </a:effectRef>
            <a:fontRef idx="minor">
              <a:schemeClr val="tx1"/>
            </a:fontRef>
          </p:style>
        </p:cxnSp>
        <p:cxnSp>
          <p:nvCxnSpPr>
            <p:cNvPr id="3146095" name="Straight Connector 74"/>
            <p:cNvCxnSpPr>
              <a:cxnSpLocks/>
            </p:cNvCxnSpPr>
            <p:nvPr/>
          </p:nvCxnSpPr>
          <p:spPr>
            <a:xfrm flipV="1">
              <a:off x="7552039" y="2101470"/>
              <a:ext cx="567917" cy="2961103"/>
            </a:xfrm>
            <a:prstGeom prst="line"/>
            <a:ln w="31750"/>
          </p:spPr>
          <p:style>
            <a:lnRef idx="1">
              <a:schemeClr val="accent1"/>
            </a:lnRef>
            <a:fillRef idx="0">
              <a:schemeClr val="accent1"/>
            </a:fillRef>
            <a:effectRef idx="0">
              <a:schemeClr val="accent1"/>
            </a:effectRef>
            <a:fontRef idx="minor">
              <a:schemeClr val="tx1"/>
            </a:fontRef>
          </p:style>
        </p:cxnSp>
        <p:cxnSp>
          <p:nvCxnSpPr>
            <p:cNvPr id="3146096" name="Straight Connector 75"/>
            <p:cNvCxnSpPr>
              <a:cxnSpLocks/>
            </p:cNvCxnSpPr>
            <p:nvPr/>
          </p:nvCxnSpPr>
          <p:spPr>
            <a:xfrm flipH="1" flipV="1">
              <a:off x="6597295" y="2813380"/>
              <a:ext cx="3046541" cy="1119536"/>
            </a:xfrm>
            <a:prstGeom prst="line"/>
            <a:ln w="31750"/>
          </p:spPr>
          <p:style>
            <a:lnRef idx="1">
              <a:schemeClr val="accent1"/>
            </a:lnRef>
            <a:fillRef idx="0">
              <a:schemeClr val="accent1"/>
            </a:fillRef>
            <a:effectRef idx="0">
              <a:schemeClr val="accent1"/>
            </a:effectRef>
            <a:fontRef idx="minor">
              <a:schemeClr val="tx1"/>
            </a:fontRef>
          </p:style>
        </p:cxnSp>
        <p:cxnSp>
          <p:nvCxnSpPr>
            <p:cNvPr id="3146097" name="Straight Connector 76"/>
            <p:cNvCxnSpPr>
              <a:cxnSpLocks/>
            </p:cNvCxnSpPr>
            <p:nvPr/>
          </p:nvCxnSpPr>
          <p:spPr>
            <a:xfrm flipV="1">
              <a:off x="7552039" y="2581005"/>
              <a:ext cx="1851162" cy="2481568"/>
            </a:xfrm>
            <a:prstGeom prst="line"/>
            <a:ln w="31750"/>
          </p:spPr>
          <p:style>
            <a:lnRef idx="1">
              <a:schemeClr val="accent1"/>
            </a:lnRef>
            <a:fillRef idx="0">
              <a:schemeClr val="accent1"/>
            </a:fillRef>
            <a:effectRef idx="0">
              <a:schemeClr val="accent1"/>
            </a:effectRef>
            <a:fontRef idx="minor">
              <a:schemeClr val="tx1"/>
            </a:fontRef>
          </p:style>
        </p:cxnSp>
        <p:cxnSp>
          <p:nvCxnSpPr>
            <p:cNvPr id="3146098" name="Straight Connector 77"/>
            <p:cNvCxnSpPr>
              <a:cxnSpLocks/>
            </p:cNvCxnSpPr>
            <p:nvPr/>
          </p:nvCxnSpPr>
          <p:spPr>
            <a:xfrm flipV="1">
              <a:off x="7552039" y="3932916"/>
              <a:ext cx="2091797" cy="1129657"/>
            </a:xfrm>
            <a:prstGeom prst="line"/>
            <a:ln w="31750"/>
          </p:spPr>
          <p:style>
            <a:lnRef idx="1">
              <a:schemeClr val="accent1"/>
            </a:lnRef>
            <a:fillRef idx="0">
              <a:schemeClr val="accent1"/>
            </a:fillRef>
            <a:effectRef idx="0">
              <a:schemeClr val="accent1"/>
            </a:effectRef>
            <a:fontRef idx="minor">
              <a:schemeClr val="tx1"/>
            </a:fontRef>
          </p:style>
        </p:cxnSp>
        <p:pic>
          <p:nvPicPr>
            <p:cNvPr id="2097464" name="Picture 78"/>
            <p:cNvPicPr>
              <a:picLocks noChangeAspect="1"/>
            </p:cNvPicPr>
            <p:nvPr/>
          </p:nvPicPr>
          <p:blipFill>
            <a:blip xmlns:r="http://schemas.openxmlformats.org/officeDocument/2006/relationships" r:embed="rId17"/>
            <a:stretch>
              <a:fillRect/>
            </a:stretch>
          </p:blipFill>
          <p:spPr>
            <a:xfrm>
              <a:off x="8194846" y="5160850"/>
              <a:ext cx="310500" cy="310400"/>
            </a:xfrm>
            <a:prstGeom prst="rect"/>
          </p:spPr>
        </p:pic>
        <p:pic>
          <p:nvPicPr>
            <p:cNvPr id="2097465" name="Picture 79"/>
            <p:cNvPicPr>
              <a:picLocks noChangeAspect="1"/>
            </p:cNvPicPr>
            <p:nvPr/>
          </p:nvPicPr>
          <p:blipFill>
            <a:blip xmlns:r="http://schemas.openxmlformats.org/officeDocument/2006/relationships" r:embed="rId15"/>
            <a:stretch>
              <a:fillRect/>
            </a:stretch>
          </p:blipFill>
          <p:spPr>
            <a:xfrm>
              <a:off x="9146119" y="3143603"/>
              <a:ext cx="500712" cy="500550"/>
            </a:xfrm>
            <a:prstGeom prst="rect"/>
          </p:spPr>
        </p:pic>
        <p:pic>
          <p:nvPicPr>
            <p:cNvPr id="2097466" name="Picture 80"/>
            <p:cNvPicPr>
              <a:picLocks noChangeAspect="1"/>
            </p:cNvPicPr>
            <p:nvPr/>
          </p:nvPicPr>
          <p:blipFill>
            <a:blip xmlns:r="http://schemas.openxmlformats.org/officeDocument/2006/relationships" r:embed="rId16"/>
            <a:stretch>
              <a:fillRect/>
            </a:stretch>
          </p:blipFill>
          <p:spPr>
            <a:xfrm>
              <a:off x="9364386" y="3118116"/>
              <a:ext cx="558900" cy="814800"/>
            </a:xfrm>
            <a:prstGeom prst="rect"/>
          </p:spPr>
        </p:pic>
        <p:cxnSp>
          <p:nvCxnSpPr>
            <p:cNvPr id="3146099" name="Straight Connector 81"/>
            <p:cNvCxnSpPr>
              <a:cxnSpLocks/>
            </p:cNvCxnSpPr>
            <p:nvPr/>
          </p:nvCxnSpPr>
          <p:spPr>
            <a:xfrm>
              <a:off x="6606733" y="3919485"/>
              <a:ext cx="3037103" cy="13431"/>
            </a:xfrm>
            <a:prstGeom prst="line"/>
            <a:ln w="31750"/>
          </p:spPr>
          <p:style>
            <a:lnRef idx="1">
              <a:schemeClr val="accent1"/>
            </a:lnRef>
            <a:fillRef idx="0">
              <a:schemeClr val="accent1"/>
            </a:fillRef>
            <a:effectRef idx="0">
              <a:schemeClr val="accent1"/>
            </a:effectRef>
            <a:fontRef idx="minor">
              <a:schemeClr val="tx1"/>
            </a:fontRef>
          </p:style>
        </p:cxnSp>
        <p:cxnSp>
          <p:nvCxnSpPr>
            <p:cNvPr id="3146100" name="Straight Connector 82"/>
            <p:cNvCxnSpPr>
              <a:cxnSpLocks/>
            </p:cNvCxnSpPr>
            <p:nvPr/>
          </p:nvCxnSpPr>
          <p:spPr>
            <a:xfrm flipV="1">
              <a:off x="6606733" y="2101470"/>
              <a:ext cx="1513223" cy="1818015"/>
            </a:xfrm>
            <a:prstGeom prst="line"/>
            <a:ln w="31750"/>
          </p:spPr>
          <p:style>
            <a:lnRef idx="1">
              <a:schemeClr val="accent1"/>
            </a:lnRef>
            <a:fillRef idx="0">
              <a:schemeClr val="accent1"/>
            </a:fillRef>
            <a:effectRef idx="0">
              <a:schemeClr val="accent1"/>
            </a:effectRef>
            <a:fontRef idx="minor">
              <a:schemeClr val="tx1"/>
            </a:fontRef>
          </p:style>
        </p:cxnSp>
        <p:pic>
          <p:nvPicPr>
            <p:cNvPr id="2097467" name="Picture 83"/>
            <p:cNvPicPr>
              <a:picLocks noChangeAspect="1"/>
            </p:cNvPicPr>
            <p:nvPr/>
          </p:nvPicPr>
          <p:blipFill>
            <a:blip xmlns:r="http://schemas.openxmlformats.org/officeDocument/2006/relationships" r:embed="rId15"/>
            <a:stretch>
              <a:fillRect/>
            </a:stretch>
          </p:blipFill>
          <p:spPr>
            <a:xfrm>
              <a:off x="7620940" y="1338987"/>
              <a:ext cx="500712" cy="500550"/>
            </a:xfrm>
            <a:prstGeom prst="rect"/>
          </p:spPr>
        </p:pic>
        <p:pic>
          <p:nvPicPr>
            <p:cNvPr id="2097468" name="Picture 84"/>
            <p:cNvPicPr>
              <a:picLocks noChangeAspect="1"/>
            </p:cNvPicPr>
            <p:nvPr/>
          </p:nvPicPr>
          <p:blipFill>
            <a:blip xmlns:r="http://schemas.openxmlformats.org/officeDocument/2006/relationships" r:embed="rId16"/>
            <a:stretch>
              <a:fillRect/>
            </a:stretch>
          </p:blipFill>
          <p:spPr>
            <a:xfrm>
              <a:off x="7840506" y="1286670"/>
              <a:ext cx="558900" cy="814800"/>
            </a:xfrm>
            <a:prstGeom prst="rect"/>
          </p:spPr>
        </p:pic>
        <p:cxnSp>
          <p:nvCxnSpPr>
            <p:cNvPr id="3146101" name="Straight Connector 85"/>
            <p:cNvCxnSpPr>
              <a:cxnSpLocks/>
            </p:cNvCxnSpPr>
            <p:nvPr/>
          </p:nvCxnSpPr>
          <p:spPr>
            <a:xfrm flipV="1">
              <a:off x="6597295" y="2101470"/>
              <a:ext cx="1522661" cy="711910"/>
            </a:xfrm>
            <a:prstGeom prst="line"/>
            <a:ln w="31750"/>
          </p:spPr>
          <p:style>
            <a:lnRef idx="1">
              <a:schemeClr val="accent1"/>
            </a:lnRef>
            <a:fillRef idx="0">
              <a:schemeClr val="accent1"/>
            </a:fillRef>
            <a:effectRef idx="0">
              <a:schemeClr val="accent1"/>
            </a:effectRef>
            <a:fontRef idx="minor">
              <a:schemeClr val="tx1"/>
            </a:fontRef>
          </p:style>
        </p:cxnSp>
        <p:cxnSp>
          <p:nvCxnSpPr>
            <p:cNvPr id="3146102" name="Straight Connector 86"/>
            <p:cNvCxnSpPr>
              <a:cxnSpLocks/>
            </p:cNvCxnSpPr>
            <p:nvPr/>
          </p:nvCxnSpPr>
          <p:spPr>
            <a:xfrm flipV="1">
              <a:off x="9084936" y="3932916"/>
              <a:ext cx="558900" cy="1229210"/>
            </a:xfrm>
            <a:prstGeom prst="line"/>
            <a:ln w="31750"/>
          </p:spPr>
          <p:style>
            <a:lnRef idx="1">
              <a:schemeClr val="accent1"/>
            </a:lnRef>
            <a:fillRef idx="0">
              <a:schemeClr val="accent1"/>
            </a:fillRef>
            <a:effectRef idx="0">
              <a:schemeClr val="accent1"/>
            </a:effectRef>
            <a:fontRef idx="minor">
              <a:schemeClr val="tx1"/>
            </a:fontRef>
          </p:style>
        </p:cxnSp>
        <p:cxnSp>
          <p:nvCxnSpPr>
            <p:cNvPr id="3146103" name="Straight Connector 87"/>
            <p:cNvCxnSpPr>
              <a:cxnSpLocks/>
            </p:cNvCxnSpPr>
            <p:nvPr/>
          </p:nvCxnSpPr>
          <p:spPr>
            <a:xfrm flipH="1" flipV="1">
              <a:off x="9403201" y="2581005"/>
              <a:ext cx="240635" cy="537111"/>
            </a:xfrm>
            <a:prstGeom prst="line"/>
            <a:ln w="31750"/>
          </p:spPr>
          <p:style>
            <a:lnRef idx="1">
              <a:schemeClr val="accent1"/>
            </a:lnRef>
            <a:fillRef idx="0">
              <a:schemeClr val="accent1"/>
            </a:fillRef>
            <a:effectRef idx="0">
              <a:schemeClr val="accent1"/>
            </a:effectRef>
            <a:fontRef idx="minor">
              <a:schemeClr val="tx1"/>
            </a:fontRef>
          </p:style>
        </p:cxnSp>
        <p:cxnSp>
          <p:nvCxnSpPr>
            <p:cNvPr id="3146104" name="Straight Connector 88"/>
            <p:cNvCxnSpPr>
              <a:cxnSpLocks/>
            </p:cNvCxnSpPr>
            <p:nvPr/>
          </p:nvCxnSpPr>
          <p:spPr>
            <a:xfrm flipH="1" flipV="1">
              <a:off x="8119956" y="2101470"/>
              <a:ext cx="1283245" cy="479535"/>
            </a:xfrm>
            <a:prstGeom prst="line"/>
            <a:ln w="31750"/>
          </p:spPr>
          <p:style>
            <a:lnRef idx="1">
              <a:schemeClr val="accent1"/>
            </a:lnRef>
            <a:fillRef idx="0">
              <a:schemeClr val="accent1"/>
            </a:fillRef>
            <a:effectRef idx="0">
              <a:schemeClr val="accent1"/>
            </a:effectRef>
            <a:fontRef idx="minor">
              <a:schemeClr val="tx1"/>
            </a:fontRef>
          </p:style>
        </p:cxnSp>
        <p:cxnSp>
          <p:nvCxnSpPr>
            <p:cNvPr id="3146105" name="Straight Connector 89"/>
            <p:cNvCxnSpPr>
              <a:cxnSpLocks/>
            </p:cNvCxnSpPr>
            <p:nvPr/>
          </p:nvCxnSpPr>
          <p:spPr>
            <a:xfrm flipH="1" flipV="1">
              <a:off x="8119956" y="2101470"/>
              <a:ext cx="1523880" cy="1831446"/>
            </a:xfrm>
            <a:prstGeom prst="line"/>
            <a:ln w="31750"/>
          </p:spPr>
          <p:style>
            <a:lnRef idx="1">
              <a:schemeClr val="accent1"/>
            </a:lnRef>
            <a:fillRef idx="0">
              <a:schemeClr val="accent1"/>
            </a:fillRef>
            <a:effectRef idx="0">
              <a:schemeClr val="accent1"/>
            </a:effectRef>
            <a:fontRef idx="minor">
              <a:schemeClr val="tx1"/>
            </a:fontRef>
          </p:style>
        </p:cxnSp>
        <p:cxnSp>
          <p:nvCxnSpPr>
            <p:cNvPr id="3146106" name="Straight Connector 90"/>
            <p:cNvCxnSpPr>
              <a:cxnSpLocks/>
            </p:cNvCxnSpPr>
            <p:nvPr/>
          </p:nvCxnSpPr>
          <p:spPr>
            <a:xfrm>
              <a:off x="8119956" y="2101470"/>
              <a:ext cx="964980" cy="3060656"/>
            </a:xfrm>
            <a:prstGeom prst="line"/>
            <a:ln w="31750"/>
          </p:spPr>
          <p:style>
            <a:lnRef idx="1">
              <a:schemeClr val="accent1"/>
            </a:lnRef>
            <a:fillRef idx="0">
              <a:schemeClr val="accent1"/>
            </a:fillRef>
            <a:effectRef idx="0">
              <a:schemeClr val="accent1"/>
            </a:effectRef>
            <a:fontRef idx="minor">
              <a:schemeClr val="tx1"/>
            </a:fontRef>
          </p:style>
        </p:cxnSp>
        <p:cxnSp>
          <p:nvCxnSpPr>
            <p:cNvPr id="3146107" name="Straight Connector 91"/>
            <p:cNvCxnSpPr>
              <a:cxnSpLocks/>
            </p:cNvCxnSpPr>
            <p:nvPr/>
          </p:nvCxnSpPr>
          <p:spPr>
            <a:xfrm flipH="1">
              <a:off x="9084936" y="2581005"/>
              <a:ext cx="318265" cy="2581121"/>
            </a:xfrm>
            <a:prstGeom prst="line"/>
            <a:ln w="31750"/>
          </p:spPr>
          <p:style>
            <a:lnRef idx="1">
              <a:schemeClr val="accent1"/>
            </a:lnRef>
            <a:fillRef idx="0">
              <a:schemeClr val="accent1"/>
            </a:fillRef>
            <a:effectRef idx="0">
              <a:schemeClr val="accent1"/>
            </a:effectRef>
            <a:fontRef idx="minor">
              <a:schemeClr val="tx1"/>
            </a:fontRef>
          </p:style>
        </p:cxnSp>
        <p:pic>
          <p:nvPicPr>
            <p:cNvPr id="2097469" name="Picture 134"/>
            <p:cNvPicPr>
              <a:picLocks noChangeAspect="1"/>
            </p:cNvPicPr>
            <p:nvPr/>
          </p:nvPicPr>
          <p:blipFill>
            <a:blip xmlns:r="http://schemas.openxmlformats.org/officeDocument/2006/relationships" r:embed="rId17"/>
            <a:stretch>
              <a:fillRect/>
            </a:stretch>
          </p:blipFill>
          <p:spPr>
            <a:xfrm>
              <a:off x="6621237" y="4246905"/>
              <a:ext cx="310500" cy="310400"/>
            </a:xfrm>
            <a:prstGeom prst="rect"/>
          </p:spPr>
        </p:pic>
        <p:pic>
          <p:nvPicPr>
            <p:cNvPr id="2097470" name="Picture 135"/>
            <p:cNvPicPr>
              <a:picLocks noChangeAspect="1"/>
            </p:cNvPicPr>
            <p:nvPr/>
          </p:nvPicPr>
          <p:blipFill>
            <a:blip xmlns:r="http://schemas.openxmlformats.org/officeDocument/2006/relationships" r:embed="rId17"/>
            <a:stretch>
              <a:fillRect/>
            </a:stretch>
          </p:blipFill>
          <p:spPr>
            <a:xfrm>
              <a:off x="7975184" y="3501489"/>
              <a:ext cx="310500" cy="310400"/>
            </a:xfrm>
            <a:prstGeom prst="rect"/>
          </p:spPr>
        </p:pic>
      </p:grpSp>
      <p:sp>
        <p:nvSpPr>
          <p:cNvPr id="1049893" name="TextBox 137"/>
          <p:cNvSpPr txBox="1"/>
          <p:nvPr/>
        </p:nvSpPr>
        <p:spPr>
          <a:xfrm>
            <a:off x="1446633" y="1059127"/>
            <a:ext cx="1734770" cy="276999"/>
          </a:xfrm>
          <a:prstGeom prst="rect"/>
        </p:spPr>
        <p:style>
          <a:lnRef idx="0">
            <a:schemeClr val="accent6"/>
          </a:lnRef>
          <a:fillRef idx="3">
            <a:schemeClr val="accent6"/>
          </a:fillRef>
          <a:effectRef idx="3">
            <a:schemeClr val="accent6"/>
          </a:effectRef>
          <a:fontRef idx="minor">
            <a:schemeClr val="lt1"/>
          </a:fontRef>
        </p:style>
        <p:txBody>
          <a:bodyPr rtlCol="0" wrap="none">
            <a:spAutoFit/>
          </a:bodyPr>
          <a:p>
            <a:r>
              <a:rPr altLang="en-US" dirty="0" sz="1200" lang="zh-CN"/>
              <a:t>教育</a:t>
            </a:r>
            <a:r>
              <a:rPr altLang="en-US" sz="1200" lang="zh-CN"/>
              <a:t>数字资产共识协议</a:t>
            </a:r>
            <a:endParaRPr dirty="0" sz="1200" lang="en-CA"/>
          </a:p>
        </p:txBody>
      </p:sp>
      <p:cxnSp>
        <p:nvCxnSpPr>
          <p:cNvPr id="3146108" name="Straight Arrow Connector 138"/>
          <p:cNvCxnSpPr>
            <a:cxnSpLocks/>
            <a:endCxn id="2097453" idx="1"/>
          </p:cNvCxnSpPr>
          <p:nvPr/>
        </p:nvCxnSpPr>
        <p:spPr>
          <a:xfrm>
            <a:off x="3121838" y="1350282"/>
            <a:ext cx="1158087" cy="1191511"/>
          </a:xfrm>
          <a:prstGeom prst="straightConnector1"/>
          <a:ln>
            <a:headEnd type="triangle"/>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49894" name="Rectangle 266"/>
          <p:cNvSpPr/>
          <p:nvPr/>
        </p:nvSpPr>
        <p:spPr>
          <a:xfrm>
            <a:off x="179513" y="699542"/>
            <a:ext cx="8784976" cy="4392488"/>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42" name="Group 4"/>
          <p:cNvGrpSpPr>
            <a:grpSpLocks noChangeAspect="1"/>
          </p:cNvGrpSpPr>
          <p:nvPr/>
        </p:nvGrpSpPr>
        <p:grpSpPr bwMode="auto">
          <a:xfrm>
            <a:off x="3787510" y="1370706"/>
            <a:ext cx="4576473" cy="3291341"/>
            <a:chOff x="-9" y="5"/>
            <a:chExt cx="5769" cy="4314"/>
          </a:xfrm>
          <a:solidFill>
            <a:schemeClr val="bg1">
              <a:lumMod val="75000"/>
            </a:schemeClr>
          </a:solidFill>
        </p:grpSpPr>
        <p:sp>
          <p:nvSpPr>
            <p:cNvPr id="1049895" name="Freeform 5"/>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896" name="Freeform 6"/>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2"/>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897" name="Freeform 7"/>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solidFill>
              <a:schemeClr val="accent1"/>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898" name="Freeform 8"/>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solidFill>
              <a:schemeClr val="bg1">
                <a:lumMod val="75000"/>
              </a:schemeClr>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899" name="Freeform 9"/>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solidFill>
              <a:schemeClr val="bg1">
                <a:lumMod val="75000"/>
              </a:schemeClr>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0" name="Freeform 10"/>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1" name="Freeform 11"/>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2" name="Freeform 12"/>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4"/>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3" name="Freeform 13"/>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4" name="Freeform 14"/>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5" name="Freeform 15"/>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6" name="Freeform 16"/>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7" name="Freeform 17"/>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8" name="Freeform 18"/>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09" name="Freeform 19"/>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solidFill>
              <a:schemeClr val="accent3"/>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0" name="Freeform 20"/>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1" name="Freeform 21"/>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2" name="Freeform 22"/>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solidFill>
              <a:schemeClr val="accent5"/>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3" name="Freeform 23"/>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4" name="Freeform 24"/>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5" name="Freeform 25"/>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solidFill>
              <a:schemeClr val="bg1">
                <a:lumMod val="75000"/>
              </a:schemeClr>
            </a:solid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6" name="Freeform 26"/>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7" name="Freeform 27"/>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8" name="Freeform 28"/>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19" name="Freeform 29"/>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0" name="Freeform 30"/>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ln>
              <a:headEnd/>
              <a:tailEnd/>
            </a:ln>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1" name="Freeform 31"/>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2" name="Freeform 32"/>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3" name="Freeform 33"/>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4" name="Freeform 34"/>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5" name="Freeform 35"/>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6" name="Freeform 36"/>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7" name="Freeform 37"/>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28" name="Freeform 38"/>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8100" cap="rnd" cmpd="sng">
              <a:solidFill>
                <a:schemeClr val="bg1"/>
              </a:solidFill>
              <a:prstDash val="solid"/>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grpSp>
      <p:grpSp>
        <p:nvGrpSpPr>
          <p:cNvPr id="343" name="Group 106"/>
          <p:cNvGrpSpPr/>
          <p:nvPr/>
        </p:nvGrpSpPr>
        <p:grpSpPr>
          <a:xfrm>
            <a:off x="4507976" y="1072050"/>
            <a:ext cx="636120" cy="1535730"/>
            <a:chOff x="6835098" y="3570242"/>
            <a:chExt cx="1696321" cy="4095280"/>
          </a:xfrm>
        </p:grpSpPr>
        <p:grpSp>
          <p:nvGrpSpPr>
            <p:cNvPr id="344" name="Group 107"/>
            <p:cNvGrpSpPr/>
            <p:nvPr/>
          </p:nvGrpSpPr>
          <p:grpSpPr>
            <a:xfrm>
              <a:off x="6835098" y="3570242"/>
              <a:ext cx="1696321" cy="4095280"/>
              <a:chOff x="6812818" y="3859882"/>
              <a:chExt cx="1696321" cy="4095280"/>
            </a:xfrm>
          </p:grpSpPr>
          <p:grpSp>
            <p:nvGrpSpPr>
              <p:cNvPr id="345" name="Group 109"/>
              <p:cNvGrpSpPr/>
              <p:nvPr/>
            </p:nvGrpSpPr>
            <p:grpSpPr>
              <a:xfrm>
                <a:off x="7434592" y="7532373"/>
                <a:ext cx="422661" cy="422789"/>
                <a:chOff x="7434592" y="7532373"/>
                <a:chExt cx="422661" cy="422789"/>
              </a:xfrm>
            </p:grpSpPr>
            <p:sp>
              <p:nvSpPr>
                <p:cNvPr id="1049929" name="AutoShape 6"/>
                <p:cNvSpPr/>
                <p:nvPr/>
              </p:nvSpPr>
              <p:spPr bwMode="auto">
                <a:xfrm>
                  <a:off x="7571212" y="7665098"/>
                  <a:ext cx="160835" cy="160885"/>
                </a:xfrm>
                <a:custGeom>
                  <a:avLst/>
                  <a:gdLst>
                    <a:gd name="T0" fmla="*/ 2155266 w 21598"/>
                    <a:gd name="T1" fmla="*/ 1077647 h 21598"/>
                    <a:gd name="T2" fmla="*/ 2073241 w 21598"/>
                    <a:gd name="T3" fmla="*/ 665212 h 21598"/>
                    <a:gd name="T4" fmla="*/ 1839627 w 21598"/>
                    <a:gd name="T5" fmla="*/ 315638 h 21598"/>
                    <a:gd name="T6" fmla="*/ 1490054 w 21598"/>
                    <a:gd name="T7" fmla="*/ 82024 h 21598"/>
                    <a:gd name="T8" fmla="*/ 1077647 w 21598"/>
                    <a:gd name="T9" fmla="*/ 0 h 21598"/>
                    <a:gd name="T10" fmla="*/ 665212 w 21598"/>
                    <a:gd name="T11" fmla="*/ 82024 h 21598"/>
                    <a:gd name="T12" fmla="*/ 315638 w 21598"/>
                    <a:gd name="T13" fmla="*/ 315638 h 21598"/>
                    <a:gd name="T14" fmla="*/ 82024 w 21598"/>
                    <a:gd name="T15" fmla="*/ 665212 h 21598"/>
                    <a:gd name="T16" fmla="*/ 0 w 21598"/>
                    <a:gd name="T17" fmla="*/ 1077647 h 21598"/>
                    <a:gd name="T18" fmla="*/ 82024 w 21598"/>
                    <a:gd name="T19" fmla="*/ 1490054 h 21598"/>
                    <a:gd name="T20" fmla="*/ 315638 w 21598"/>
                    <a:gd name="T21" fmla="*/ 1839627 h 21598"/>
                    <a:gd name="T22" fmla="*/ 665212 w 21598"/>
                    <a:gd name="T23" fmla="*/ 2073241 h 21598"/>
                    <a:gd name="T24" fmla="*/ 1077647 w 21598"/>
                    <a:gd name="T25" fmla="*/ 2155266 h 21598"/>
                    <a:gd name="T26" fmla="*/ 1490054 w 21598"/>
                    <a:gd name="T27" fmla="*/ 2073241 h 21598"/>
                    <a:gd name="T28" fmla="*/ 1839627 w 21598"/>
                    <a:gd name="T29" fmla="*/ 1839627 h 21598"/>
                    <a:gd name="T30" fmla="*/ 2073241 w 21598"/>
                    <a:gd name="T31" fmla="*/ 1490054 h 21598"/>
                    <a:gd name="T32" fmla="*/ 2155266 w 21598"/>
                    <a:gd name="T33" fmla="*/ 1077647 h 21598"/>
                    <a:gd name="T34" fmla="*/ 2155266 w 21598"/>
                    <a:gd name="T35" fmla="*/ 1077647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bIns="0" lIns="0" rIns="0" tIns="0"/>
                <a:p>
                  <a:endParaRPr lang="en-US">
                    <a:latin typeface="Roboto condensed"/>
                    <a:cs typeface="Roboto condensed"/>
                  </a:endParaRPr>
                </a:p>
              </p:txBody>
            </p:sp>
            <p:sp>
              <p:nvSpPr>
                <p:cNvPr id="1049930" name="AutoShape 7"/>
                <p:cNvSpPr/>
                <p:nvPr/>
              </p:nvSpPr>
              <p:spPr bwMode="auto">
                <a:xfrm>
                  <a:off x="7434592" y="7532373"/>
                  <a:ext cx="422661" cy="422789"/>
                </a:xfrm>
                <a:custGeom>
                  <a:avLst/>
                  <a:gdLst>
                    <a:gd name="T0" fmla="*/ 102785736 w 21598"/>
                    <a:gd name="T1" fmla="*/ 51392901 h 21598"/>
                    <a:gd name="T2" fmla="*/ 98874034 w 21598"/>
                    <a:gd name="T3" fmla="*/ 31723603 h 21598"/>
                    <a:gd name="T4" fmla="*/ 87732966 w 21598"/>
                    <a:gd name="T5" fmla="*/ 15052770 h 21598"/>
                    <a:gd name="T6" fmla="*/ 71062133 w 21598"/>
                    <a:gd name="T7" fmla="*/ 3911702 h 21598"/>
                    <a:gd name="T8" fmla="*/ 51392901 w 21598"/>
                    <a:gd name="T9" fmla="*/ 0 h 21598"/>
                    <a:gd name="T10" fmla="*/ 31723603 w 21598"/>
                    <a:gd name="T11" fmla="*/ 3911702 h 21598"/>
                    <a:gd name="T12" fmla="*/ 15052770 w 21598"/>
                    <a:gd name="T13" fmla="*/ 15052770 h 21598"/>
                    <a:gd name="T14" fmla="*/ 3911702 w 21598"/>
                    <a:gd name="T15" fmla="*/ 31723603 h 21598"/>
                    <a:gd name="T16" fmla="*/ 0 w 21598"/>
                    <a:gd name="T17" fmla="*/ 51392901 h 21598"/>
                    <a:gd name="T18" fmla="*/ 3911702 w 21598"/>
                    <a:gd name="T19" fmla="*/ 71062133 h 21598"/>
                    <a:gd name="T20" fmla="*/ 15052770 w 21598"/>
                    <a:gd name="T21" fmla="*/ 87732966 h 21598"/>
                    <a:gd name="T22" fmla="*/ 31723603 w 21598"/>
                    <a:gd name="T23" fmla="*/ 98874034 h 21598"/>
                    <a:gd name="T24" fmla="*/ 51392901 w 21598"/>
                    <a:gd name="T25" fmla="*/ 102785736 h 21598"/>
                    <a:gd name="T26" fmla="*/ 71062133 w 21598"/>
                    <a:gd name="T27" fmla="*/ 98874034 h 21598"/>
                    <a:gd name="T28" fmla="*/ 87732966 w 21598"/>
                    <a:gd name="T29" fmla="*/ 87732966 h 21598"/>
                    <a:gd name="T30" fmla="*/ 98874034 w 21598"/>
                    <a:gd name="T31" fmla="*/ 71062133 h 21598"/>
                    <a:gd name="T32" fmla="*/ 102785736 w 21598"/>
                    <a:gd name="T33" fmla="*/ 51392901 h 21598"/>
                    <a:gd name="T34" fmla="*/ 102785736 w 21598"/>
                    <a:gd name="T35" fmla="*/ 5139290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noFill/>
                <a:ln w="6350" cap="flat">
                  <a:solidFill>
                    <a:schemeClr val="bg1"/>
                  </a:solidFill>
                  <a:prstDash val="solid"/>
                  <a:miter lim="800000"/>
                  <a:headEnd type="none" w="med" len="med"/>
                  <a:tailEnd type="none" w="med" len="med"/>
                </a:ln>
              </p:spPr>
              <p:txBody>
                <a:bodyPr bIns="0" lIns="0" rIns="0" tIns="0"/>
                <a:p>
                  <a:endParaRPr lang="en-US">
                    <a:latin typeface="Roboto condensed"/>
                    <a:cs typeface="Roboto condensed"/>
                  </a:endParaRPr>
                </a:p>
              </p:txBody>
            </p:sp>
          </p:grpSp>
          <p:sp>
            <p:nvSpPr>
              <p:cNvPr id="1049931" name="AutoShape 15"/>
              <p:cNvSpPr/>
              <p:nvPr/>
            </p:nvSpPr>
            <p:spPr bwMode="auto">
              <a:xfrm>
                <a:off x="6812818" y="3859882"/>
                <a:ext cx="1696321" cy="1942091"/>
              </a:xfrm>
              <a:custGeom>
                <a:avLst/>
                <a:gdLst>
                  <a:gd name="T0" fmla="*/ 2147483647 w 21600"/>
                  <a:gd name="T1" fmla="*/ 2033175307 h 21600"/>
                  <a:gd name="T2" fmla="*/ 1353391700 w 21600"/>
                  <a:gd name="T3" fmla="*/ 0 h 21600"/>
                  <a:gd name="T4" fmla="*/ 0 w 21600"/>
                  <a:gd name="T5" fmla="*/ 2033175307 h 21600"/>
                  <a:gd name="T6" fmla="*/ 1140106225 w 21600"/>
                  <a:gd name="T7" fmla="*/ 2147483647 h 21600"/>
                  <a:gd name="T8" fmla="*/ 1353391700 w 21600"/>
                  <a:gd name="T9" fmla="*/ 2147483647 h 21600"/>
                  <a:gd name="T10" fmla="*/ 1566677513 w 21600"/>
                  <a:gd name="T11" fmla="*/ 2147483647 h 21600"/>
                  <a:gd name="T12" fmla="*/ 2147483647 w 21600"/>
                  <a:gd name="T13" fmla="*/ 2033175307 h 21600"/>
                  <a:gd name="T14" fmla="*/ 2147483647 w 21600"/>
                  <a:gd name="T15" fmla="*/ 203317530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9455"/>
                    </a:moveTo>
                    <a:cubicBezTo>
                      <a:pt x="21600" y="4233"/>
                      <a:pt x="16765" y="0"/>
                      <a:pt x="10800" y="0"/>
                    </a:cubicBezTo>
                    <a:cubicBezTo>
                      <a:pt x="4835" y="0"/>
                      <a:pt x="0" y="4233"/>
                      <a:pt x="0" y="9455"/>
                    </a:cubicBezTo>
                    <a:cubicBezTo>
                      <a:pt x="0" y="14168"/>
                      <a:pt x="3944" y="18065"/>
                      <a:pt x="9098" y="18781"/>
                    </a:cubicBezTo>
                    <a:cubicBezTo>
                      <a:pt x="10099" y="19261"/>
                      <a:pt x="10800" y="20340"/>
                      <a:pt x="10800" y="21600"/>
                    </a:cubicBezTo>
                    <a:cubicBezTo>
                      <a:pt x="10800" y="20340"/>
                      <a:pt x="11501" y="19261"/>
                      <a:pt x="12502" y="18781"/>
                    </a:cubicBezTo>
                    <a:cubicBezTo>
                      <a:pt x="17657" y="18065"/>
                      <a:pt x="21600" y="14169"/>
                      <a:pt x="21600" y="9455"/>
                    </a:cubicBezTo>
                    <a:close/>
                    <a:moveTo>
                      <a:pt x="21600" y="9455"/>
                    </a:moveTo>
                  </a:path>
                </a:pathLst>
              </a:custGeom>
              <a:solidFill>
                <a:schemeClr val="accent1"/>
              </a:solidFill>
              <a:ln>
                <a:noFill/>
              </a:ln>
            </p:spPr>
            <p:txBody>
              <a:bodyPr bIns="0" lIns="0" rIns="0" tIns="0"/>
              <a:p>
                <a:endParaRPr lang="en-US">
                  <a:latin typeface="Roboto condensed"/>
                  <a:cs typeface="Roboto condensed"/>
                </a:endParaRPr>
              </a:p>
            </p:txBody>
          </p:sp>
          <p:cxnSp>
            <p:nvCxnSpPr>
              <p:cNvPr id="3146109" name="Straight Connector 111"/>
              <p:cNvCxnSpPr>
                <a:cxnSpLocks/>
              </p:cNvCxnSpPr>
              <p:nvPr/>
            </p:nvCxnSpPr>
            <p:spPr>
              <a:xfrm flipV="1">
                <a:off x="7647403" y="5936685"/>
                <a:ext cx="0" cy="1402523"/>
              </a:xfrm>
              <a:prstGeom prst="line"/>
              <a:ln w="6350">
                <a:solidFill>
                  <a:schemeClr val="accent3">
                    <a:lumMod val="50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1049932" name="Subtitle 2"/>
            <p:cNvSpPr txBox="1"/>
            <p:nvPr/>
          </p:nvSpPr>
          <p:spPr>
            <a:xfrm>
              <a:off x="7071797" y="3943386"/>
              <a:ext cx="1244105" cy="861773"/>
            </a:xfrm>
            <a:prstGeom prst="rect"/>
          </p:spPr>
          <p:txBody>
            <a:bodyPr bIns="0" lIns="0" rIns="0" rtlCol="0" tIns="0" vert="horz" wrap="square">
              <a:sp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algn="ctr" indent="0" marL="0">
                <a:buNone/>
              </a:pPr>
              <a:r>
                <a:rPr altLang="en-US" b="1" dirty="0" sz="1050" lang="zh-CN">
                  <a:solidFill>
                    <a:schemeClr val="bg1"/>
                  </a:solidFill>
                  <a:latin typeface="微软雅黑" panose="020B0503020204020204" pitchFamily="34" charset="-122"/>
                  <a:cs typeface="Aparajita" panose="020B0604020202020204" pitchFamily="34" charset="0"/>
                </a:rPr>
                <a:t>教育培训机构</a:t>
              </a:r>
              <a:endParaRPr b="1" dirty="0" sz="1050" lang="en-US">
                <a:solidFill>
                  <a:schemeClr val="bg1"/>
                </a:solidFill>
                <a:latin typeface="微软雅黑" panose="020B0503020204020204" pitchFamily="34" charset="-122"/>
                <a:cs typeface="Aparajita" panose="020B0604020202020204" pitchFamily="34" charset="0"/>
              </a:endParaRPr>
            </a:p>
          </p:txBody>
        </p:sp>
      </p:grpSp>
      <p:grpSp>
        <p:nvGrpSpPr>
          <p:cNvPr id="346" name="Group 114"/>
          <p:cNvGrpSpPr/>
          <p:nvPr/>
        </p:nvGrpSpPr>
        <p:grpSpPr>
          <a:xfrm>
            <a:off x="7099519" y="767066"/>
            <a:ext cx="636120" cy="1535730"/>
            <a:chOff x="6835098" y="3570242"/>
            <a:chExt cx="1696321" cy="4095280"/>
          </a:xfrm>
        </p:grpSpPr>
        <p:grpSp>
          <p:nvGrpSpPr>
            <p:cNvPr id="347" name="Group 115"/>
            <p:cNvGrpSpPr/>
            <p:nvPr/>
          </p:nvGrpSpPr>
          <p:grpSpPr>
            <a:xfrm>
              <a:off x="6835098" y="3570242"/>
              <a:ext cx="1696321" cy="4095280"/>
              <a:chOff x="6812818" y="3859882"/>
              <a:chExt cx="1696321" cy="4095280"/>
            </a:xfrm>
          </p:grpSpPr>
          <p:grpSp>
            <p:nvGrpSpPr>
              <p:cNvPr id="348" name="Group 117"/>
              <p:cNvGrpSpPr/>
              <p:nvPr/>
            </p:nvGrpSpPr>
            <p:grpSpPr>
              <a:xfrm>
                <a:off x="7434592" y="7532373"/>
                <a:ext cx="422661" cy="422789"/>
                <a:chOff x="7434592" y="7532373"/>
                <a:chExt cx="422661" cy="422789"/>
              </a:xfrm>
            </p:grpSpPr>
            <p:sp>
              <p:nvSpPr>
                <p:cNvPr id="1049933" name="AutoShape 6"/>
                <p:cNvSpPr/>
                <p:nvPr/>
              </p:nvSpPr>
              <p:spPr bwMode="auto">
                <a:xfrm>
                  <a:off x="7571212" y="7665098"/>
                  <a:ext cx="160835" cy="160885"/>
                </a:xfrm>
                <a:custGeom>
                  <a:avLst/>
                  <a:gdLst>
                    <a:gd name="T0" fmla="*/ 2155266 w 21598"/>
                    <a:gd name="T1" fmla="*/ 1077647 h 21598"/>
                    <a:gd name="T2" fmla="*/ 2073241 w 21598"/>
                    <a:gd name="T3" fmla="*/ 665212 h 21598"/>
                    <a:gd name="T4" fmla="*/ 1839627 w 21598"/>
                    <a:gd name="T5" fmla="*/ 315638 h 21598"/>
                    <a:gd name="T6" fmla="*/ 1490054 w 21598"/>
                    <a:gd name="T7" fmla="*/ 82024 h 21598"/>
                    <a:gd name="T8" fmla="*/ 1077647 w 21598"/>
                    <a:gd name="T9" fmla="*/ 0 h 21598"/>
                    <a:gd name="T10" fmla="*/ 665212 w 21598"/>
                    <a:gd name="T11" fmla="*/ 82024 h 21598"/>
                    <a:gd name="T12" fmla="*/ 315638 w 21598"/>
                    <a:gd name="T13" fmla="*/ 315638 h 21598"/>
                    <a:gd name="T14" fmla="*/ 82024 w 21598"/>
                    <a:gd name="T15" fmla="*/ 665212 h 21598"/>
                    <a:gd name="T16" fmla="*/ 0 w 21598"/>
                    <a:gd name="T17" fmla="*/ 1077647 h 21598"/>
                    <a:gd name="T18" fmla="*/ 82024 w 21598"/>
                    <a:gd name="T19" fmla="*/ 1490054 h 21598"/>
                    <a:gd name="T20" fmla="*/ 315638 w 21598"/>
                    <a:gd name="T21" fmla="*/ 1839627 h 21598"/>
                    <a:gd name="T22" fmla="*/ 665212 w 21598"/>
                    <a:gd name="T23" fmla="*/ 2073241 h 21598"/>
                    <a:gd name="T24" fmla="*/ 1077647 w 21598"/>
                    <a:gd name="T25" fmla="*/ 2155266 h 21598"/>
                    <a:gd name="T26" fmla="*/ 1490054 w 21598"/>
                    <a:gd name="T27" fmla="*/ 2073241 h 21598"/>
                    <a:gd name="T28" fmla="*/ 1839627 w 21598"/>
                    <a:gd name="T29" fmla="*/ 1839627 h 21598"/>
                    <a:gd name="T30" fmla="*/ 2073241 w 21598"/>
                    <a:gd name="T31" fmla="*/ 1490054 h 21598"/>
                    <a:gd name="T32" fmla="*/ 2155266 w 21598"/>
                    <a:gd name="T33" fmla="*/ 1077647 h 21598"/>
                    <a:gd name="T34" fmla="*/ 2155266 w 21598"/>
                    <a:gd name="T35" fmla="*/ 1077647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bIns="0" lIns="0" rIns="0" tIns="0"/>
                <a:p>
                  <a:endParaRPr lang="en-US">
                    <a:latin typeface="Roboto condensed"/>
                    <a:cs typeface="Roboto condensed"/>
                  </a:endParaRPr>
                </a:p>
              </p:txBody>
            </p:sp>
            <p:sp>
              <p:nvSpPr>
                <p:cNvPr id="1049934" name="AutoShape 7"/>
                <p:cNvSpPr/>
                <p:nvPr/>
              </p:nvSpPr>
              <p:spPr bwMode="auto">
                <a:xfrm>
                  <a:off x="7434592" y="7532373"/>
                  <a:ext cx="422661" cy="422789"/>
                </a:xfrm>
                <a:custGeom>
                  <a:avLst/>
                  <a:gdLst>
                    <a:gd name="T0" fmla="*/ 102785736 w 21598"/>
                    <a:gd name="T1" fmla="*/ 51392901 h 21598"/>
                    <a:gd name="T2" fmla="*/ 98874034 w 21598"/>
                    <a:gd name="T3" fmla="*/ 31723603 h 21598"/>
                    <a:gd name="T4" fmla="*/ 87732966 w 21598"/>
                    <a:gd name="T5" fmla="*/ 15052770 h 21598"/>
                    <a:gd name="T6" fmla="*/ 71062133 w 21598"/>
                    <a:gd name="T7" fmla="*/ 3911702 h 21598"/>
                    <a:gd name="T8" fmla="*/ 51392901 w 21598"/>
                    <a:gd name="T9" fmla="*/ 0 h 21598"/>
                    <a:gd name="T10" fmla="*/ 31723603 w 21598"/>
                    <a:gd name="T11" fmla="*/ 3911702 h 21598"/>
                    <a:gd name="T12" fmla="*/ 15052770 w 21598"/>
                    <a:gd name="T13" fmla="*/ 15052770 h 21598"/>
                    <a:gd name="T14" fmla="*/ 3911702 w 21598"/>
                    <a:gd name="T15" fmla="*/ 31723603 h 21598"/>
                    <a:gd name="T16" fmla="*/ 0 w 21598"/>
                    <a:gd name="T17" fmla="*/ 51392901 h 21598"/>
                    <a:gd name="T18" fmla="*/ 3911702 w 21598"/>
                    <a:gd name="T19" fmla="*/ 71062133 h 21598"/>
                    <a:gd name="T20" fmla="*/ 15052770 w 21598"/>
                    <a:gd name="T21" fmla="*/ 87732966 h 21598"/>
                    <a:gd name="T22" fmla="*/ 31723603 w 21598"/>
                    <a:gd name="T23" fmla="*/ 98874034 h 21598"/>
                    <a:gd name="T24" fmla="*/ 51392901 w 21598"/>
                    <a:gd name="T25" fmla="*/ 102785736 h 21598"/>
                    <a:gd name="T26" fmla="*/ 71062133 w 21598"/>
                    <a:gd name="T27" fmla="*/ 98874034 h 21598"/>
                    <a:gd name="T28" fmla="*/ 87732966 w 21598"/>
                    <a:gd name="T29" fmla="*/ 87732966 h 21598"/>
                    <a:gd name="T30" fmla="*/ 98874034 w 21598"/>
                    <a:gd name="T31" fmla="*/ 71062133 h 21598"/>
                    <a:gd name="T32" fmla="*/ 102785736 w 21598"/>
                    <a:gd name="T33" fmla="*/ 51392901 h 21598"/>
                    <a:gd name="T34" fmla="*/ 102785736 w 21598"/>
                    <a:gd name="T35" fmla="*/ 5139290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noFill/>
                <a:ln w="6350" cap="flat">
                  <a:solidFill>
                    <a:schemeClr val="bg1"/>
                  </a:solidFill>
                  <a:prstDash val="solid"/>
                  <a:miter lim="800000"/>
                  <a:headEnd type="none" w="med" len="med"/>
                  <a:tailEnd type="none" w="med" len="med"/>
                </a:ln>
              </p:spPr>
              <p:txBody>
                <a:bodyPr bIns="0" lIns="0" rIns="0" tIns="0"/>
                <a:p>
                  <a:endParaRPr lang="en-US">
                    <a:latin typeface="Roboto condensed"/>
                    <a:cs typeface="Roboto condensed"/>
                  </a:endParaRPr>
                </a:p>
              </p:txBody>
            </p:sp>
          </p:grpSp>
          <p:sp>
            <p:nvSpPr>
              <p:cNvPr id="1049935" name="AutoShape 15"/>
              <p:cNvSpPr/>
              <p:nvPr/>
            </p:nvSpPr>
            <p:spPr bwMode="auto">
              <a:xfrm>
                <a:off x="6812818" y="3859882"/>
                <a:ext cx="1696321" cy="1942091"/>
              </a:xfrm>
              <a:custGeom>
                <a:avLst/>
                <a:gdLst>
                  <a:gd name="T0" fmla="*/ 2147483647 w 21600"/>
                  <a:gd name="T1" fmla="*/ 2033175307 h 21600"/>
                  <a:gd name="T2" fmla="*/ 1353391700 w 21600"/>
                  <a:gd name="T3" fmla="*/ 0 h 21600"/>
                  <a:gd name="T4" fmla="*/ 0 w 21600"/>
                  <a:gd name="T5" fmla="*/ 2033175307 h 21600"/>
                  <a:gd name="T6" fmla="*/ 1140106225 w 21600"/>
                  <a:gd name="T7" fmla="*/ 2147483647 h 21600"/>
                  <a:gd name="T8" fmla="*/ 1353391700 w 21600"/>
                  <a:gd name="T9" fmla="*/ 2147483647 h 21600"/>
                  <a:gd name="T10" fmla="*/ 1566677513 w 21600"/>
                  <a:gd name="T11" fmla="*/ 2147483647 h 21600"/>
                  <a:gd name="T12" fmla="*/ 2147483647 w 21600"/>
                  <a:gd name="T13" fmla="*/ 2033175307 h 21600"/>
                  <a:gd name="T14" fmla="*/ 2147483647 w 21600"/>
                  <a:gd name="T15" fmla="*/ 203317530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9455"/>
                    </a:moveTo>
                    <a:cubicBezTo>
                      <a:pt x="21600" y="4233"/>
                      <a:pt x="16765" y="0"/>
                      <a:pt x="10800" y="0"/>
                    </a:cubicBezTo>
                    <a:cubicBezTo>
                      <a:pt x="4835" y="0"/>
                      <a:pt x="0" y="4233"/>
                      <a:pt x="0" y="9455"/>
                    </a:cubicBezTo>
                    <a:cubicBezTo>
                      <a:pt x="0" y="14168"/>
                      <a:pt x="3944" y="18065"/>
                      <a:pt x="9098" y="18781"/>
                    </a:cubicBezTo>
                    <a:cubicBezTo>
                      <a:pt x="10099" y="19261"/>
                      <a:pt x="10800" y="20340"/>
                      <a:pt x="10800" y="21600"/>
                    </a:cubicBezTo>
                    <a:cubicBezTo>
                      <a:pt x="10800" y="20340"/>
                      <a:pt x="11501" y="19261"/>
                      <a:pt x="12502" y="18781"/>
                    </a:cubicBezTo>
                    <a:cubicBezTo>
                      <a:pt x="17657" y="18065"/>
                      <a:pt x="21600" y="14169"/>
                      <a:pt x="21600" y="9455"/>
                    </a:cubicBezTo>
                    <a:close/>
                    <a:moveTo>
                      <a:pt x="21600" y="9455"/>
                    </a:moveTo>
                  </a:path>
                </a:pathLst>
              </a:custGeom>
              <a:solidFill>
                <a:schemeClr val="accent1"/>
              </a:solidFill>
              <a:ln>
                <a:noFill/>
              </a:ln>
            </p:spPr>
            <p:txBody>
              <a:bodyPr bIns="0" lIns="0" rIns="0" tIns="0"/>
              <a:p>
                <a:endParaRPr lang="en-US">
                  <a:latin typeface="Roboto condensed"/>
                  <a:cs typeface="Roboto condensed"/>
                </a:endParaRPr>
              </a:p>
            </p:txBody>
          </p:sp>
          <p:cxnSp>
            <p:nvCxnSpPr>
              <p:cNvPr id="3146110" name="Straight Connector 119"/>
              <p:cNvCxnSpPr>
                <a:cxnSpLocks/>
              </p:cNvCxnSpPr>
              <p:nvPr/>
            </p:nvCxnSpPr>
            <p:spPr>
              <a:xfrm flipV="1">
                <a:off x="7647403" y="5936685"/>
                <a:ext cx="0" cy="1402523"/>
              </a:xfrm>
              <a:prstGeom prst="line"/>
              <a:ln w="6350">
                <a:solidFill>
                  <a:schemeClr val="accent3">
                    <a:lumMod val="50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1049936" name="Subtitle 2"/>
            <p:cNvSpPr txBox="1"/>
            <p:nvPr/>
          </p:nvSpPr>
          <p:spPr>
            <a:xfrm>
              <a:off x="7071797" y="3943386"/>
              <a:ext cx="1238187" cy="1107995"/>
            </a:xfrm>
            <a:prstGeom prst="rect"/>
          </p:spPr>
          <p:txBody>
            <a:bodyPr bIns="0" lIns="0" rIns="0" rtlCol="0" tIns="0" vert="horz" wrap="square">
              <a:sp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algn="ctr" indent="0" marL="0">
                <a:buNone/>
              </a:pPr>
              <a:r>
                <a:rPr altLang="en-US" b="1" dirty="0" sz="1350" lang="zh-CN">
                  <a:solidFill>
                    <a:schemeClr val="bg1"/>
                  </a:solidFill>
                  <a:latin typeface="微软雅黑" panose="020B0503020204020204" pitchFamily="34" charset="-122"/>
                  <a:cs typeface="Aparajita" panose="020B0604020202020204" pitchFamily="34" charset="0"/>
                </a:rPr>
                <a:t>政府监管</a:t>
              </a:r>
              <a:endParaRPr b="1" dirty="0" sz="1350" lang="en-US">
                <a:solidFill>
                  <a:schemeClr val="bg1"/>
                </a:solidFill>
                <a:latin typeface="微软雅黑" panose="020B0503020204020204" pitchFamily="34" charset="-122"/>
                <a:cs typeface="Aparajita" panose="020B0604020202020204" pitchFamily="34" charset="0"/>
              </a:endParaRPr>
            </a:p>
          </p:txBody>
        </p:sp>
      </p:grpSp>
      <p:grpSp>
        <p:nvGrpSpPr>
          <p:cNvPr id="349" name="Group 122"/>
          <p:cNvGrpSpPr/>
          <p:nvPr/>
        </p:nvGrpSpPr>
        <p:grpSpPr>
          <a:xfrm>
            <a:off x="5893061" y="2091534"/>
            <a:ext cx="636120" cy="1535730"/>
            <a:chOff x="6835098" y="3570242"/>
            <a:chExt cx="1696321" cy="4095280"/>
          </a:xfrm>
        </p:grpSpPr>
        <p:grpSp>
          <p:nvGrpSpPr>
            <p:cNvPr id="350" name="Group 123"/>
            <p:cNvGrpSpPr/>
            <p:nvPr/>
          </p:nvGrpSpPr>
          <p:grpSpPr>
            <a:xfrm>
              <a:off x="6835098" y="3570242"/>
              <a:ext cx="1696321" cy="4095280"/>
              <a:chOff x="6812818" y="3859882"/>
              <a:chExt cx="1696321" cy="4095280"/>
            </a:xfrm>
          </p:grpSpPr>
          <p:grpSp>
            <p:nvGrpSpPr>
              <p:cNvPr id="351" name="Group 125"/>
              <p:cNvGrpSpPr/>
              <p:nvPr/>
            </p:nvGrpSpPr>
            <p:grpSpPr>
              <a:xfrm>
                <a:off x="7434592" y="7532373"/>
                <a:ext cx="422661" cy="422789"/>
                <a:chOff x="7434592" y="7532373"/>
                <a:chExt cx="422661" cy="422789"/>
              </a:xfrm>
            </p:grpSpPr>
            <p:sp>
              <p:nvSpPr>
                <p:cNvPr id="1049937" name="AutoShape 6"/>
                <p:cNvSpPr/>
                <p:nvPr/>
              </p:nvSpPr>
              <p:spPr bwMode="auto">
                <a:xfrm>
                  <a:off x="7571212" y="7665098"/>
                  <a:ext cx="160835" cy="160885"/>
                </a:xfrm>
                <a:custGeom>
                  <a:avLst/>
                  <a:gdLst>
                    <a:gd name="T0" fmla="*/ 2155266 w 21598"/>
                    <a:gd name="T1" fmla="*/ 1077647 h 21598"/>
                    <a:gd name="T2" fmla="*/ 2073241 w 21598"/>
                    <a:gd name="T3" fmla="*/ 665212 h 21598"/>
                    <a:gd name="T4" fmla="*/ 1839627 w 21598"/>
                    <a:gd name="T5" fmla="*/ 315638 h 21598"/>
                    <a:gd name="T6" fmla="*/ 1490054 w 21598"/>
                    <a:gd name="T7" fmla="*/ 82024 h 21598"/>
                    <a:gd name="T8" fmla="*/ 1077647 w 21598"/>
                    <a:gd name="T9" fmla="*/ 0 h 21598"/>
                    <a:gd name="T10" fmla="*/ 665212 w 21598"/>
                    <a:gd name="T11" fmla="*/ 82024 h 21598"/>
                    <a:gd name="T12" fmla="*/ 315638 w 21598"/>
                    <a:gd name="T13" fmla="*/ 315638 h 21598"/>
                    <a:gd name="T14" fmla="*/ 82024 w 21598"/>
                    <a:gd name="T15" fmla="*/ 665212 h 21598"/>
                    <a:gd name="T16" fmla="*/ 0 w 21598"/>
                    <a:gd name="T17" fmla="*/ 1077647 h 21598"/>
                    <a:gd name="T18" fmla="*/ 82024 w 21598"/>
                    <a:gd name="T19" fmla="*/ 1490054 h 21598"/>
                    <a:gd name="T20" fmla="*/ 315638 w 21598"/>
                    <a:gd name="T21" fmla="*/ 1839627 h 21598"/>
                    <a:gd name="T22" fmla="*/ 665212 w 21598"/>
                    <a:gd name="T23" fmla="*/ 2073241 h 21598"/>
                    <a:gd name="T24" fmla="*/ 1077647 w 21598"/>
                    <a:gd name="T25" fmla="*/ 2155266 h 21598"/>
                    <a:gd name="T26" fmla="*/ 1490054 w 21598"/>
                    <a:gd name="T27" fmla="*/ 2073241 h 21598"/>
                    <a:gd name="T28" fmla="*/ 1839627 w 21598"/>
                    <a:gd name="T29" fmla="*/ 1839627 h 21598"/>
                    <a:gd name="T30" fmla="*/ 2073241 w 21598"/>
                    <a:gd name="T31" fmla="*/ 1490054 h 21598"/>
                    <a:gd name="T32" fmla="*/ 2155266 w 21598"/>
                    <a:gd name="T33" fmla="*/ 1077647 h 21598"/>
                    <a:gd name="T34" fmla="*/ 2155266 w 21598"/>
                    <a:gd name="T35" fmla="*/ 1077647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bIns="0" lIns="0" rIns="0" tIns="0"/>
                <a:p>
                  <a:endParaRPr lang="en-US">
                    <a:latin typeface="Roboto condensed"/>
                    <a:cs typeface="Roboto condensed"/>
                  </a:endParaRPr>
                </a:p>
              </p:txBody>
            </p:sp>
            <p:sp>
              <p:nvSpPr>
                <p:cNvPr id="1049938" name="AutoShape 7"/>
                <p:cNvSpPr/>
                <p:nvPr/>
              </p:nvSpPr>
              <p:spPr bwMode="auto">
                <a:xfrm>
                  <a:off x="7434592" y="7532373"/>
                  <a:ext cx="422661" cy="422789"/>
                </a:xfrm>
                <a:custGeom>
                  <a:avLst/>
                  <a:gdLst>
                    <a:gd name="T0" fmla="*/ 102785736 w 21598"/>
                    <a:gd name="T1" fmla="*/ 51392901 h 21598"/>
                    <a:gd name="T2" fmla="*/ 98874034 w 21598"/>
                    <a:gd name="T3" fmla="*/ 31723603 h 21598"/>
                    <a:gd name="T4" fmla="*/ 87732966 w 21598"/>
                    <a:gd name="T5" fmla="*/ 15052770 h 21598"/>
                    <a:gd name="T6" fmla="*/ 71062133 w 21598"/>
                    <a:gd name="T7" fmla="*/ 3911702 h 21598"/>
                    <a:gd name="T8" fmla="*/ 51392901 w 21598"/>
                    <a:gd name="T9" fmla="*/ 0 h 21598"/>
                    <a:gd name="T10" fmla="*/ 31723603 w 21598"/>
                    <a:gd name="T11" fmla="*/ 3911702 h 21598"/>
                    <a:gd name="T12" fmla="*/ 15052770 w 21598"/>
                    <a:gd name="T13" fmla="*/ 15052770 h 21598"/>
                    <a:gd name="T14" fmla="*/ 3911702 w 21598"/>
                    <a:gd name="T15" fmla="*/ 31723603 h 21598"/>
                    <a:gd name="T16" fmla="*/ 0 w 21598"/>
                    <a:gd name="T17" fmla="*/ 51392901 h 21598"/>
                    <a:gd name="T18" fmla="*/ 3911702 w 21598"/>
                    <a:gd name="T19" fmla="*/ 71062133 h 21598"/>
                    <a:gd name="T20" fmla="*/ 15052770 w 21598"/>
                    <a:gd name="T21" fmla="*/ 87732966 h 21598"/>
                    <a:gd name="T22" fmla="*/ 31723603 w 21598"/>
                    <a:gd name="T23" fmla="*/ 98874034 h 21598"/>
                    <a:gd name="T24" fmla="*/ 51392901 w 21598"/>
                    <a:gd name="T25" fmla="*/ 102785736 h 21598"/>
                    <a:gd name="T26" fmla="*/ 71062133 w 21598"/>
                    <a:gd name="T27" fmla="*/ 98874034 h 21598"/>
                    <a:gd name="T28" fmla="*/ 87732966 w 21598"/>
                    <a:gd name="T29" fmla="*/ 87732966 h 21598"/>
                    <a:gd name="T30" fmla="*/ 98874034 w 21598"/>
                    <a:gd name="T31" fmla="*/ 71062133 h 21598"/>
                    <a:gd name="T32" fmla="*/ 102785736 w 21598"/>
                    <a:gd name="T33" fmla="*/ 51392901 h 21598"/>
                    <a:gd name="T34" fmla="*/ 102785736 w 21598"/>
                    <a:gd name="T35" fmla="*/ 5139290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noFill/>
                <a:ln w="6350" cap="flat">
                  <a:solidFill>
                    <a:schemeClr val="bg1"/>
                  </a:solidFill>
                  <a:prstDash val="solid"/>
                  <a:miter lim="800000"/>
                  <a:headEnd type="none" w="med" len="med"/>
                  <a:tailEnd type="none" w="med" len="med"/>
                </a:ln>
              </p:spPr>
              <p:txBody>
                <a:bodyPr bIns="0" lIns="0" rIns="0" tIns="0"/>
                <a:p>
                  <a:endParaRPr lang="en-US">
                    <a:latin typeface="Roboto condensed"/>
                    <a:cs typeface="Roboto condensed"/>
                  </a:endParaRPr>
                </a:p>
              </p:txBody>
            </p:sp>
          </p:grpSp>
          <p:sp>
            <p:nvSpPr>
              <p:cNvPr id="1049939" name="AutoShape 15"/>
              <p:cNvSpPr/>
              <p:nvPr/>
            </p:nvSpPr>
            <p:spPr bwMode="auto">
              <a:xfrm>
                <a:off x="6812818" y="3859882"/>
                <a:ext cx="1696321" cy="1942091"/>
              </a:xfrm>
              <a:custGeom>
                <a:avLst/>
                <a:gdLst>
                  <a:gd name="T0" fmla="*/ 2147483647 w 21600"/>
                  <a:gd name="T1" fmla="*/ 2033175307 h 21600"/>
                  <a:gd name="T2" fmla="*/ 1353391700 w 21600"/>
                  <a:gd name="T3" fmla="*/ 0 h 21600"/>
                  <a:gd name="T4" fmla="*/ 0 w 21600"/>
                  <a:gd name="T5" fmla="*/ 2033175307 h 21600"/>
                  <a:gd name="T6" fmla="*/ 1140106225 w 21600"/>
                  <a:gd name="T7" fmla="*/ 2147483647 h 21600"/>
                  <a:gd name="T8" fmla="*/ 1353391700 w 21600"/>
                  <a:gd name="T9" fmla="*/ 2147483647 h 21600"/>
                  <a:gd name="T10" fmla="*/ 1566677513 w 21600"/>
                  <a:gd name="T11" fmla="*/ 2147483647 h 21600"/>
                  <a:gd name="T12" fmla="*/ 2147483647 w 21600"/>
                  <a:gd name="T13" fmla="*/ 2033175307 h 21600"/>
                  <a:gd name="T14" fmla="*/ 2147483647 w 21600"/>
                  <a:gd name="T15" fmla="*/ 203317530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9455"/>
                    </a:moveTo>
                    <a:cubicBezTo>
                      <a:pt x="21600" y="4233"/>
                      <a:pt x="16765" y="0"/>
                      <a:pt x="10800" y="0"/>
                    </a:cubicBezTo>
                    <a:cubicBezTo>
                      <a:pt x="4835" y="0"/>
                      <a:pt x="0" y="4233"/>
                      <a:pt x="0" y="9455"/>
                    </a:cubicBezTo>
                    <a:cubicBezTo>
                      <a:pt x="0" y="14168"/>
                      <a:pt x="3944" y="18065"/>
                      <a:pt x="9098" y="18781"/>
                    </a:cubicBezTo>
                    <a:cubicBezTo>
                      <a:pt x="10099" y="19261"/>
                      <a:pt x="10800" y="20340"/>
                      <a:pt x="10800" y="21600"/>
                    </a:cubicBezTo>
                    <a:cubicBezTo>
                      <a:pt x="10800" y="20340"/>
                      <a:pt x="11501" y="19261"/>
                      <a:pt x="12502" y="18781"/>
                    </a:cubicBezTo>
                    <a:cubicBezTo>
                      <a:pt x="17657" y="18065"/>
                      <a:pt x="21600" y="14169"/>
                      <a:pt x="21600" y="9455"/>
                    </a:cubicBezTo>
                    <a:close/>
                    <a:moveTo>
                      <a:pt x="21600" y="9455"/>
                    </a:moveTo>
                  </a:path>
                </a:pathLst>
              </a:custGeom>
              <a:solidFill>
                <a:schemeClr val="accent1"/>
              </a:solidFill>
              <a:ln>
                <a:noFill/>
              </a:ln>
            </p:spPr>
            <p:txBody>
              <a:bodyPr bIns="0" lIns="0" rIns="0" tIns="0"/>
              <a:p>
                <a:endParaRPr lang="en-US">
                  <a:latin typeface="Roboto condensed"/>
                  <a:cs typeface="Roboto condensed"/>
                </a:endParaRPr>
              </a:p>
            </p:txBody>
          </p:sp>
          <p:cxnSp>
            <p:nvCxnSpPr>
              <p:cNvPr id="3146111" name="Straight Connector 127"/>
              <p:cNvCxnSpPr>
                <a:cxnSpLocks/>
              </p:cNvCxnSpPr>
              <p:nvPr/>
            </p:nvCxnSpPr>
            <p:spPr>
              <a:xfrm flipV="1">
                <a:off x="7647403" y="5936685"/>
                <a:ext cx="0" cy="1402523"/>
              </a:xfrm>
              <a:prstGeom prst="line"/>
              <a:ln w="6350">
                <a:solidFill>
                  <a:schemeClr val="accent3">
                    <a:lumMod val="50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1049940" name="Subtitle 2"/>
            <p:cNvSpPr txBox="1"/>
            <p:nvPr/>
          </p:nvSpPr>
          <p:spPr>
            <a:xfrm>
              <a:off x="7154925" y="3943386"/>
              <a:ext cx="1153998" cy="1292661"/>
            </a:xfrm>
            <a:prstGeom prst="rect"/>
          </p:spPr>
          <p:txBody>
            <a:bodyPr bIns="0" lIns="0" rIns="0" rtlCol="0" tIns="0" vert="horz" wrap="square">
              <a:sp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algn="ctr" indent="0" marL="0">
                <a:buNone/>
              </a:pPr>
              <a:r>
                <a:rPr altLang="en-US" b="1" dirty="0" sz="1050" lang="zh-CN">
                  <a:solidFill>
                    <a:schemeClr val="bg1"/>
                  </a:solidFill>
                  <a:latin typeface="微软雅黑" panose="020B0503020204020204" pitchFamily="34" charset="-122"/>
                  <a:cs typeface="Aparajita" panose="020B0604020202020204" pitchFamily="34" charset="0"/>
                </a:rPr>
                <a:t>智能教育研究分析</a:t>
              </a:r>
              <a:endParaRPr b="1" dirty="0" sz="1050" lang="en-US">
                <a:solidFill>
                  <a:schemeClr val="bg1"/>
                </a:solidFill>
                <a:latin typeface="微软雅黑" panose="020B0503020204020204" pitchFamily="34" charset="-122"/>
                <a:cs typeface="Aparajita" panose="020B0604020202020204" pitchFamily="34" charset="0"/>
              </a:endParaRPr>
            </a:p>
          </p:txBody>
        </p:sp>
      </p:grpSp>
      <p:grpSp>
        <p:nvGrpSpPr>
          <p:cNvPr id="352" name="Group 150"/>
          <p:cNvGrpSpPr/>
          <p:nvPr/>
        </p:nvGrpSpPr>
        <p:grpSpPr>
          <a:xfrm>
            <a:off x="1556816" y="1632306"/>
            <a:ext cx="1429405" cy="659112"/>
            <a:chOff x="1106692" y="1233339"/>
            <a:chExt cx="2005708" cy="659111"/>
          </a:xfrm>
        </p:grpSpPr>
        <p:sp>
          <p:nvSpPr>
            <p:cNvPr id="1049941" name="Title 20"/>
            <p:cNvSpPr txBox="1"/>
            <p:nvPr/>
          </p:nvSpPr>
          <p:spPr>
            <a:xfrm>
              <a:off x="1106692" y="1233339"/>
              <a:ext cx="1926097" cy="369331"/>
            </a:xfrm>
            <a:prstGeom prst="rect"/>
          </p:spPr>
          <p:txBody>
            <a:bodyPr anchor="ctr" bIns="0" lIns="34290" rIns="34290" rtlCol="0" tIns="0"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r>
                <a:rPr altLang="en-US" dirty="0" sz="1200" lang="zh-CN">
                  <a:solidFill>
                    <a:schemeClr val="tx1"/>
                  </a:solidFill>
                  <a:latin typeface="微软雅黑" panose="020B0503020204020204" pitchFamily="34" charset="-122"/>
                  <a:cs typeface="Aparajita" panose="020B0604020202020204" pitchFamily="34" charset="0"/>
                </a:rPr>
                <a:t>政府教育监管部门</a:t>
              </a:r>
              <a:endParaRPr dirty="0" sz="1200" lang="en-US">
                <a:solidFill>
                  <a:schemeClr val="tx1"/>
                </a:solidFill>
                <a:latin typeface="微软雅黑" panose="020B0503020204020204" pitchFamily="34" charset="-122"/>
                <a:cs typeface="Aparajita" panose="020B0604020202020204" pitchFamily="34" charset="0"/>
              </a:endParaRPr>
            </a:p>
          </p:txBody>
        </p:sp>
        <p:sp>
          <p:nvSpPr>
            <p:cNvPr id="1049942" name="Title 20"/>
            <p:cNvSpPr txBox="1"/>
            <p:nvPr/>
          </p:nvSpPr>
          <p:spPr>
            <a:xfrm>
              <a:off x="1187922" y="1557744"/>
              <a:ext cx="1924478" cy="334706"/>
            </a:xfrm>
            <a:prstGeom prst="rect"/>
          </p:spPr>
          <p:txBody>
            <a:bodyPr anchor="ctr" bIns="17145" lIns="34290" rIns="34290" rtlCol="0" tIns="17145"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altLang="en-US" dirty="0" sz="750" lang="zh-CN">
                  <a:solidFill>
                    <a:schemeClr val="tx1"/>
                  </a:solidFill>
                  <a:latin typeface="微软雅黑" panose="020B0503020204020204" pitchFamily="34" charset="-122"/>
                  <a:cs typeface="Aparajita" panose="020B0604020202020204" pitchFamily="34" charset="0"/>
                </a:rPr>
                <a:t>提供教育行政资源网络，用户资源及数据</a:t>
              </a:r>
              <a:endParaRPr dirty="0" sz="750" lang="en-US">
                <a:solidFill>
                  <a:schemeClr val="tx1"/>
                </a:solidFill>
                <a:latin typeface="微软雅黑" panose="020B0503020204020204" pitchFamily="34" charset="-122"/>
                <a:cs typeface="Aparajita" panose="020B0604020202020204" pitchFamily="34" charset="0"/>
              </a:endParaRPr>
            </a:p>
          </p:txBody>
        </p:sp>
      </p:grpSp>
      <p:sp>
        <p:nvSpPr>
          <p:cNvPr id="1049943" name="Oval 174"/>
          <p:cNvSpPr/>
          <p:nvPr/>
        </p:nvSpPr>
        <p:spPr>
          <a:xfrm>
            <a:off x="977101" y="1796215"/>
            <a:ext cx="354468" cy="354561"/>
          </a:xfrm>
          <a:prstGeom prst="ellipse"/>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rtlCol="0"/>
          <a:p>
            <a:endParaRPr dirty="0" lang="en-US">
              <a:latin typeface="微软雅黑" panose="020B0503020204020204" pitchFamily="34" charset="-122"/>
            </a:endParaRPr>
          </a:p>
        </p:txBody>
      </p:sp>
      <p:grpSp>
        <p:nvGrpSpPr>
          <p:cNvPr id="353" name="Group 175"/>
          <p:cNvGrpSpPr/>
          <p:nvPr/>
        </p:nvGrpSpPr>
        <p:grpSpPr>
          <a:xfrm>
            <a:off x="1566175" y="2436228"/>
            <a:ext cx="1582212" cy="610871"/>
            <a:chOff x="1106692" y="1273600"/>
            <a:chExt cx="1926096" cy="477686"/>
          </a:xfrm>
        </p:grpSpPr>
        <p:sp>
          <p:nvSpPr>
            <p:cNvPr id="1049944" name="Title 20"/>
            <p:cNvSpPr txBox="1"/>
            <p:nvPr/>
          </p:nvSpPr>
          <p:spPr>
            <a:xfrm>
              <a:off x="1106692" y="1273600"/>
              <a:ext cx="1926096" cy="288809"/>
            </a:xfrm>
            <a:prstGeom prst="rect"/>
          </p:spPr>
          <p:txBody>
            <a:bodyPr anchor="ctr" bIns="0" lIns="34290" rIns="34290" rtlCol="0" tIns="0"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r>
                <a:rPr altLang="en-US" dirty="0" sz="1200" lang="zh-CN">
                  <a:solidFill>
                    <a:schemeClr val="tx1"/>
                  </a:solidFill>
                  <a:latin typeface="微软雅黑" panose="020B0503020204020204" pitchFamily="34" charset="-122"/>
                  <a:cs typeface="Aparajita" panose="020B0604020202020204" pitchFamily="34" charset="0"/>
                </a:rPr>
                <a:t>教育培训产品及服务</a:t>
              </a:r>
              <a:endParaRPr altLang="zh-CN" dirty="0" sz="1200" lang="en-US">
                <a:solidFill>
                  <a:schemeClr val="tx1"/>
                </a:solidFill>
                <a:latin typeface="微软雅黑" panose="020B0503020204020204" pitchFamily="34" charset="-122"/>
                <a:cs typeface="Aparajita" panose="020B0604020202020204" pitchFamily="34" charset="0"/>
              </a:endParaRPr>
            </a:p>
            <a:p>
              <a:pPr algn="l"/>
              <a:r>
                <a:rPr altLang="en-US" dirty="0" sz="1200" lang="zh-CN">
                  <a:solidFill>
                    <a:schemeClr val="tx1"/>
                  </a:solidFill>
                  <a:latin typeface="微软雅黑" panose="020B0503020204020204" pitchFamily="34" charset="-122"/>
                  <a:cs typeface="Aparajita" panose="020B0604020202020204" pitchFamily="34" charset="0"/>
                </a:rPr>
                <a:t>供应商</a:t>
              </a:r>
              <a:endParaRPr dirty="0" sz="1200" lang="en-US">
                <a:solidFill>
                  <a:schemeClr val="tx1"/>
                </a:solidFill>
                <a:latin typeface="微软雅黑" panose="020B0503020204020204" pitchFamily="34" charset="-122"/>
                <a:cs typeface="Aparajita" panose="020B0604020202020204" pitchFamily="34" charset="0"/>
              </a:endParaRPr>
            </a:p>
          </p:txBody>
        </p:sp>
        <p:sp>
          <p:nvSpPr>
            <p:cNvPr id="1049945" name="Title 20"/>
            <p:cNvSpPr txBox="1"/>
            <p:nvPr/>
          </p:nvSpPr>
          <p:spPr>
            <a:xfrm>
              <a:off x="1107586" y="1545510"/>
              <a:ext cx="1924479" cy="205776"/>
            </a:xfrm>
            <a:prstGeom prst="rect"/>
          </p:spPr>
          <p:txBody>
            <a:bodyPr anchor="ctr" bIns="17145" lIns="34290" rIns="34290" rtlCol="0" tIns="17145"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altLang="en-US" dirty="0" sz="675" lang="zh-CN">
                  <a:latin typeface="微软雅黑" panose="020B0503020204020204" pitchFamily="34" charset="-122"/>
                  <a:cs typeface="Aparajita" panose="020B0604020202020204" pitchFamily="34" charset="0"/>
                </a:rPr>
                <a:t>产业信息供应链管理方便，流转灵活，教育培训信用积分流转分利，</a:t>
              </a:r>
              <a:endParaRPr dirty="0" sz="675" lang="en-US">
                <a:latin typeface="微软雅黑" panose="020B0503020204020204" pitchFamily="34" charset="-122"/>
                <a:cs typeface="Aparajita" panose="020B0604020202020204" pitchFamily="34" charset="0"/>
              </a:endParaRPr>
            </a:p>
          </p:txBody>
        </p:sp>
      </p:grpSp>
      <p:sp>
        <p:nvSpPr>
          <p:cNvPr id="1049946" name="Oval 184"/>
          <p:cNvSpPr/>
          <p:nvPr/>
        </p:nvSpPr>
        <p:spPr>
          <a:xfrm>
            <a:off x="986459" y="2548649"/>
            <a:ext cx="354468" cy="354561"/>
          </a:xfrm>
          <a:prstGeom prst="ellipse"/>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rtlCol="0"/>
          <a:p>
            <a:endParaRPr dirty="0" lang="en-US">
              <a:latin typeface="微软雅黑" panose="020B0503020204020204" pitchFamily="34" charset="-122"/>
            </a:endParaRPr>
          </a:p>
        </p:txBody>
      </p:sp>
      <p:grpSp>
        <p:nvGrpSpPr>
          <p:cNvPr id="354" name="Group 185"/>
          <p:cNvGrpSpPr/>
          <p:nvPr/>
        </p:nvGrpSpPr>
        <p:grpSpPr>
          <a:xfrm>
            <a:off x="1556816" y="3086026"/>
            <a:ext cx="1804243" cy="763917"/>
            <a:chOff x="1106692" y="1238407"/>
            <a:chExt cx="1926096" cy="495298"/>
          </a:xfrm>
        </p:grpSpPr>
        <p:sp>
          <p:nvSpPr>
            <p:cNvPr id="1049947" name="Title 20"/>
            <p:cNvSpPr txBox="1"/>
            <p:nvPr/>
          </p:nvSpPr>
          <p:spPr>
            <a:xfrm>
              <a:off x="1106692" y="1238407"/>
              <a:ext cx="1926096" cy="359194"/>
            </a:xfrm>
            <a:prstGeom prst="rect"/>
          </p:spPr>
          <p:txBody>
            <a:bodyPr anchor="ctr" bIns="0" lIns="34290" rIns="34290" rtlCol="0" tIns="0"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r>
                <a:rPr altLang="en-US" dirty="0" sz="1200" lang="zh-CN">
                  <a:solidFill>
                    <a:schemeClr val="tx1"/>
                  </a:solidFill>
                  <a:latin typeface="微软雅黑" panose="020B0503020204020204" pitchFamily="34" charset="-122"/>
                  <a:cs typeface="Aparajita" panose="020B0604020202020204" pitchFamily="34" charset="0"/>
                </a:rPr>
                <a:t>教育积分，助学奖学金，贷款，保险，金融机构</a:t>
              </a:r>
              <a:endParaRPr dirty="0" sz="1200" lang="en-US">
                <a:solidFill>
                  <a:schemeClr val="tx1"/>
                </a:solidFill>
                <a:latin typeface="微软雅黑" panose="020B0503020204020204" pitchFamily="34" charset="-122"/>
                <a:cs typeface="Aparajita" panose="020B0604020202020204" pitchFamily="34" charset="0"/>
              </a:endParaRPr>
            </a:p>
          </p:txBody>
        </p:sp>
        <p:sp>
          <p:nvSpPr>
            <p:cNvPr id="1049948" name="Title 20"/>
            <p:cNvSpPr txBox="1"/>
            <p:nvPr/>
          </p:nvSpPr>
          <p:spPr>
            <a:xfrm>
              <a:off x="1107586" y="1563088"/>
              <a:ext cx="1924479" cy="170617"/>
            </a:xfrm>
            <a:prstGeom prst="rect"/>
          </p:spPr>
          <p:txBody>
            <a:bodyPr anchor="ctr" bIns="17145" lIns="34290" rIns="34290" rtlCol="0" tIns="17145"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lnSpc>
                  <a:spcPct val="110000"/>
                </a:lnSpc>
              </a:pPr>
              <a:r>
                <a:rPr altLang="en-US" dirty="0" sz="675" lang="zh-CN">
                  <a:latin typeface="微软雅黑" panose="020B0503020204020204" pitchFamily="34" charset="-122"/>
                  <a:cs typeface="Aparajita" panose="020B0604020202020204" pitchFamily="34" charset="0"/>
                </a:rPr>
                <a:t>授信征信借贷低风险优质资产，投保，理赔自动化</a:t>
              </a:r>
              <a:endParaRPr dirty="0" sz="675" lang="en-US">
                <a:latin typeface="微软雅黑" panose="020B0503020204020204" pitchFamily="34" charset="-122"/>
                <a:cs typeface="Aparajita" panose="020B0604020202020204" pitchFamily="34" charset="0"/>
              </a:endParaRPr>
            </a:p>
          </p:txBody>
        </p:sp>
      </p:grpSp>
      <p:sp>
        <p:nvSpPr>
          <p:cNvPr id="1049949" name="Oval 219"/>
          <p:cNvSpPr/>
          <p:nvPr/>
        </p:nvSpPr>
        <p:spPr>
          <a:xfrm>
            <a:off x="977101" y="3242117"/>
            <a:ext cx="354468" cy="354561"/>
          </a:xfrm>
          <a:prstGeom prst="ellipse"/>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rtlCol="0"/>
          <a:p>
            <a:endParaRPr dirty="0" lang="en-US">
              <a:latin typeface="微软雅黑" panose="020B0503020204020204" pitchFamily="34" charset="-122"/>
            </a:endParaRPr>
          </a:p>
        </p:txBody>
      </p:sp>
      <p:grpSp>
        <p:nvGrpSpPr>
          <p:cNvPr id="355" name="Group 220"/>
          <p:cNvGrpSpPr/>
          <p:nvPr/>
        </p:nvGrpSpPr>
        <p:grpSpPr>
          <a:xfrm>
            <a:off x="1599383" y="4010675"/>
            <a:ext cx="1582212" cy="581199"/>
            <a:chOff x="1106692" y="1354789"/>
            <a:chExt cx="1926096" cy="397915"/>
          </a:xfrm>
        </p:grpSpPr>
        <p:sp>
          <p:nvSpPr>
            <p:cNvPr id="1049950" name="Title 20"/>
            <p:cNvSpPr txBox="1"/>
            <p:nvPr/>
          </p:nvSpPr>
          <p:spPr>
            <a:xfrm>
              <a:off x="1106692" y="1354789"/>
              <a:ext cx="1926096" cy="126431"/>
            </a:xfrm>
            <a:prstGeom prst="rect"/>
          </p:spPr>
          <p:txBody>
            <a:bodyPr anchor="ctr" bIns="0" lIns="34290" rIns="34290" rtlCol="0" tIns="0"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r>
                <a:rPr altLang="en-US" dirty="0" sz="1200" lang="zh-CN">
                  <a:solidFill>
                    <a:schemeClr val="tx1"/>
                  </a:solidFill>
                  <a:latin typeface="微软雅黑" panose="020B0503020204020204" pitchFamily="34" charset="-122"/>
                  <a:cs typeface="Aparajita" panose="020B0604020202020204" pitchFamily="34" charset="0"/>
                </a:rPr>
                <a:t>教育大互助平台运营</a:t>
              </a:r>
              <a:endParaRPr dirty="0" sz="1200" lang="en-US">
                <a:solidFill>
                  <a:schemeClr val="tx1"/>
                </a:solidFill>
                <a:latin typeface="微软雅黑" panose="020B0503020204020204" pitchFamily="34" charset="-122"/>
                <a:cs typeface="Aparajita" panose="020B0604020202020204" pitchFamily="34" charset="0"/>
              </a:endParaRPr>
            </a:p>
          </p:txBody>
        </p:sp>
        <p:sp>
          <p:nvSpPr>
            <p:cNvPr id="1049951" name="Title 20"/>
            <p:cNvSpPr txBox="1"/>
            <p:nvPr/>
          </p:nvSpPr>
          <p:spPr>
            <a:xfrm>
              <a:off x="1107586" y="1544093"/>
              <a:ext cx="1924479" cy="208611"/>
            </a:xfrm>
            <a:prstGeom prst="rect"/>
          </p:spPr>
          <p:txBody>
            <a:bodyPr anchor="ctr" bIns="17145" lIns="34290" rIns="34290" rtlCol="0" tIns="17145" vert="horz" wrap="square">
              <a:spAutoFit/>
            </a:bodyPr>
            <a:lstStyle>
              <a:lvl1pPr algn="ctr" defTabSz="457200" eaLnBrk="1" hangingPunct="1" latinLnBrk="0" rtl="0">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altLang="en-US" dirty="0" sz="675" lang="zh-CN">
                  <a:solidFill>
                    <a:schemeClr val="tx1"/>
                  </a:solidFill>
                  <a:latin typeface="微软雅黑" panose="020B0503020204020204" pitchFamily="34" charset="-122"/>
                  <a:cs typeface="Aparajita" panose="020B0604020202020204" pitchFamily="34" charset="0"/>
                </a:rPr>
                <a:t>提供整体技术资金支持，</a:t>
              </a:r>
              <a:r>
                <a:rPr altLang="en-US" dirty="0" sz="675" lang="zh-CN">
                  <a:latin typeface="微软雅黑" panose="020B0503020204020204" pitchFamily="34" charset="-122"/>
                  <a:cs typeface="Aparajita" panose="020B0604020202020204" pitchFamily="34" charset="0"/>
                </a:rPr>
                <a:t>区块链消除信息孤岛，实现互联互通，建立信任</a:t>
              </a:r>
              <a:endParaRPr dirty="0" sz="675" lang="en-US">
                <a:latin typeface="微软雅黑" panose="020B0503020204020204" pitchFamily="34" charset="-122"/>
                <a:cs typeface="Aparajita" panose="020B0604020202020204" pitchFamily="34" charset="0"/>
              </a:endParaRPr>
            </a:p>
          </p:txBody>
        </p:sp>
      </p:grpSp>
      <p:sp>
        <p:nvSpPr>
          <p:cNvPr id="1049952" name="Oval 223"/>
          <p:cNvSpPr/>
          <p:nvPr/>
        </p:nvSpPr>
        <p:spPr>
          <a:xfrm>
            <a:off x="1019667" y="4039721"/>
            <a:ext cx="354468" cy="354561"/>
          </a:xfrm>
          <a:prstGeom prst="ellipse"/>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anchor="ctr" rtlCol="0"/>
          <a:p>
            <a:endParaRPr dirty="0" lang="en-US">
              <a:latin typeface="微软雅黑" panose="020B0503020204020204" pitchFamily="34" charset="-122"/>
            </a:endParaRPr>
          </a:p>
        </p:txBody>
      </p:sp>
      <p:sp>
        <p:nvSpPr>
          <p:cNvPr id="1049953" name="Freeform 211"/>
          <p:cNvSpPr>
            <a:spLocks noEditPoints="1"/>
          </p:cNvSpPr>
          <p:nvPr/>
        </p:nvSpPr>
        <p:spPr bwMode="auto">
          <a:xfrm>
            <a:off x="1072498" y="1885281"/>
            <a:ext cx="160727" cy="159514"/>
          </a:xfrm>
          <a:custGeom>
            <a:av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54" name="Freeform 14"/>
          <p:cNvSpPr>
            <a:spLocks noEditPoints="1"/>
          </p:cNvSpPr>
          <p:nvPr/>
        </p:nvSpPr>
        <p:spPr bwMode="auto">
          <a:xfrm>
            <a:off x="1068733" y="2647542"/>
            <a:ext cx="195980" cy="150813"/>
          </a:xfrm>
          <a:custGeom>
            <a:av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55" name="Freeform 77"/>
          <p:cNvSpPr>
            <a:spLocks noEditPoints="1"/>
          </p:cNvSpPr>
          <p:nvPr/>
        </p:nvSpPr>
        <p:spPr bwMode="auto">
          <a:xfrm>
            <a:off x="1049457" y="3312131"/>
            <a:ext cx="206267" cy="206347"/>
          </a:xfrm>
          <a:custGeom>
            <a:av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sp>
        <p:nvSpPr>
          <p:cNvPr id="1049956" name="Freeform 230"/>
          <p:cNvSpPr>
            <a:spLocks noEditPoints="1"/>
          </p:cNvSpPr>
          <p:nvPr/>
        </p:nvSpPr>
        <p:spPr bwMode="auto">
          <a:xfrm>
            <a:off x="1107959" y="4111757"/>
            <a:ext cx="176799" cy="176868"/>
          </a:xfrm>
          <a:custGeom>
            <a:av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bg1"/>
          </a:solidFill>
          <a:ln w="9525">
            <a:noFill/>
            <a:round/>
            <a:headEnd/>
            <a:tailEnd/>
          </a:ln>
        </p:spPr>
        <p:txBody>
          <a:bodyPr anchor="t" anchorCtr="0" bIns="17145" compatLnSpc="1" lIns="34290" numCol="1" rIns="34290" tIns="17145" vert="horz" wrap="square">
            <a:prstTxWarp prst="textNoShape"/>
          </a:bodyPr>
          <a:p>
            <a:endParaRPr dirty="0" lang="en-US">
              <a:latin typeface="微软雅黑" panose="020B0503020204020204" pitchFamily="34" charset="-122"/>
            </a:endParaRPr>
          </a:p>
        </p:txBody>
      </p:sp>
      <p:grpSp>
        <p:nvGrpSpPr>
          <p:cNvPr id="356" name="Group 96"/>
          <p:cNvGrpSpPr/>
          <p:nvPr/>
        </p:nvGrpSpPr>
        <p:grpSpPr>
          <a:xfrm>
            <a:off x="2278202" y="181132"/>
            <a:ext cx="4370694" cy="826232"/>
            <a:chOff x="6051441" y="483017"/>
            <a:chExt cx="11655185" cy="2203285"/>
          </a:xfrm>
        </p:grpSpPr>
        <p:sp>
          <p:nvSpPr>
            <p:cNvPr id="1049957" name="TextBox 97"/>
            <p:cNvSpPr txBox="1"/>
            <p:nvPr/>
          </p:nvSpPr>
          <p:spPr>
            <a:xfrm>
              <a:off x="6946329" y="483017"/>
              <a:ext cx="10443849" cy="1323424"/>
            </a:xfrm>
            <a:prstGeom prst="rect"/>
            <a:noFill/>
          </p:spPr>
          <p:txBody>
            <a:bodyPr bIns="17142" lIns="34283" rIns="34283" rtlCol="0" tIns="17142" wrap="none">
              <a:spAutoFit/>
            </a:bodyPr>
            <a:p>
              <a:pPr algn="ctr"/>
              <a:r>
                <a:rPr altLang="en-US" b="1" dirty="0" sz="3000" lang="zh-CN">
                  <a:solidFill>
                    <a:schemeClr val="tx2"/>
                  </a:solidFill>
                  <a:latin typeface="微软雅黑" panose="020B0503020204020204" pitchFamily="34" charset="-122"/>
                  <a:cs typeface="Aparajita" panose="020B0604020202020204" pitchFamily="34" charset="0"/>
                </a:rPr>
                <a:t>教育机构联盟应用场景</a:t>
              </a:r>
              <a:endParaRPr b="1" dirty="0" sz="3000" lang="id-ID">
                <a:solidFill>
                  <a:schemeClr val="tx2"/>
                </a:solidFill>
                <a:latin typeface="微软雅黑" panose="020B0503020204020204" pitchFamily="34" charset="-122"/>
                <a:cs typeface="Aparajita" panose="020B0604020202020204" pitchFamily="34" charset="0"/>
              </a:endParaRPr>
            </a:p>
          </p:txBody>
        </p:sp>
        <p:sp>
          <p:nvSpPr>
            <p:cNvPr id="1049958" name="Rectangle 98"/>
            <p:cNvSpPr/>
            <p:nvPr/>
          </p:nvSpPr>
          <p:spPr>
            <a:xfrm>
              <a:off x="9672053" y="2607822"/>
              <a:ext cx="4892040" cy="78480"/>
            </a:xfrm>
            <a:prstGeom prst="rect"/>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bIns="17127" lIns="34252" rIns="34252" rtlCol="0" tIns="17127"/>
            <a:p>
              <a:pPr algn="ctr"/>
              <a:endParaRPr dirty="0" lang="en-US">
                <a:solidFill>
                  <a:schemeClr val="accent2"/>
                </a:solidFill>
                <a:latin typeface="微软雅黑" panose="020B0503020204020204" pitchFamily="34" charset="-122"/>
              </a:endParaRPr>
            </a:p>
          </p:txBody>
        </p:sp>
        <p:sp>
          <p:nvSpPr>
            <p:cNvPr id="1049959" name="Subtitle 2"/>
            <p:cNvSpPr txBox="1"/>
            <p:nvPr/>
          </p:nvSpPr>
          <p:spPr>
            <a:xfrm>
              <a:off x="6051441" y="1845091"/>
              <a:ext cx="11655185" cy="839117"/>
            </a:xfrm>
            <a:prstGeom prst="rect"/>
          </p:spPr>
          <p:txBody>
            <a:bodyPr bIns="40779" lIns="81559" rIns="81559" rtlCol="0" tIns="40779" vert="horz">
              <a:noAutofit/>
            </a:bodyPr>
            <a:lstStyle>
              <a:lvl1pPr algn="ctr" defTabSz="1087636" eaLnBrk="1" hangingPunct="1" indent="0" latinLnBrk="0" marL="0" rtl="0">
                <a:lnSpc>
                  <a:spcPct val="120000"/>
                </a:lnSpc>
                <a:spcBef>
                  <a:spcPct val="20000"/>
                </a:spcBef>
                <a:buFont typeface="Arial"/>
                <a:buNone/>
                <a:defRPr sz="2400" kern="1200">
                  <a:solidFill>
                    <a:schemeClr val="tx2"/>
                  </a:solidFill>
                  <a:latin typeface="Open Sans Light"/>
                  <a:ea typeface="+mn-ea"/>
                  <a:cs typeface="Open Sans Light"/>
                </a:defRPr>
              </a:lvl1pPr>
              <a:lvl2pPr algn="ctr" defTabSz="1087636" eaLnBrk="1" hangingPunct="1" indent="0" latinLnBrk="0" marL="1087636" rtl="0">
                <a:lnSpc>
                  <a:spcPct val="130000"/>
                </a:lnSpc>
                <a:spcBef>
                  <a:spcPct val="20000"/>
                </a:spcBef>
                <a:buFont typeface="Arial"/>
                <a:buNone/>
                <a:defRPr sz="3200" kern="1200">
                  <a:solidFill>
                    <a:schemeClr val="tx1">
                      <a:tint val="75000"/>
                    </a:schemeClr>
                  </a:solidFill>
                  <a:latin typeface="Open Sans"/>
                  <a:ea typeface="+mn-ea"/>
                  <a:cs typeface="Open Sans"/>
                </a:defRPr>
              </a:lvl2pPr>
              <a:lvl3pPr algn="ctr" defTabSz="1087636" eaLnBrk="1" hangingPunct="1" indent="0" latinLnBrk="0" marL="2175271" rtl="0">
                <a:lnSpc>
                  <a:spcPct val="130000"/>
                </a:lnSpc>
                <a:spcBef>
                  <a:spcPct val="20000"/>
                </a:spcBef>
                <a:buFont typeface="Arial"/>
                <a:buNone/>
                <a:defRPr sz="3200" kern="1200">
                  <a:solidFill>
                    <a:schemeClr val="tx1">
                      <a:tint val="75000"/>
                    </a:schemeClr>
                  </a:solidFill>
                  <a:latin typeface="Open Sans"/>
                  <a:ea typeface="+mn-ea"/>
                  <a:cs typeface="Open Sans"/>
                </a:defRPr>
              </a:lvl3pPr>
              <a:lvl4pPr algn="ctr" defTabSz="1087636" eaLnBrk="1" hangingPunct="1" indent="0" latinLnBrk="0" marL="3262912" rtl="0">
                <a:lnSpc>
                  <a:spcPct val="130000"/>
                </a:lnSpc>
                <a:spcBef>
                  <a:spcPct val="20000"/>
                </a:spcBef>
                <a:buFont typeface="Arial"/>
                <a:buNone/>
                <a:defRPr sz="3200" kern="1200">
                  <a:solidFill>
                    <a:schemeClr val="tx1">
                      <a:tint val="75000"/>
                    </a:schemeClr>
                  </a:solidFill>
                  <a:latin typeface="Open Sans"/>
                  <a:ea typeface="+mn-ea"/>
                  <a:cs typeface="Open Sans"/>
                </a:defRPr>
              </a:lvl4pPr>
              <a:lvl5pPr algn="ctr" defTabSz="1087636" eaLnBrk="1" hangingPunct="1" indent="0" latinLnBrk="0" marL="4350546" rtl="0">
                <a:lnSpc>
                  <a:spcPct val="130000"/>
                </a:lnSpc>
                <a:spcBef>
                  <a:spcPct val="20000"/>
                </a:spcBef>
                <a:buFont typeface="Arial"/>
                <a:buNone/>
                <a:defRPr sz="3200" kern="1200">
                  <a:solidFill>
                    <a:schemeClr val="tx1">
                      <a:tint val="75000"/>
                    </a:schemeClr>
                  </a:solidFill>
                  <a:latin typeface="Open Sans"/>
                  <a:ea typeface="+mn-ea"/>
                  <a:cs typeface="Open Sans"/>
                </a:defRPr>
              </a:lvl5pPr>
              <a:lvl6pPr algn="ctr" defTabSz="1087636" eaLnBrk="1" hangingPunct="1" indent="0" latinLnBrk="0" marL="5438184" rtl="0">
                <a:spcBef>
                  <a:spcPct val="20000"/>
                </a:spcBef>
                <a:buFont typeface="Arial"/>
                <a:buNone/>
                <a:defRPr sz="4800" kern="1200">
                  <a:solidFill>
                    <a:schemeClr val="tx1">
                      <a:tint val="75000"/>
                    </a:schemeClr>
                  </a:solidFill>
                  <a:latin typeface="+mn-lt"/>
                  <a:ea typeface="+mn-ea"/>
                  <a:cs typeface="+mn-cs"/>
                </a:defRPr>
              </a:lvl6pPr>
              <a:lvl7pPr algn="ctr" defTabSz="1087636" eaLnBrk="1" hangingPunct="1" indent="0" latinLnBrk="0" marL="6525820" rtl="0">
                <a:spcBef>
                  <a:spcPct val="20000"/>
                </a:spcBef>
                <a:buFont typeface="Arial"/>
                <a:buNone/>
                <a:defRPr sz="4800" kern="1200">
                  <a:solidFill>
                    <a:schemeClr val="tx1">
                      <a:tint val="75000"/>
                    </a:schemeClr>
                  </a:solidFill>
                  <a:latin typeface="+mn-lt"/>
                  <a:ea typeface="+mn-ea"/>
                  <a:cs typeface="+mn-cs"/>
                </a:defRPr>
              </a:lvl7pPr>
              <a:lvl8pPr algn="ctr" defTabSz="1087636" eaLnBrk="1" hangingPunct="1" indent="0" latinLnBrk="0" marL="7613455" rtl="0">
                <a:spcBef>
                  <a:spcPct val="20000"/>
                </a:spcBef>
                <a:buFont typeface="Arial"/>
                <a:buNone/>
                <a:defRPr sz="4800" kern="1200">
                  <a:solidFill>
                    <a:schemeClr val="tx1">
                      <a:tint val="75000"/>
                    </a:schemeClr>
                  </a:solidFill>
                  <a:latin typeface="+mn-lt"/>
                  <a:ea typeface="+mn-ea"/>
                  <a:cs typeface="+mn-cs"/>
                </a:defRPr>
              </a:lvl8pPr>
              <a:lvl9pPr algn="ctr" defTabSz="1087636" eaLnBrk="1" hangingPunct="1" indent="0" latinLnBrk="0" marL="8701091" rtl="0">
                <a:spcBef>
                  <a:spcPct val="20000"/>
                </a:spcBef>
                <a:buFont typeface="Arial"/>
                <a:buNone/>
                <a:defRPr sz="4800" kern="1200">
                  <a:solidFill>
                    <a:schemeClr val="tx1">
                      <a:tint val="75000"/>
                    </a:schemeClr>
                  </a:solidFill>
                  <a:latin typeface="+mn-lt"/>
                  <a:ea typeface="+mn-ea"/>
                  <a:cs typeface="+mn-cs"/>
                </a:defRPr>
              </a:lvl9pPr>
            </a:lstStyle>
            <a:p>
              <a:r>
                <a:rPr altLang="en-US" dirty="0" sz="1350" lang="zh-CN">
                  <a:solidFill>
                    <a:schemeClr val="accent1"/>
                  </a:solidFill>
                  <a:latin typeface="微软雅黑" panose="020B0503020204020204" pitchFamily="34" charset="-122"/>
                  <a:cs typeface="Aparajita" panose="020B0604020202020204" pitchFamily="34" charset="0"/>
                </a:rPr>
                <a:t>大教育与互助教育共享知识和学分联盟</a:t>
              </a:r>
              <a:endParaRPr dirty="0" sz="1350" lang="en-US">
                <a:solidFill>
                  <a:schemeClr val="accent1"/>
                </a:solidFill>
                <a:latin typeface="微软雅黑" panose="020B0503020204020204" pitchFamily="34" charset="-122"/>
                <a:cs typeface="Aparajita" panose="020B0604020202020204" pitchFamily="34" charset="0"/>
              </a:endParaRPr>
            </a:p>
          </p:txBody>
        </p:sp>
      </p:grpSp>
      <p:grpSp>
        <p:nvGrpSpPr>
          <p:cNvPr id="357" name="Group 84"/>
          <p:cNvGrpSpPr/>
          <p:nvPr/>
        </p:nvGrpSpPr>
        <p:grpSpPr>
          <a:xfrm>
            <a:off x="6977365" y="2258850"/>
            <a:ext cx="636120" cy="1535730"/>
            <a:chOff x="6835098" y="3570242"/>
            <a:chExt cx="1696321" cy="4095280"/>
          </a:xfrm>
        </p:grpSpPr>
        <p:grpSp>
          <p:nvGrpSpPr>
            <p:cNvPr id="358" name="Group 85"/>
            <p:cNvGrpSpPr/>
            <p:nvPr/>
          </p:nvGrpSpPr>
          <p:grpSpPr>
            <a:xfrm>
              <a:off x="6835098" y="3570242"/>
              <a:ext cx="1696321" cy="4095280"/>
              <a:chOff x="6812818" y="3859882"/>
              <a:chExt cx="1696321" cy="4095280"/>
            </a:xfrm>
          </p:grpSpPr>
          <p:grpSp>
            <p:nvGrpSpPr>
              <p:cNvPr id="359" name="Group 87"/>
              <p:cNvGrpSpPr/>
              <p:nvPr/>
            </p:nvGrpSpPr>
            <p:grpSpPr>
              <a:xfrm>
                <a:off x="7434592" y="7532373"/>
                <a:ext cx="422661" cy="422789"/>
                <a:chOff x="7434592" y="7532373"/>
                <a:chExt cx="422661" cy="422789"/>
              </a:xfrm>
            </p:grpSpPr>
            <p:sp>
              <p:nvSpPr>
                <p:cNvPr id="1049960" name="AutoShape 6"/>
                <p:cNvSpPr/>
                <p:nvPr/>
              </p:nvSpPr>
              <p:spPr bwMode="auto">
                <a:xfrm>
                  <a:off x="7571212" y="7665098"/>
                  <a:ext cx="160835" cy="160885"/>
                </a:xfrm>
                <a:custGeom>
                  <a:avLst/>
                  <a:gdLst>
                    <a:gd name="T0" fmla="*/ 2155266 w 21598"/>
                    <a:gd name="T1" fmla="*/ 1077647 h 21598"/>
                    <a:gd name="T2" fmla="*/ 2073241 w 21598"/>
                    <a:gd name="T3" fmla="*/ 665212 h 21598"/>
                    <a:gd name="T4" fmla="*/ 1839627 w 21598"/>
                    <a:gd name="T5" fmla="*/ 315638 h 21598"/>
                    <a:gd name="T6" fmla="*/ 1490054 w 21598"/>
                    <a:gd name="T7" fmla="*/ 82024 h 21598"/>
                    <a:gd name="T8" fmla="*/ 1077647 w 21598"/>
                    <a:gd name="T9" fmla="*/ 0 h 21598"/>
                    <a:gd name="T10" fmla="*/ 665212 w 21598"/>
                    <a:gd name="T11" fmla="*/ 82024 h 21598"/>
                    <a:gd name="T12" fmla="*/ 315638 w 21598"/>
                    <a:gd name="T13" fmla="*/ 315638 h 21598"/>
                    <a:gd name="T14" fmla="*/ 82024 w 21598"/>
                    <a:gd name="T15" fmla="*/ 665212 h 21598"/>
                    <a:gd name="T16" fmla="*/ 0 w 21598"/>
                    <a:gd name="T17" fmla="*/ 1077647 h 21598"/>
                    <a:gd name="T18" fmla="*/ 82024 w 21598"/>
                    <a:gd name="T19" fmla="*/ 1490054 h 21598"/>
                    <a:gd name="T20" fmla="*/ 315638 w 21598"/>
                    <a:gd name="T21" fmla="*/ 1839627 h 21598"/>
                    <a:gd name="T22" fmla="*/ 665212 w 21598"/>
                    <a:gd name="T23" fmla="*/ 2073241 h 21598"/>
                    <a:gd name="T24" fmla="*/ 1077647 w 21598"/>
                    <a:gd name="T25" fmla="*/ 2155266 h 21598"/>
                    <a:gd name="T26" fmla="*/ 1490054 w 21598"/>
                    <a:gd name="T27" fmla="*/ 2073241 h 21598"/>
                    <a:gd name="T28" fmla="*/ 1839627 w 21598"/>
                    <a:gd name="T29" fmla="*/ 1839627 h 21598"/>
                    <a:gd name="T30" fmla="*/ 2073241 w 21598"/>
                    <a:gd name="T31" fmla="*/ 1490054 h 21598"/>
                    <a:gd name="T32" fmla="*/ 2155266 w 21598"/>
                    <a:gd name="T33" fmla="*/ 1077647 h 21598"/>
                    <a:gd name="T34" fmla="*/ 2155266 w 21598"/>
                    <a:gd name="T35" fmla="*/ 1077647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bIns="0" lIns="0" rIns="0" tIns="0"/>
                <a:p>
                  <a:endParaRPr lang="en-US">
                    <a:latin typeface="Roboto condensed"/>
                    <a:cs typeface="Roboto condensed"/>
                  </a:endParaRPr>
                </a:p>
              </p:txBody>
            </p:sp>
            <p:sp>
              <p:nvSpPr>
                <p:cNvPr id="1049961" name="AutoShape 7"/>
                <p:cNvSpPr/>
                <p:nvPr/>
              </p:nvSpPr>
              <p:spPr bwMode="auto">
                <a:xfrm>
                  <a:off x="7434592" y="7532373"/>
                  <a:ext cx="422661" cy="422789"/>
                </a:xfrm>
                <a:custGeom>
                  <a:avLst/>
                  <a:gdLst>
                    <a:gd name="T0" fmla="*/ 102785736 w 21598"/>
                    <a:gd name="T1" fmla="*/ 51392901 h 21598"/>
                    <a:gd name="T2" fmla="*/ 98874034 w 21598"/>
                    <a:gd name="T3" fmla="*/ 31723603 h 21598"/>
                    <a:gd name="T4" fmla="*/ 87732966 w 21598"/>
                    <a:gd name="T5" fmla="*/ 15052770 h 21598"/>
                    <a:gd name="T6" fmla="*/ 71062133 w 21598"/>
                    <a:gd name="T7" fmla="*/ 3911702 h 21598"/>
                    <a:gd name="T8" fmla="*/ 51392901 w 21598"/>
                    <a:gd name="T9" fmla="*/ 0 h 21598"/>
                    <a:gd name="T10" fmla="*/ 31723603 w 21598"/>
                    <a:gd name="T11" fmla="*/ 3911702 h 21598"/>
                    <a:gd name="T12" fmla="*/ 15052770 w 21598"/>
                    <a:gd name="T13" fmla="*/ 15052770 h 21598"/>
                    <a:gd name="T14" fmla="*/ 3911702 w 21598"/>
                    <a:gd name="T15" fmla="*/ 31723603 h 21598"/>
                    <a:gd name="T16" fmla="*/ 0 w 21598"/>
                    <a:gd name="T17" fmla="*/ 51392901 h 21598"/>
                    <a:gd name="T18" fmla="*/ 3911702 w 21598"/>
                    <a:gd name="T19" fmla="*/ 71062133 h 21598"/>
                    <a:gd name="T20" fmla="*/ 15052770 w 21598"/>
                    <a:gd name="T21" fmla="*/ 87732966 h 21598"/>
                    <a:gd name="T22" fmla="*/ 31723603 w 21598"/>
                    <a:gd name="T23" fmla="*/ 98874034 h 21598"/>
                    <a:gd name="T24" fmla="*/ 51392901 w 21598"/>
                    <a:gd name="T25" fmla="*/ 102785736 h 21598"/>
                    <a:gd name="T26" fmla="*/ 71062133 w 21598"/>
                    <a:gd name="T27" fmla="*/ 98874034 h 21598"/>
                    <a:gd name="T28" fmla="*/ 87732966 w 21598"/>
                    <a:gd name="T29" fmla="*/ 87732966 h 21598"/>
                    <a:gd name="T30" fmla="*/ 98874034 w 21598"/>
                    <a:gd name="T31" fmla="*/ 71062133 h 21598"/>
                    <a:gd name="T32" fmla="*/ 102785736 w 21598"/>
                    <a:gd name="T33" fmla="*/ 51392901 h 21598"/>
                    <a:gd name="T34" fmla="*/ 102785736 w 21598"/>
                    <a:gd name="T35" fmla="*/ 5139290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noFill/>
                <a:ln w="6350" cap="flat">
                  <a:solidFill>
                    <a:schemeClr val="bg1"/>
                  </a:solidFill>
                  <a:prstDash val="solid"/>
                  <a:miter lim="800000"/>
                  <a:headEnd type="none" w="med" len="med"/>
                  <a:tailEnd type="none" w="med" len="med"/>
                </a:ln>
              </p:spPr>
              <p:txBody>
                <a:bodyPr bIns="0" lIns="0" rIns="0" tIns="0"/>
                <a:p>
                  <a:endParaRPr lang="en-US">
                    <a:latin typeface="Roboto condensed"/>
                    <a:cs typeface="Roboto condensed"/>
                  </a:endParaRPr>
                </a:p>
              </p:txBody>
            </p:sp>
          </p:grpSp>
          <p:sp>
            <p:nvSpPr>
              <p:cNvPr id="1049962" name="AutoShape 15"/>
              <p:cNvSpPr/>
              <p:nvPr/>
            </p:nvSpPr>
            <p:spPr bwMode="auto">
              <a:xfrm>
                <a:off x="6812818" y="3859882"/>
                <a:ext cx="1696321" cy="1942091"/>
              </a:xfrm>
              <a:custGeom>
                <a:avLst/>
                <a:gdLst>
                  <a:gd name="T0" fmla="*/ 2147483647 w 21600"/>
                  <a:gd name="T1" fmla="*/ 2033175307 h 21600"/>
                  <a:gd name="T2" fmla="*/ 1353391700 w 21600"/>
                  <a:gd name="T3" fmla="*/ 0 h 21600"/>
                  <a:gd name="T4" fmla="*/ 0 w 21600"/>
                  <a:gd name="T5" fmla="*/ 2033175307 h 21600"/>
                  <a:gd name="T6" fmla="*/ 1140106225 w 21600"/>
                  <a:gd name="T7" fmla="*/ 2147483647 h 21600"/>
                  <a:gd name="T8" fmla="*/ 1353391700 w 21600"/>
                  <a:gd name="T9" fmla="*/ 2147483647 h 21600"/>
                  <a:gd name="T10" fmla="*/ 1566677513 w 21600"/>
                  <a:gd name="T11" fmla="*/ 2147483647 h 21600"/>
                  <a:gd name="T12" fmla="*/ 2147483647 w 21600"/>
                  <a:gd name="T13" fmla="*/ 2033175307 h 21600"/>
                  <a:gd name="T14" fmla="*/ 2147483647 w 21600"/>
                  <a:gd name="T15" fmla="*/ 203317530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9455"/>
                    </a:moveTo>
                    <a:cubicBezTo>
                      <a:pt x="21600" y="4233"/>
                      <a:pt x="16765" y="0"/>
                      <a:pt x="10800" y="0"/>
                    </a:cubicBezTo>
                    <a:cubicBezTo>
                      <a:pt x="4835" y="0"/>
                      <a:pt x="0" y="4233"/>
                      <a:pt x="0" y="9455"/>
                    </a:cubicBezTo>
                    <a:cubicBezTo>
                      <a:pt x="0" y="14168"/>
                      <a:pt x="3944" y="18065"/>
                      <a:pt x="9098" y="18781"/>
                    </a:cubicBezTo>
                    <a:cubicBezTo>
                      <a:pt x="10099" y="19261"/>
                      <a:pt x="10800" y="20340"/>
                      <a:pt x="10800" y="21600"/>
                    </a:cubicBezTo>
                    <a:cubicBezTo>
                      <a:pt x="10800" y="20340"/>
                      <a:pt x="11501" y="19261"/>
                      <a:pt x="12502" y="18781"/>
                    </a:cubicBezTo>
                    <a:cubicBezTo>
                      <a:pt x="17657" y="18065"/>
                      <a:pt x="21600" y="14169"/>
                      <a:pt x="21600" y="9455"/>
                    </a:cubicBezTo>
                    <a:close/>
                    <a:moveTo>
                      <a:pt x="21600" y="9455"/>
                    </a:moveTo>
                  </a:path>
                </a:pathLst>
              </a:custGeom>
              <a:solidFill>
                <a:schemeClr val="accent1"/>
              </a:solidFill>
              <a:ln>
                <a:noFill/>
              </a:ln>
            </p:spPr>
            <p:txBody>
              <a:bodyPr bIns="0" lIns="0" rIns="0" tIns="0"/>
              <a:p>
                <a:endParaRPr lang="en-US">
                  <a:latin typeface="Roboto condensed"/>
                  <a:cs typeface="Roboto condensed"/>
                </a:endParaRPr>
              </a:p>
            </p:txBody>
          </p:sp>
          <p:cxnSp>
            <p:nvCxnSpPr>
              <p:cNvPr id="3146112" name="Straight Connector 89"/>
              <p:cNvCxnSpPr>
                <a:cxnSpLocks/>
              </p:cNvCxnSpPr>
              <p:nvPr/>
            </p:nvCxnSpPr>
            <p:spPr>
              <a:xfrm flipV="1">
                <a:off x="7647403" y="5936685"/>
                <a:ext cx="0" cy="1402523"/>
              </a:xfrm>
              <a:prstGeom prst="line"/>
              <a:ln w="6350">
                <a:solidFill>
                  <a:schemeClr val="accent3">
                    <a:lumMod val="50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1049963" name="Subtitle 2"/>
            <p:cNvSpPr txBox="1"/>
            <p:nvPr/>
          </p:nvSpPr>
          <p:spPr>
            <a:xfrm>
              <a:off x="7154925" y="3943386"/>
              <a:ext cx="1153998" cy="1107995"/>
            </a:xfrm>
            <a:prstGeom prst="rect"/>
          </p:spPr>
          <p:txBody>
            <a:bodyPr bIns="0" lIns="0" rIns="0" rtlCol="0" tIns="0" vert="horz" wrap="square">
              <a:sp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algn="ctr" indent="0" marL="0">
                <a:buNone/>
              </a:pPr>
              <a:r>
                <a:rPr altLang="en-US" b="1" dirty="0" sz="1350" lang="zh-CN">
                  <a:solidFill>
                    <a:schemeClr val="bg1"/>
                  </a:solidFill>
                  <a:latin typeface="微软雅黑" panose="020B0503020204020204" pitchFamily="34" charset="-122"/>
                  <a:cs typeface="Aparajita" panose="020B0604020202020204" pitchFamily="34" charset="0"/>
                </a:rPr>
                <a:t>保险机构</a:t>
              </a:r>
              <a:endParaRPr b="1" dirty="0" sz="1350" lang="en-US">
                <a:solidFill>
                  <a:schemeClr val="bg1"/>
                </a:solidFill>
                <a:latin typeface="微软雅黑" panose="020B0503020204020204" pitchFamily="34" charset="-122"/>
                <a:cs typeface="Aparajita" panose="020B0604020202020204" pitchFamily="34" charset="0"/>
              </a:endParaRPr>
            </a:p>
          </p:txBody>
        </p:sp>
      </p:grpSp>
      <p:grpSp>
        <p:nvGrpSpPr>
          <p:cNvPr id="360" name="Group 92"/>
          <p:cNvGrpSpPr/>
          <p:nvPr/>
        </p:nvGrpSpPr>
        <p:grpSpPr>
          <a:xfrm>
            <a:off x="7477890" y="1932988"/>
            <a:ext cx="636120" cy="1535730"/>
            <a:chOff x="6835098" y="3570242"/>
            <a:chExt cx="1696321" cy="4095280"/>
          </a:xfrm>
        </p:grpSpPr>
        <p:grpSp>
          <p:nvGrpSpPr>
            <p:cNvPr id="361" name="Group 93"/>
            <p:cNvGrpSpPr/>
            <p:nvPr/>
          </p:nvGrpSpPr>
          <p:grpSpPr>
            <a:xfrm>
              <a:off x="6835098" y="3570242"/>
              <a:ext cx="1696321" cy="4095280"/>
              <a:chOff x="6812818" y="3859882"/>
              <a:chExt cx="1696321" cy="4095280"/>
            </a:xfrm>
          </p:grpSpPr>
          <p:grpSp>
            <p:nvGrpSpPr>
              <p:cNvPr id="362" name="Group 95"/>
              <p:cNvGrpSpPr/>
              <p:nvPr/>
            </p:nvGrpSpPr>
            <p:grpSpPr>
              <a:xfrm>
                <a:off x="7434592" y="7532373"/>
                <a:ext cx="422661" cy="422789"/>
                <a:chOff x="7434592" y="7532373"/>
                <a:chExt cx="422661" cy="422789"/>
              </a:xfrm>
            </p:grpSpPr>
            <p:sp>
              <p:nvSpPr>
                <p:cNvPr id="1049964" name="AutoShape 6"/>
                <p:cNvSpPr/>
                <p:nvPr/>
              </p:nvSpPr>
              <p:spPr bwMode="auto">
                <a:xfrm>
                  <a:off x="7571212" y="7665098"/>
                  <a:ext cx="160835" cy="160885"/>
                </a:xfrm>
                <a:custGeom>
                  <a:avLst/>
                  <a:gdLst>
                    <a:gd name="T0" fmla="*/ 2155266 w 21598"/>
                    <a:gd name="T1" fmla="*/ 1077647 h 21598"/>
                    <a:gd name="T2" fmla="*/ 2073241 w 21598"/>
                    <a:gd name="T3" fmla="*/ 665212 h 21598"/>
                    <a:gd name="T4" fmla="*/ 1839627 w 21598"/>
                    <a:gd name="T5" fmla="*/ 315638 h 21598"/>
                    <a:gd name="T6" fmla="*/ 1490054 w 21598"/>
                    <a:gd name="T7" fmla="*/ 82024 h 21598"/>
                    <a:gd name="T8" fmla="*/ 1077647 w 21598"/>
                    <a:gd name="T9" fmla="*/ 0 h 21598"/>
                    <a:gd name="T10" fmla="*/ 665212 w 21598"/>
                    <a:gd name="T11" fmla="*/ 82024 h 21598"/>
                    <a:gd name="T12" fmla="*/ 315638 w 21598"/>
                    <a:gd name="T13" fmla="*/ 315638 h 21598"/>
                    <a:gd name="T14" fmla="*/ 82024 w 21598"/>
                    <a:gd name="T15" fmla="*/ 665212 h 21598"/>
                    <a:gd name="T16" fmla="*/ 0 w 21598"/>
                    <a:gd name="T17" fmla="*/ 1077647 h 21598"/>
                    <a:gd name="T18" fmla="*/ 82024 w 21598"/>
                    <a:gd name="T19" fmla="*/ 1490054 h 21598"/>
                    <a:gd name="T20" fmla="*/ 315638 w 21598"/>
                    <a:gd name="T21" fmla="*/ 1839627 h 21598"/>
                    <a:gd name="T22" fmla="*/ 665212 w 21598"/>
                    <a:gd name="T23" fmla="*/ 2073241 h 21598"/>
                    <a:gd name="T24" fmla="*/ 1077647 w 21598"/>
                    <a:gd name="T25" fmla="*/ 2155266 h 21598"/>
                    <a:gd name="T26" fmla="*/ 1490054 w 21598"/>
                    <a:gd name="T27" fmla="*/ 2073241 h 21598"/>
                    <a:gd name="T28" fmla="*/ 1839627 w 21598"/>
                    <a:gd name="T29" fmla="*/ 1839627 h 21598"/>
                    <a:gd name="T30" fmla="*/ 2073241 w 21598"/>
                    <a:gd name="T31" fmla="*/ 1490054 h 21598"/>
                    <a:gd name="T32" fmla="*/ 2155266 w 21598"/>
                    <a:gd name="T33" fmla="*/ 1077647 h 21598"/>
                    <a:gd name="T34" fmla="*/ 2155266 w 21598"/>
                    <a:gd name="T35" fmla="*/ 1077647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bIns="0" lIns="0" rIns="0" tIns="0"/>
                <a:p>
                  <a:endParaRPr lang="en-US">
                    <a:latin typeface="Roboto condensed"/>
                    <a:cs typeface="Roboto condensed"/>
                  </a:endParaRPr>
                </a:p>
              </p:txBody>
            </p:sp>
            <p:sp>
              <p:nvSpPr>
                <p:cNvPr id="1049965" name="AutoShape 7"/>
                <p:cNvSpPr/>
                <p:nvPr/>
              </p:nvSpPr>
              <p:spPr bwMode="auto">
                <a:xfrm>
                  <a:off x="7434592" y="7532373"/>
                  <a:ext cx="422661" cy="422789"/>
                </a:xfrm>
                <a:custGeom>
                  <a:avLst/>
                  <a:gdLst>
                    <a:gd name="T0" fmla="*/ 102785736 w 21598"/>
                    <a:gd name="T1" fmla="*/ 51392901 h 21598"/>
                    <a:gd name="T2" fmla="*/ 98874034 w 21598"/>
                    <a:gd name="T3" fmla="*/ 31723603 h 21598"/>
                    <a:gd name="T4" fmla="*/ 87732966 w 21598"/>
                    <a:gd name="T5" fmla="*/ 15052770 h 21598"/>
                    <a:gd name="T6" fmla="*/ 71062133 w 21598"/>
                    <a:gd name="T7" fmla="*/ 3911702 h 21598"/>
                    <a:gd name="T8" fmla="*/ 51392901 w 21598"/>
                    <a:gd name="T9" fmla="*/ 0 h 21598"/>
                    <a:gd name="T10" fmla="*/ 31723603 w 21598"/>
                    <a:gd name="T11" fmla="*/ 3911702 h 21598"/>
                    <a:gd name="T12" fmla="*/ 15052770 w 21598"/>
                    <a:gd name="T13" fmla="*/ 15052770 h 21598"/>
                    <a:gd name="T14" fmla="*/ 3911702 w 21598"/>
                    <a:gd name="T15" fmla="*/ 31723603 h 21598"/>
                    <a:gd name="T16" fmla="*/ 0 w 21598"/>
                    <a:gd name="T17" fmla="*/ 51392901 h 21598"/>
                    <a:gd name="T18" fmla="*/ 3911702 w 21598"/>
                    <a:gd name="T19" fmla="*/ 71062133 h 21598"/>
                    <a:gd name="T20" fmla="*/ 15052770 w 21598"/>
                    <a:gd name="T21" fmla="*/ 87732966 h 21598"/>
                    <a:gd name="T22" fmla="*/ 31723603 w 21598"/>
                    <a:gd name="T23" fmla="*/ 98874034 h 21598"/>
                    <a:gd name="T24" fmla="*/ 51392901 w 21598"/>
                    <a:gd name="T25" fmla="*/ 102785736 h 21598"/>
                    <a:gd name="T26" fmla="*/ 71062133 w 21598"/>
                    <a:gd name="T27" fmla="*/ 98874034 h 21598"/>
                    <a:gd name="T28" fmla="*/ 87732966 w 21598"/>
                    <a:gd name="T29" fmla="*/ 87732966 h 21598"/>
                    <a:gd name="T30" fmla="*/ 98874034 w 21598"/>
                    <a:gd name="T31" fmla="*/ 71062133 h 21598"/>
                    <a:gd name="T32" fmla="*/ 102785736 w 21598"/>
                    <a:gd name="T33" fmla="*/ 51392901 h 21598"/>
                    <a:gd name="T34" fmla="*/ 102785736 w 21598"/>
                    <a:gd name="T35" fmla="*/ 5139290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noFill/>
                <a:ln w="6350" cap="flat">
                  <a:solidFill>
                    <a:schemeClr val="bg1"/>
                  </a:solidFill>
                  <a:prstDash val="solid"/>
                  <a:miter lim="800000"/>
                  <a:headEnd type="none" w="med" len="med"/>
                  <a:tailEnd type="none" w="med" len="med"/>
                </a:ln>
              </p:spPr>
              <p:txBody>
                <a:bodyPr bIns="0" lIns="0" rIns="0" tIns="0"/>
                <a:p>
                  <a:endParaRPr lang="en-US">
                    <a:latin typeface="Roboto condensed"/>
                    <a:cs typeface="Roboto condensed"/>
                  </a:endParaRPr>
                </a:p>
              </p:txBody>
            </p:sp>
          </p:grpSp>
          <p:sp>
            <p:nvSpPr>
              <p:cNvPr id="1049966" name="AutoShape 15"/>
              <p:cNvSpPr/>
              <p:nvPr/>
            </p:nvSpPr>
            <p:spPr bwMode="auto">
              <a:xfrm>
                <a:off x="6812818" y="3859882"/>
                <a:ext cx="1696321" cy="1942091"/>
              </a:xfrm>
              <a:custGeom>
                <a:avLst/>
                <a:gdLst>
                  <a:gd name="T0" fmla="*/ 2147483647 w 21600"/>
                  <a:gd name="T1" fmla="*/ 2033175307 h 21600"/>
                  <a:gd name="T2" fmla="*/ 1353391700 w 21600"/>
                  <a:gd name="T3" fmla="*/ 0 h 21600"/>
                  <a:gd name="T4" fmla="*/ 0 w 21600"/>
                  <a:gd name="T5" fmla="*/ 2033175307 h 21600"/>
                  <a:gd name="T6" fmla="*/ 1140106225 w 21600"/>
                  <a:gd name="T7" fmla="*/ 2147483647 h 21600"/>
                  <a:gd name="T8" fmla="*/ 1353391700 w 21600"/>
                  <a:gd name="T9" fmla="*/ 2147483647 h 21600"/>
                  <a:gd name="T10" fmla="*/ 1566677513 w 21600"/>
                  <a:gd name="T11" fmla="*/ 2147483647 h 21600"/>
                  <a:gd name="T12" fmla="*/ 2147483647 w 21600"/>
                  <a:gd name="T13" fmla="*/ 2033175307 h 21600"/>
                  <a:gd name="T14" fmla="*/ 2147483647 w 21600"/>
                  <a:gd name="T15" fmla="*/ 203317530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9455"/>
                    </a:moveTo>
                    <a:cubicBezTo>
                      <a:pt x="21600" y="4233"/>
                      <a:pt x="16765" y="0"/>
                      <a:pt x="10800" y="0"/>
                    </a:cubicBezTo>
                    <a:cubicBezTo>
                      <a:pt x="4835" y="0"/>
                      <a:pt x="0" y="4233"/>
                      <a:pt x="0" y="9455"/>
                    </a:cubicBezTo>
                    <a:cubicBezTo>
                      <a:pt x="0" y="14168"/>
                      <a:pt x="3944" y="18065"/>
                      <a:pt x="9098" y="18781"/>
                    </a:cubicBezTo>
                    <a:cubicBezTo>
                      <a:pt x="10099" y="19261"/>
                      <a:pt x="10800" y="20340"/>
                      <a:pt x="10800" y="21600"/>
                    </a:cubicBezTo>
                    <a:cubicBezTo>
                      <a:pt x="10800" y="20340"/>
                      <a:pt x="11501" y="19261"/>
                      <a:pt x="12502" y="18781"/>
                    </a:cubicBezTo>
                    <a:cubicBezTo>
                      <a:pt x="17657" y="18065"/>
                      <a:pt x="21600" y="14169"/>
                      <a:pt x="21600" y="9455"/>
                    </a:cubicBezTo>
                    <a:close/>
                    <a:moveTo>
                      <a:pt x="21600" y="9455"/>
                    </a:moveTo>
                  </a:path>
                </a:pathLst>
              </a:custGeom>
              <a:solidFill>
                <a:schemeClr val="accent1"/>
              </a:solidFill>
              <a:ln>
                <a:noFill/>
              </a:ln>
            </p:spPr>
            <p:txBody>
              <a:bodyPr bIns="0" lIns="0" rIns="0" tIns="0"/>
              <a:p>
                <a:endParaRPr lang="en-US">
                  <a:latin typeface="Roboto condensed"/>
                  <a:cs typeface="Roboto condensed"/>
                </a:endParaRPr>
              </a:p>
            </p:txBody>
          </p:sp>
          <p:cxnSp>
            <p:nvCxnSpPr>
              <p:cNvPr id="3146113" name="Straight Connector 101"/>
              <p:cNvCxnSpPr>
                <a:cxnSpLocks/>
              </p:cNvCxnSpPr>
              <p:nvPr/>
            </p:nvCxnSpPr>
            <p:spPr>
              <a:xfrm flipV="1">
                <a:off x="7647403" y="5936685"/>
                <a:ext cx="0" cy="1402523"/>
              </a:xfrm>
              <a:prstGeom prst="line"/>
              <a:ln w="6350">
                <a:solidFill>
                  <a:schemeClr val="accent3">
                    <a:lumMod val="50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1049967" name="Subtitle 2"/>
            <p:cNvSpPr txBox="1"/>
            <p:nvPr/>
          </p:nvSpPr>
          <p:spPr>
            <a:xfrm>
              <a:off x="7154925" y="3943386"/>
              <a:ext cx="1153998" cy="1107995"/>
            </a:xfrm>
            <a:prstGeom prst="rect"/>
          </p:spPr>
          <p:txBody>
            <a:bodyPr bIns="0" lIns="0" rIns="0" rtlCol="0" tIns="0" vert="horz" wrap="square">
              <a:sp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algn="ctr" indent="0" marL="0">
                <a:buNone/>
              </a:pPr>
              <a:r>
                <a:rPr altLang="en-US" b="1" dirty="0" sz="1350" lang="zh-CN">
                  <a:solidFill>
                    <a:schemeClr val="bg1"/>
                  </a:solidFill>
                  <a:latin typeface="微软雅黑" panose="020B0503020204020204" pitchFamily="34" charset="-122"/>
                  <a:cs typeface="Aparajita" panose="020B0604020202020204" pitchFamily="34" charset="0"/>
                </a:rPr>
                <a:t>金融机构</a:t>
              </a:r>
              <a:endParaRPr b="1" dirty="0" sz="1350" lang="en-US">
                <a:solidFill>
                  <a:schemeClr val="bg1"/>
                </a:solidFill>
                <a:latin typeface="微软雅黑" panose="020B0503020204020204" pitchFamily="34" charset="-122"/>
                <a:cs typeface="Aparajita" panose="020B0604020202020204" pitchFamily="34" charset="0"/>
              </a:endParaRPr>
            </a:p>
          </p:txBody>
        </p:sp>
      </p:grpSp>
      <p:sp>
        <p:nvSpPr>
          <p:cNvPr id="1049968" name="Left-Right Arrow 16"/>
          <p:cNvSpPr/>
          <p:nvPr/>
        </p:nvSpPr>
        <p:spPr>
          <a:xfrm rot="21331358">
            <a:off x="5137069" y="1189958"/>
            <a:ext cx="2050205" cy="105961"/>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69" name="Left-Right Arrow 133"/>
          <p:cNvSpPr/>
          <p:nvPr/>
        </p:nvSpPr>
        <p:spPr>
          <a:xfrm rot="1920467">
            <a:off x="4846139" y="1817726"/>
            <a:ext cx="1300414" cy="136517"/>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0" name="Left-Right Arrow 134"/>
          <p:cNvSpPr/>
          <p:nvPr/>
        </p:nvSpPr>
        <p:spPr>
          <a:xfrm rot="548925">
            <a:off x="6453576" y="2393801"/>
            <a:ext cx="573431" cy="137891"/>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1" name="Left-Right Arrow 135"/>
          <p:cNvSpPr/>
          <p:nvPr/>
        </p:nvSpPr>
        <p:spPr>
          <a:xfrm rot="18672105">
            <a:off x="7475881" y="2440033"/>
            <a:ext cx="261533" cy="116651"/>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2" name="Left-Right Arrow 136"/>
          <p:cNvSpPr/>
          <p:nvPr/>
        </p:nvSpPr>
        <p:spPr>
          <a:xfrm rot="4255031">
            <a:off x="7281312" y="1644011"/>
            <a:ext cx="774606" cy="111833"/>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3" name="Left-Right Arrow 137"/>
          <p:cNvSpPr/>
          <p:nvPr/>
        </p:nvSpPr>
        <p:spPr>
          <a:xfrm rot="755150" flipV="1">
            <a:off x="5062156" y="1666153"/>
            <a:ext cx="2579905" cy="125509"/>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4" name="Left-Right Arrow 138"/>
          <p:cNvSpPr/>
          <p:nvPr/>
        </p:nvSpPr>
        <p:spPr>
          <a:xfrm rot="5969547">
            <a:off x="6929946" y="1829013"/>
            <a:ext cx="774606" cy="111833"/>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sp>
        <p:nvSpPr>
          <p:cNvPr id="1049975" name="Left-Right Arrow 139"/>
          <p:cNvSpPr/>
          <p:nvPr/>
        </p:nvSpPr>
        <p:spPr>
          <a:xfrm rot="7500898">
            <a:off x="6213705" y="1721149"/>
            <a:ext cx="1097021" cy="114627"/>
          </a:xfrm>
          <a:prstGeom prst="leftRightArrow"/>
        </p:spPr>
        <p:style>
          <a:lnRef idx="0">
            <a:schemeClr val="accent3"/>
          </a:lnRef>
          <a:fillRef idx="3">
            <a:schemeClr val="accent3"/>
          </a:fillRef>
          <a:effectRef idx="3">
            <a:schemeClr val="accent3"/>
          </a:effectRef>
          <a:fontRef idx="minor">
            <a:schemeClr val="lt1"/>
          </a:fontRef>
        </p:style>
        <p:txBody>
          <a:bodyPr anchor="ctr" rtlCol="0"/>
          <a:p>
            <a:pPr algn="ctr"/>
            <a:endParaRPr lang="en-US"/>
          </a:p>
        </p:txBody>
      </p:sp>
      <p:grpSp>
        <p:nvGrpSpPr>
          <p:cNvPr id="363" name="Group 140"/>
          <p:cNvGrpSpPr/>
          <p:nvPr/>
        </p:nvGrpSpPr>
        <p:grpSpPr>
          <a:xfrm>
            <a:off x="6170138" y="1156227"/>
            <a:ext cx="294738" cy="275657"/>
            <a:chOff x="998489" y="2241774"/>
            <a:chExt cx="256404" cy="239742"/>
          </a:xfrm>
          <a:solidFill>
            <a:schemeClr val="bg1"/>
          </a:solidFill>
        </p:grpSpPr>
        <p:sp>
          <p:nvSpPr>
            <p:cNvPr id="1049976"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77"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78"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79"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80"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81"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82"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83"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49984"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sp>
        <p:nvSpPr>
          <p:cNvPr id="1049985" name="TextBox 17"/>
          <p:cNvSpPr txBox="1"/>
          <p:nvPr/>
        </p:nvSpPr>
        <p:spPr>
          <a:xfrm>
            <a:off x="5946251" y="1436558"/>
            <a:ext cx="857927" cy="253916"/>
          </a:xfrm>
          <a:prstGeom prst="rect"/>
          <a:noFill/>
        </p:spPr>
        <p:txBody>
          <a:bodyPr rtlCol="0" wrap="none">
            <a:spAutoFit/>
          </a:bodyPr>
          <a:p>
            <a:r>
              <a:rPr altLang="en-US" b="1" dirty="0" sz="1050" lang="zh-CN"/>
              <a:t>分布式账本</a:t>
            </a:r>
            <a:endParaRPr b="1" dirty="0" sz="1050" lang="en-US"/>
          </a:p>
        </p:txBody>
      </p:sp>
      <p:grpSp>
        <p:nvGrpSpPr>
          <p:cNvPr id="364" name="Group 130"/>
          <p:cNvGrpSpPr/>
          <p:nvPr/>
        </p:nvGrpSpPr>
        <p:grpSpPr>
          <a:xfrm flipH="1">
            <a:off x="3361060" y="1156227"/>
            <a:ext cx="860566" cy="837206"/>
            <a:chOff x="8587834" y="734658"/>
            <a:chExt cx="4256643" cy="5618999"/>
          </a:xfrm>
        </p:grpSpPr>
        <p:grpSp>
          <p:nvGrpSpPr>
            <p:cNvPr id="365" name="Group 131"/>
            <p:cNvGrpSpPr/>
            <p:nvPr/>
          </p:nvGrpSpPr>
          <p:grpSpPr>
            <a:xfrm>
              <a:off x="9947022" y="4140093"/>
              <a:ext cx="468631" cy="969882"/>
              <a:chOff x="5481404" y="1426062"/>
              <a:chExt cx="341669" cy="778503"/>
            </a:xfrm>
            <a:solidFill>
              <a:schemeClr val="accent4"/>
            </a:solidFill>
          </p:grpSpPr>
          <p:sp>
            <p:nvSpPr>
              <p:cNvPr id="1049986"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87"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66" name="Group 132"/>
            <p:cNvGrpSpPr/>
            <p:nvPr/>
          </p:nvGrpSpPr>
          <p:grpSpPr>
            <a:xfrm>
              <a:off x="10860730" y="4895253"/>
              <a:ext cx="468631" cy="969882"/>
              <a:chOff x="5481404" y="1426062"/>
              <a:chExt cx="341669" cy="778503"/>
            </a:xfrm>
            <a:solidFill>
              <a:schemeClr val="accent4"/>
            </a:solidFill>
          </p:grpSpPr>
          <p:sp>
            <p:nvSpPr>
              <p:cNvPr id="1049988"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89"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67" name="Group 164"/>
            <p:cNvGrpSpPr/>
            <p:nvPr/>
          </p:nvGrpSpPr>
          <p:grpSpPr>
            <a:xfrm>
              <a:off x="8587834" y="5263748"/>
              <a:ext cx="468631" cy="969882"/>
              <a:chOff x="5481404" y="1426062"/>
              <a:chExt cx="341669" cy="778503"/>
            </a:xfrm>
            <a:solidFill>
              <a:schemeClr val="accent4"/>
            </a:solidFill>
          </p:grpSpPr>
          <p:sp>
            <p:nvSpPr>
              <p:cNvPr id="1049990"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91"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68" name="Group 165"/>
            <p:cNvGrpSpPr/>
            <p:nvPr/>
          </p:nvGrpSpPr>
          <p:grpSpPr>
            <a:xfrm>
              <a:off x="9975387" y="1875899"/>
              <a:ext cx="468631" cy="969882"/>
              <a:chOff x="5481404" y="1426062"/>
              <a:chExt cx="341669" cy="778503"/>
            </a:xfrm>
            <a:solidFill>
              <a:schemeClr val="accent4"/>
            </a:solidFill>
          </p:grpSpPr>
          <p:sp>
            <p:nvSpPr>
              <p:cNvPr id="1049992"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93"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69" name="Group 166"/>
            <p:cNvGrpSpPr/>
            <p:nvPr/>
          </p:nvGrpSpPr>
          <p:grpSpPr>
            <a:xfrm>
              <a:off x="9304832" y="746933"/>
              <a:ext cx="468631" cy="969882"/>
              <a:chOff x="5481404" y="1426062"/>
              <a:chExt cx="341669" cy="778503"/>
            </a:xfrm>
            <a:solidFill>
              <a:schemeClr val="accent4"/>
            </a:solidFill>
          </p:grpSpPr>
          <p:sp>
            <p:nvSpPr>
              <p:cNvPr id="1049994"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95"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0" name="Group 167"/>
            <p:cNvGrpSpPr/>
            <p:nvPr/>
          </p:nvGrpSpPr>
          <p:grpSpPr>
            <a:xfrm>
              <a:off x="11685320" y="3631630"/>
              <a:ext cx="468631" cy="969882"/>
              <a:chOff x="5481404" y="1426062"/>
              <a:chExt cx="341669" cy="778503"/>
            </a:xfrm>
            <a:solidFill>
              <a:schemeClr val="accent4"/>
            </a:solidFill>
          </p:grpSpPr>
          <p:sp>
            <p:nvSpPr>
              <p:cNvPr id="1049996"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49997"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1" name="Group 168"/>
            <p:cNvGrpSpPr/>
            <p:nvPr/>
          </p:nvGrpSpPr>
          <p:grpSpPr>
            <a:xfrm>
              <a:off x="9319624" y="1827061"/>
              <a:ext cx="422840" cy="1003372"/>
              <a:chOff x="1006475" y="1212850"/>
              <a:chExt cx="585788" cy="1530350"/>
            </a:xfrm>
            <a:solidFill>
              <a:schemeClr val="accent2"/>
            </a:solidFill>
          </p:grpSpPr>
          <p:sp>
            <p:nvSpPr>
              <p:cNvPr id="1049998"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4999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2" name="Group 169"/>
            <p:cNvGrpSpPr/>
            <p:nvPr/>
          </p:nvGrpSpPr>
          <p:grpSpPr>
            <a:xfrm>
              <a:off x="8668238" y="1799257"/>
              <a:ext cx="422840" cy="1003372"/>
              <a:chOff x="1006475" y="1212850"/>
              <a:chExt cx="585788" cy="1530350"/>
            </a:xfrm>
            <a:solidFill>
              <a:schemeClr val="accent2"/>
            </a:solidFill>
          </p:grpSpPr>
          <p:sp>
            <p:nvSpPr>
              <p:cNvPr id="1050000"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01"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3" name="Group 170"/>
            <p:cNvGrpSpPr/>
            <p:nvPr/>
          </p:nvGrpSpPr>
          <p:grpSpPr>
            <a:xfrm>
              <a:off x="10489333" y="3602597"/>
              <a:ext cx="422840" cy="1003372"/>
              <a:chOff x="1006475" y="1212850"/>
              <a:chExt cx="585788" cy="1530350"/>
            </a:xfrm>
            <a:solidFill>
              <a:schemeClr val="accent2"/>
            </a:solidFill>
          </p:grpSpPr>
          <p:sp>
            <p:nvSpPr>
              <p:cNvPr id="1050002"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03"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4" name="Group 172"/>
            <p:cNvGrpSpPr/>
            <p:nvPr/>
          </p:nvGrpSpPr>
          <p:grpSpPr>
            <a:xfrm>
              <a:off x="11226701" y="1450689"/>
              <a:ext cx="422840" cy="1003372"/>
              <a:chOff x="1006475" y="1212850"/>
              <a:chExt cx="585788" cy="1530350"/>
            </a:xfrm>
            <a:solidFill>
              <a:schemeClr val="accent2"/>
            </a:solidFill>
          </p:grpSpPr>
          <p:sp>
            <p:nvSpPr>
              <p:cNvPr id="105000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0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5" name="Group 178"/>
            <p:cNvGrpSpPr/>
            <p:nvPr/>
          </p:nvGrpSpPr>
          <p:grpSpPr>
            <a:xfrm>
              <a:off x="9273032" y="4226171"/>
              <a:ext cx="422840" cy="1003372"/>
              <a:chOff x="1006475" y="1212850"/>
              <a:chExt cx="585788" cy="1530350"/>
            </a:xfrm>
            <a:solidFill>
              <a:schemeClr val="accent2"/>
            </a:solidFill>
          </p:grpSpPr>
          <p:sp>
            <p:nvSpPr>
              <p:cNvPr id="1050006"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07"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6" name="Group 179"/>
            <p:cNvGrpSpPr/>
            <p:nvPr/>
          </p:nvGrpSpPr>
          <p:grpSpPr>
            <a:xfrm>
              <a:off x="9400332" y="5350285"/>
              <a:ext cx="422840" cy="1003372"/>
              <a:chOff x="1006475" y="1212850"/>
              <a:chExt cx="585788" cy="1530350"/>
            </a:xfrm>
            <a:solidFill>
              <a:schemeClr val="accent2"/>
            </a:solidFill>
          </p:grpSpPr>
          <p:sp>
            <p:nvSpPr>
              <p:cNvPr id="1050008"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0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7" name="Group 181"/>
            <p:cNvGrpSpPr/>
            <p:nvPr/>
          </p:nvGrpSpPr>
          <p:grpSpPr>
            <a:xfrm>
              <a:off x="8697260" y="4111945"/>
              <a:ext cx="468631" cy="969882"/>
              <a:chOff x="5481404" y="1426062"/>
              <a:chExt cx="341669" cy="778503"/>
            </a:xfrm>
            <a:solidFill>
              <a:schemeClr val="accent4"/>
            </a:solidFill>
          </p:grpSpPr>
          <p:sp>
            <p:nvSpPr>
              <p:cNvPr id="1050010"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50011"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8" name="Group 182"/>
            <p:cNvGrpSpPr/>
            <p:nvPr/>
          </p:nvGrpSpPr>
          <p:grpSpPr>
            <a:xfrm>
              <a:off x="10070676" y="5279555"/>
              <a:ext cx="468631" cy="969882"/>
              <a:chOff x="5481404" y="1426062"/>
              <a:chExt cx="341669" cy="778503"/>
            </a:xfrm>
            <a:solidFill>
              <a:schemeClr val="accent4"/>
            </a:solidFill>
          </p:grpSpPr>
          <p:sp>
            <p:nvSpPr>
              <p:cNvPr id="1050012"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50013"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79" name="Group 183"/>
            <p:cNvGrpSpPr/>
            <p:nvPr/>
          </p:nvGrpSpPr>
          <p:grpSpPr>
            <a:xfrm>
              <a:off x="11409107" y="4362557"/>
              <a:ext cx="422840" cy="1003372"/>
              <a:chOff x="1006475" y="1212850"/>
              <a:chExt cx="585788" cy="1530350"/>
            </a:xfrm>
            <a:solidFill>
              <a:schemeClr val="accent2"/>
            </a:solidFill>
          </p:grpSpPr>
          <p:sp>
            <p:nvSpPr>
              <p:cNvPr id="105001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1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0" name="Group 209"/>
            <p:cNvGrpSpPr/>
            <p:nvPr/>
          </p:nvGrpSpPr>
          <p:grpSpPr>
            <a:xfrm>
              <a:off x="10489333" y="2169433"/>
              <a:ext cx="422840" cy="1003372"/>
              <a:chOff x="1006475" y="1212850"/>
              <a:chExt cx="585788" cy="1530350"/>
            </a:xfrm>
            <a:solidFill>
              <a:schemeClr val="accent2"/>
            </a:solidFill>
          </p:grpSpPr>
          <p:sp>
            <p:nvSpPr>
              <p:cNvPr id="1050016"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17"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1" name="Group 210"/>
            <p:cNvGrpSpPr/>
            <p:nvPr/>
          </p:nvGrpSpPr>
          <p:grpSpPr>
            <a:xfrm>
              <a:off x="11701314" y="2062642"/>
              <a:ext cx="468631" cy="969882"/>
              <a:chOff x="5481404" y="1426062"/>
              <a:chExt cx="341669" cy="778503"/>
            </a:xfrm>
            <a:solidFill>
              <a:schemeClr val="accent4"/>
            </a:solidFill>
          </p:grpSpPr>
          <p:sp>
            <p:nvSpPr>
              <p:cNvPr id="1050018"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50019"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2" name="Group 211"/>
            <p:cNvGrpSpPr/>
            <p:nvPr/>
          </p:nvGrpSpPr>
          <p:grpSpPr>
            <a:xfrm>
              <a:off x="10912173" y="2873276"/>
              <a:ext cx="468631" cy="969882"/>
              <a:chOff x="5481404" y="1426062"/>
              <a:chExt cx="341669" cy="778503"/>
            </a:xfrm>
            <a:solidFill>
              <a:schemeClr val="accent4"/>
            </a:solidFill>
          </p:grpSpPr>
          <p:sp>
            <p:nvSpPr>
              <p:cNvPr id="1050020"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50021"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3" name="Group 212"/>
            <p:cNvGrpSpPr/>
            <p:nvPr/>
          </p:nvGrpSpPr>
          <p:grpSpPr>
            <a:xfrm>
              <a:off x="10805513" y="1071288"/>
              <a:ext cx="468631" cy="969882"/>
              <a:chOff x="5481404" y="1426062"/>
              <a:chExt cx="341669" cy="778503"/>
            </a:xfrm>
            <a:solidFill>
              <a:schemeClr val="accent4"/>
            </a:solidFill>
          </p:grpSpPr>
          <p:sp>
            <p:nvSpPr>
              <p:cNvPr id="1050022"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p:spPr>
            <p:txBody>
              <a:bodyPr anchor="ctr" wrap="none"/>
              <a:p>
                <a:endParaRPr dirty="0" lang="en-US">
                  <a:latin typeface="微软雅黑" panose="020B0503020204020204" pitchFamily="34" charset="-122"/>
                </a:endParaRPr>
              </a:p>
            </p:txBody>
          </p:sp>
          <p:sp>
            <p:nvSpPr>
              <p:cNvPr id="1050023"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4" name="Group 213"/>
            <p:cNvGrpSpPr/>
            <p:nvPr/>
          </p:nvGrpSpPr>
          <p:grpSpPr>
            <a:xfrm>
              <a:off x="10195980" y="734658"/>
              <a:ext cx="422840" cy="1003372"/>
              <a:chOff x="1006475" y="1212850"/>
              <a:chExt cx="585788" cy="1530350"/>
            </a:xfrm>
            <a:solidFill>
              <a:schemeClr val="accent2"/>
            </a:solidFill>
          </p:grpSpPr>
          <p:sp>
            <p:nvSpPr>
              <p:cNvPr id="105002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2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nvGrpSpPr>
            <p:cNvPr id="385" name="Group 214"/>
            <p:cNvGrpSpPr/>
            <p:nvPr/>
          </p:nvGrpSpPr>
          <p:grpSpPr>
            <a:xfrm>
              <a:off x="12421637" y="2797763"/>
              <a:ext cx="422840" cy="1003372"/>
              <a:chOff x="1006475" y="1212850"/>
              <a:chExt cx="585788" cy="1530350"/>
            </a:xfrm>
            <a:solidFill>
              <a:schemeClr val="accent2"/>
            </a:solidFill>
          </p:grpSpPr>
          <p:sp>
            <p:nvSpPr>
              <p:cNvPr id="1050026"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p:spPr>
            <p:txBody>
              <a:bodyPr anchor="ctr" wrap="none"/>
              <a:p>
                <a:endParaRPr dirty="0" lang="en-US">
                  <a:latin typeface="微软雅黑" panose="020B0503020204020204" pitchFamily="34" charset="-122"/>
                </a:endParaRPr>
              </a:p>
            </p:txBody>
          </p:sp>
          <p:sp>
            <p:nvSpPr>
              <p:cNvPr id="1050027"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p:spPr>
            <p:txBody>
              <a:bodyPr anchor="ctr" wrap="none"/>
              <a:p>
                <a:endParaRPr dirty="0" lang="en-US">
                  <a:latin typeface="微软雅黑" panose="020B0503020204020204" pitchFamily="34" charset="-122"/>
                </a:endParaRPr>
              </a:p>
            </p:txBody>
          </p:sp>
        </p:grpSp>
      </p:grpSp>
      <p:grpSp>
        <p:nvGrpSpPr>
          <p:cNvPr id="386" name="Group 267"/>
          <p:cNvGrpSpPr/>
          <p:nvPr/>
        </p:nvGrpSpPr>
        <p:grpSpPr>
          <a:xfrm>
            <a:off x="5373579" y="1790680"/>
            <a:ext cx="294738" cy="275657"/>
            <a:chOff x="998489" y="2241774"/>
            <a:chExt cx="256404" cy="239742"/>
          </a:xfrm>
          <a:solidFill>
            <a:schemeClr val="bg1"/>
          </a:solidFill>
        </p:grpSpPr>
        <p:sp>
          <p:nvSpPr>
            <p:cNvPr id="1050028"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29"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0"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1"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2"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3"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4"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5"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036"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dk1"/>
            </a:lnRef>
            <a:fillRef idx="3">
              <a:schemeClr val="dk1"/>
            </a:fillRef>
            <a:effectRef idx="3">
              <a:schemeClr val="dk1"/>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sp>
        <p:nvSpPr>
          <p:cNvPr id="1050037" name="TextBox 277"/>
          <p:cNvSpPr txBox="1"/>
          <p:nvPr/>
        </p:nvSpPr>
        <p:spPr>
          <a:xfrm>
            <a:off x="5114674" y="2059037"/>
            <a:ext cx="884988" cy="415498"/>
          </a:xfrm>
          <a:prstGeom prst="rect"/>
          <a:noFill/>
        </p:spPr>
        <p:txBody>
          <a:bodyPr rtlCol="0" wrap="square">
            <a:spAutoFit/>
          </a:bodyPr>
          <a:p>
            <a:r>
              <a:rPr altLang="en-US" b="1" dirty="0" sz="1050" lang="zh-CN"/>
              <a:t>学分／</a:t>
            </a:r>
            <a:r>
              <a:rPr altLang="en-US" b="1" sz="1050" lang="zh-CN"/>
              <a:t>知识／价值</a:t>
            </a:r>
            <a:endParaRPr b="1" dirty="0" sz="1050" lang="en-US"/>
          </a:p>
        </p:txBody>
      </p:sp>
      <p:cxnSp>
        <p:nvCxnSpPr>
          <p:cNvPr id="3146114" name="Straight Arrow Connector 4"/>
          <p:cNvCxnSpPr>
            <a:cxnSpLocks/>
          </p:cNvCxnSpPr>
          <p:nvPr/>
        </p:nvCxnSpPr>
        <p:spPr>
          <a:xfrm flipH="1">
            <a:off x="4213430" y="1526840"/>
            <a:ext cx="331562" cy="3558"/>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6115" name="Curved Connector 6"/>
          <p:cNvCxnSpPr>
            <a:cxnSpLocks/>
            <a:stCxn id="1049943" idx="2"/>
            <a:endCxn id="1049946" idx="2"/>
          </p:cNvCxnSpPr>
          <p:nvPr/>
        </p:nvCxnSpPr>
        <p:spPr>
          <a:xfrm rot="10800000" flipH="1" flipV="1">
            <a:off x="977101" y="1973496"/>
            <a:ext cx="9359" cy="752433"/>
          </a:xfrm>
          <a:prstGeom prst="curvedConnector3">
            <a:avLst>
              <a:gd name="adj1" fmla="val -91601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6116" name="Curved Connector 8"/>
          <p:cNvCxnSpPr>
            <a:cxnSpLocks/>
            <a:stCxn id="1049943" idx="2"/>
            <a:endCxn id="1049949" idx="2"/>
          </p:cNvCxnSpPr>
          <p:nvPr/>
        </p:nvCxnSpPr>
        <p:spPr>
          <a:xfrm rot="10800000" flipV="1">
            <a:off x="977101" y="1973496"/>
            <a:ext cx="4763" cy="1445902"/>
          </a:xfrm>
          <a:prstGeom prst="curvedConnector3">
            <a:avLst>
              <a:gd name="adj1" fmla="val 396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6117" name="Curved Connector 278"/>
          <p:cNvCxnSpPr>
            <a:cxnSpLocks/>
            <a:stCxn id="1049943" idx="2"/>
            <a:endCxn id="1049952" idx="2"/>
          </p:cNvCxnSpPr>
          <p:nvPr/>
        </p:nvCxnSpPr>
        <p:spPr>
          <a:xfrm rot="10800000" flipH="1" flipV="1">
            <a:off x="977101" y="1973496"/>
            <a:ext cx="42566" cy="2243506"/>
          </a:xfrm>
          <a:prstGeom prst="curvedConnector3">
            <a:avLst>
              <a:gd name="adj1" fmla="val -74515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6118" name="Curved Connector 279"/>
          <p:cNvCxnSpPr>
            <a:cxnSpLocks/>
            <a:stCxn id="1049946" idx="2"/>
            <a:endCxn id="1049949" idx="2"/>
          </p:cNvCxnSpPr>
          <p:nvPr/>
        </p:nvCxnSpPr>
        <p:spPr>
          <a:xfrm rot="10800000" flipV="1">
            <a:off x="977101" y="2725929"/>
            <a:ext cx="9359" cy="693469"/>
          </a:xfrm>
          <a:prstGeom prst="curvedConnector3">
            <a:avLst>
              <a:gd name="adj1" fmla="val 101601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6119" name="Curved Connector 280"/>
          <p:cNvCxnSpPr>
            <a:cxnSpLocks/>
            <a:stCxn id="1049949" idx="2"/>
            <a:endCxn id="1049952" idx="2"/>
          </p:cNvCxnSpPr>
          <p:nvPr/>
        </p:nvCxnSpPr>
        <p:spPr>
          <a:xfrm rot="10800000" flipH="1" flipV="1">
            <a:off x="977101" y="3419398"/>
            <a:ext cx="42566" cy="797604"/>
          </a:xfrm>
          <a:prstGeom prst="curvedConnector3">
            <a:avLst>
              <a:gd name="adj1" fmla="val -20139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6120" name="Curved Connector 281"/>
          <p:cNvCxnSpPr>
            <a:cxnSpLocks/>
            <a:stCxn id="1049946" idx="2"/>
            <a:endCxn id="1049952" idx="2"/>
          </p:cNvCxnSpPr>
          <p:nvPr/>
        </p:nvCxnSpPr>
        <p:spPr>
          <a:xfrm rot="10800000" flipH="1" flipV="1">
            <a:off x="986459" y="2725929"/>
            <a:ext cx="33207" cy="1491073"/>
          </a:xfrm>
          <a:prstGeom prst="curvedConnector3">
            <a:avLst>
              <a:gd name="adj1" fmla="val -64537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363"/>
                                        </p:tgtEl>
                                        <p:attrNameLst>
                                          <p:attrName>style.visibility</p:attrName>
                                        </p:attrNameLst>
                                      </p:cBhvr>
                                      <p:to>
                                        <p:strVal val="visible"/>
                                      </p:to>
                                    </p:set>
                                    <p:anim calcmode="lin" valueType="num">
                                      <p:cBhvr>
                                        <p:cTn dur="500" fill="hold" id="7"/>
                                        <p:tgtEl>
                                          <p:spTgt spid="363"/>
                                        </p:tgtEl>
                                        <p:attrNameLst>
                                          <p:attrName>ppt_w</p:attrName>
                                        </p:attrNameLst>
                                      </p:cBhvr>
                                      <p:tavLst>
                                        <p:tav tm="0">
                                          <p:val>
                                            <p:fltVal val="0.0"/>
                                          </p:val>
                                        </p:tav>
                                        <p:tav tm="100000">
                                          <p:val>
                                            <p:strVal val="#ppt_w"/>
                                          </p:val>
                                        </p:tav>
                                      </p:tavLst>
                                    </p:anim>
                                    <p:anim calcmode="lin" valueType="num">
                                      <p:cBhvr>
                                        <p:cTn dur="500" fill="hold" id="8"/>
                                        <p:tgtEl>
                                          <p:spTgt spid="363"/>
                                        </p:tgtEl>
                                        <p:attrNameLst>
                                          <p:attrName>ppt_h</p:attrName>
                                        </p:attrNameLst>
                                      </p:cBhvr>
                                      <p:tavLst>
                                        <p:tav tm="0">
                                          <p:val>
                                            <p:fltVal val="0.0"/>
                                          </p:val>
                                        </p:tav>
                                        <p:tav tm="100000">
                                          <p:val>
                                            <p:strVal val="#ppt_h"/>
                                          </p:val>
                                        </p:tav>
                                      </p:tavLst>
                                    </p:anim>
                                    <p:animEffect transition="in" filter="fade">
                                      <p:cBhvr>
                                        <p:cTn dur="500" id="9"/>
                                        <p:tgtEl>
                                          <p:spTgt spid="363"/>
                                        </p:tgtEl>
                                      </p:cBhvr>
                                    </p:animEffect>
                                  </p:childTnLst>
                                </p:cTn>
                              </p:par>
                            </p:childTnLst>
                          </p:cTn>
                        </p:par>
                        <p:par>
                          <p:cTn fill="hold" id="10">
                            <p:stCondLst>
                              <p:cond delay="500"/>
                            </p:stCondLst>
                            <p:childTnLst>
                              <p:par>
                                <p:cTn fill="hold" id="11" nodeType="afterEffect" presetClass="entr" presetID="53" presetSubtype="16">
                                  <p:stCondLst>
                                    <p:cond delay="0"/>
                                  </p:stCondLst>
                                  <p:childTnLst>
                                    <p:set>
                                      <p:cBhvr>
                                        <p:cTn dur="1" fill="hold" id="12">
                                          <p:stCondLst>
                                            <p:cond delay="0"/>
                                          </p:stCondLst>
                                        </p:cTn>
                                        <p:tgtEl>
                                          <p:spTgt spid="386"/>
                                        </p:tgtEl>
                                        <p:attrNameLst>
                                          <p:attrName>style.visibility</p:attrName>
                                        </p:attrNameLst>
                                      </p:cBhvr>
                                      <p:to>
                                        <p:strVal val="visible"/>
                                      </p:to>
                                    </p:set>
                                    <p:anim calcmode="lin" valueType="num">
                                      <p:cBhvr>
                                        <p:cTn dur="500" fill="hold" id="13"/>
                                        <p:tgtEl>
                                          <p:spTgt spid="386"/>
                                        </p:tgtEl>
                                        <p:attrNameLst>
                                          <p:attrName>ppt_w</p:attrName>
                                        </p:attrNameLst>
                                      </p:cBhvr>
                                      <p:tavLst>
                                        <p:tav tm="0">
                                          <p:val>
                                            <p:fltVal val="0.0"/>
                                          </p:val>
                                        </p:tav>
                                        <p:tav tm="100000">
                                          <p:val>
                                            <p:strVal val="#ppt_w"/>
                                          </p:val>
                                        </p:tav>
                                      </p:tavLst>
                                    </p:anim>
                                    <p:anim calcmode="lin" valueType="num">
                                      <p:cBhvr>
                                        <p:cTn dur="500" fill="hold" id="14"/>
                                        <p:tgtEl>
                                          <p:spTgt spid="386"/>
                                        </p:tgtEl>
                                        <p:attrNameLst>
                                          <p:attrName>ppt_h</p:attrName>
                                        </p:attrNameLst>
                                      </p:cBhvr>
                                      <p:tavLst>
                                        <p:tav tm="0">
                                          <p:val>
                                            <p:fltVal val="0.0"/>
                                          </p:val>
                                        </p:tav>
                                        <p:tav tm="100000">
                                          <p:val>
                                            <p:strVal val="#ppt_h"/>
                                          </p:val>
                                        </p:tav>
                                      </p:tavLst>
                                    </p:anim>
                                    <p:animEffect transition="in" filter="fade">
                                      <p:cBhvr>
                                        <p:cTn dur="500" id="15"/>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7" name=""/>
        <p:cNvGrpSpPr/>
        <p:nvPr/>
      </p:nvGrpSpPr>
      <p:grpSpPr>
        <a:xfrm>
          <a:off x="0" y="0"/>
          <a:ext cx="0" cy="0"/>
          <a:chOff x="0" y="0"/>
          <a:chExt cx="0" cy="0"/>
        </a:xfrm>
      </p:grpSpPr>
      <p:sp>
        <p:nvSpPr>
          <p:cNvPr id="1050038" name="Rectangle 554"/>
          <p:cNvSpPr/>
          <p:nvPr/>
        </p:nvSpPr>
        <p:spPr>
          <a:xfrm>
            <a:off x="179513" y="699542"/>
            <a:ext cx="8784976" cy="4392488"/>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88" name="Group 96"/>
          <p:cNvGrpSpPr/>
          <p:nvPr/>
        </p:nvGrpSpPr>
        <p:grpSpPr>
          <a:xfrm>
            <a:off x="1292907" y="139289"/>
            <a:ext cx="6879493" cy="1018032"/>
            <a:chOff x="3424034" y="483017"/>
            <a:chExt cx="17488508" cy="2184482"/>
          </a:xfrm>
        </p:grpSpPr>
        <p:sp>
          <p:nvSpPr>
            <p:cNvPr id="1050039" name="TextBox 97"/>
            <p:cNvSpPr txBox="1"/>
            <p:nvPr/>
          </p:nvSpPr>
          <p:spPr>
            <a:xfrm>
              <a:off x="3424034" y="483017"/>
              <a:ext cx="17488508" cy="734707"/>
            </a:xfrm>
            <a:prstGeom prst="rect"/>
            <a:noFill/>
          </p:spPr>
          <p:txBody>
            <a:bodyPr bIns="17142" lIns="34283" rIns="34283" rtlCol="0" tIns="17142" wrap="none">
              <a:spAutoFit/>
            </a:bodyPr>
            <a:p>
              <a:pPr algn="ctr"/>
              <a:r>
                <a:rPr altLang="en-US" b="1" dirty="0" sz="2000" lang="zh-CN">
                  <a:solidFill>
                    <a:schemeClr val="tx2"/>
                  </a:solidFill>
                  <a:latin typeface="微软雅黑" panose="020B0503020204020204" pitchFamily="34" charset="-122"/>
                  <a:cs typeface="Aparajita" panose="020B0604020202020204" pitchFamily="34" charset="0"/>
                </a:rPr>
                <a:t>区块链应用： 全球教育培训共享知识信用积分用例和场景</a:t>
              </a:r>
              <a:endParaRPr b="1" dirty="0" sz="2000" lang="id-ID">
                <a:solidFill>
                  <a:schemeClr val="tx2"/>
                </a:solidFill>
                <a:latin typeface="微软雅黑" panose="020B0503020204020204" pitchFamily="34" charset="-122"/>
                <a:cs typeface="Aparajita" panose="020B0604020202020204" pitchFamily="34" charset="0"/>
              </a:endParaRPr>
            </a:p>
          </p:txBody>
        </p:sp>
        <p:sp>
          <p:nvSpPr>
            <p:cNvPr id="1050040" name="Rectangle 98"/>
            <p:cNvSpPr/>
            <p:nvPr/>
          </p:nvSpPr>
          <p:spPr>
            <a:xfrm flipV="1">
              <a:off x="6161431" y="2518592"/>
              <a:ext cx="13189117" cy="98103"/>
            </a:xfrm>
            <a:prstGeom prst="rect"/>
          </p:spPr>
          <p:style>
            <a:lnRef idx="0">
              <a:schemeClr val="accent6"/>
            </a:lnRef>
            <a:fillRef idx="3">
              <a:schemeClr val="accent6"/>
            </a:fillRef>
            <a:effectRef idx="3">
              <a:schemeClr val="accent6"/>
            </a:effectRef>
            <a:fontRef idx="minor">
              <a:schemeClr val="lt1"/>
            </a:fontRef>
          </p:style>
          <p:txBody>
            <a:bodyPr anchor="ctr" bIns="17127" lIns="34252" rIns="34252" rtlCol="0" tIns="17127"/>
            <a:p>
              <a:pPr algn="ctr"/>
              <a:endParaRPr dirty="0" lang="en-US">
                <a:solidFill>
                  <a:schemeClr val="tx1"/>
                </a:solidFill>
                <a:latin typeface="微软雅黑" panose="020B0503020204020204" pitchFamily="34" charset="-122"/>
              </a:endParaRPr>
            </a:p>
          </p:txBody>
        </p:sp>
        <p:sp>
          <p:nvSpPr>
            <p:cNvPr id="1050041" name="Subtitle 2"/>
            <p:cNvSpPr txBox="1"/>
            <p:nvPr/>
          </p:nvSpPr>
          <p:spPr>
            <a:xfrm>
              <a:off x="5627998" y="1828384"/>
              <a:ext cx="14255984" cy="839115"/>
            </a:xfrm>
            <a:prstGeom prst="rect"/>
          </p:spPr>
          <p:txBody>
            <a:bodyPr bIns="40779" lIns="81559" rIns="81559" rtlCol="0" tIns="40779" vert="horz">
              <a:noAutofit/>
            </a:bodyPr>
            <a:lstStyle>
              <a:lvl1pPr algn="ctr" defTabSz="1087636" eaLnBrk="1" hangingPunct="1" indent="0" latinLnBrk="0" marL="0" rtl="0">
                <a:lnSpc>
                  <a:spcPct val="120000"/>
                </a:lnSpc>
                <a:spcBef>
                  <a:spcPct val="20000"/>
                </a:spcBef>
                <a:buFont typeface="Arial"/>
                <a:buNone/>
                <a:defRPr sz="2400" kern="1200">
                  <a:solidFill>
                    <a:schemeClr val="tx2"/>
                  </a:solidFill>
                  <a:latin typeface="Open Sans Light"/>
                  <a:ea typeface="+mn-ea"/>
                  <a:cs typeface="Open Sans Light"/>
                </a:defRPr>
              </a:lvl1pPr>
              <a:lvl2pPr algn="ctr" defTabSz="1087636" eaLnBrk="1" hangingPunct="1" indent="0" latinLnBrk="0" marL="1087636" rtl="0">
                <a:lnSpc>
                  <a:spcPct val="130000"/>
                </a:lnSpc>
                <a:spcBef>
                  <a:spcPct val="20000"/>
                </a:spcBef>
                <a:buFont typeface="Arial"/>
                <a:buNone/>
                <a:defRPr sz="3200" kern="1200">
                  <a:solidFill>
                    <a:schemeClr val="tx1">
                      <a:tint val="75000"/>
                    </a:schemeClr>
                  </a:solidFill>
                  <a:latin typeface="Open Sans"/>
                  <a:ea typeface="+mn-ea"/>
                  <a:cs typeface="Open Sans"/>
                </a:defRPr>
              </a:lvl2pPr>
              <a:lvl3pPr algn="ctr" defTabSz="1087636" eaLnBrk="1" hangingPunct="1" indent="0" latinLnBrk="0" marL="2175271" rtl="0">
                <a:lnSpc>
                  <a:spcPct val="130000"/>
                </a:lnSpc>
                <a:spcBef>
                  <a:spcPct val="20000"/>
                </a:spcBef>
                <a:buFont typeface="Arial"/>
                <a:buNone/>
                <a:defRPr sz="3200" kern="1200">
                  <a:solidFill>
                    <a:schemeClr val="tx1">
                      <a:tint val="75000"/>
                    </a:schemeClr>
                  </a:solidFill>
                  <a:latin typeface="Open Sans"/>
                  <a:ea typeface="+mn-ea"/>
                  <a:cs typeface="Open Sans"/>
                </a:defRPr>
              </a:lvl3pPr>
              <a:lvl4pPr algn="ctr" defTabSz="1087636" eaLnBrk="1" hangingPunct="1" indent="0" latinLnBrk="0" marL="3262912" rtl="0">
                <a:lnSpc>
                  <a:spcPct val="130000"/>
                </a:lnSpc>
                <a:spcBef>
                  <a:spcPct val="20000"/>
                </a:spcBef>
                <a:buFont typeface="Arial"/>
                <a:buNone/>
                <a:defRPr sz="3200" kern="1200">
                  <a:solidFill>
                    <a:schemeClr val="tx1">
                      <a:tint val="75000"/>
                    </a:schemeClr>
                  </a:solidFill>
                  <a:latin typeface="Open Sans"/>
                  <a:ea typeface="+mn-ea"/>
                  <a:cs typeface="Open Sans"/>
                </a:defRPr>
              </a:lvl4pPr>
              <a:lvl5pPr algn="ctr" defTabSz="1087636" eaLnBrk="1" hangingPunct="1" indent="0" latinLnBrk="0" marL="4350546" rtl="0">
                <a:lnSpc>
                  <a:spcPct val="130000"/>
                </a:lnSpc>
                <a:spcBef>
                  <a:spcPct val="20000"/>
                </a:spcBef>
                <a:buFont typeface="Arial"/>
                <a:buNone/>
                <a:defRPr sz="3200" kern="1200">
                  <a:solidFill>
                    <a:schemeClr val="tx1">
                      <a:tint val="75000"/>
                    </a:schemeClr>
                  </a:solidFill>
                  <a:latin typeface="Open Sans"/>
                  <a:ea typeface="+mn-ea"/>
                  <a:cs typeface="Open Sans"/>
                </a:defRPr>
              </a:lvl5pPr>
              <a:lvl6pPr algn="ctr" defTabSz="1087636" eaLnBrk="1" hangingPunct="1" indent="0" latinLnBrk="0" marL="5438184" rtl="0">
                <a:spcBef>
                  <a:spcPct val="20000"/>
                </a:spcBef>
                <a:buFont typeface="Arial"/>
                <a:buNone/>
                <a:defRPr sz="4800" kern="1200">
                  <a:solidFill>
                    <a:schemeClr val="tx1">
                      <a:tint val="75000"/>
                    </a:schemeClr>
                  </a:solidFill>
                  <a:latin typeface="+mn-lt"/>
                  <a:ea typeface="+mn-ea"/>
                  <a:cs typeface="+mn-cs"/>
                </a:defRPr>
              </a:lvl6pPr>
              <a:lvl7pPr algn="ctr" defTabSz="1087636" eaLnBrk="1" hangingPunct="1" indent="0" latinLnBrk="0" marL="6525820" rtl="0">
                <a:spcBef>
                  <a:spcPct val="20000"/>
                </a:spcBef>
                <a:buFont typeface="Arial"/>
                <a:buNone/>
                <a:defRPr sz="4800" kern="1200">
                  <a:solidFill>
                    <a:schemeClr val="tx1">
                      <a:tint val="75000"/>
                    </a:schemeClr>
                  </a:solidFill>
                  <a:latin typeface="+mn-lt"/>
                  <a:ea typeface="+mn-ea"/>
                  <a:cs typeface="+mn-cs"/>
                </a:defRPr>
              </a:lvl7pPr>
              <a:lvl8pPr algn="ctr" defTabSz="1087636" eaLnBrk="1" hangingPunct="1" indent="0" latinLnBrk="0" marL="7613455" rtl="0">
                <a:spcBef>
                  <a:spcPct val="20000"/>
                </a:spcBef>
                <a:buFont typeface="Arial"/>
                <a:buNone/>
                <a:defRPr sz="4800" kern="1200">
                  <a:solidFill>
                    <a:schemeClr val="tx1">
                      <a:tint val="75000"/>
                    </a:schemeClr>
                  </a:solidFill>
                  <a:latin typeface="+mn-lt"/>
                  <a:ea typeface="+mn-ea"/>
                  <a:cs typeface="+mn-cs"/>
                </a:defRPr>
              </a:lvl8pPr>
              <a:lvl9pPr algn="ctr" defTabSz="1087636" eaLnBrk="1" hangingPunct="1" indent="0" latinLnBrk="0" marL="8701091" rtl="0">
                <a:spcBef>
                  <a:spcPct val="20000"/>
                </a:spcBef>
                <a:buFont typeface="Arial"/>
                <a:buNone/>
                <a:defRPr sz="4800" kern="1200">
                  <a:solidFill>
                    <a:schemeClr val="tx1">
                      <a:tint val="75000"/>
                    </a:schemeClr>
                  </a:solidFill>
                  <a:latin typeface="+mn-lt"/>
                  <a:ea typeface="+mn-ea"/>
                  <a:cs typeface="+mn-cs"/>
                </a:defRPr>
              </a:lvl9pPr>
            </a:lstStyle>
            <a:p>
              <a:r>
                <a:rPr altLang="en-US" b="1" dirty="0" sz="1350" lang="zh-CN">
                  <a:solidFill>
                    <a:schemeClr val="accent1"/>
                  </a:solidFill>
                  <a:latin typeface="微软雅黑" panose="020B0503020204020204" pitchFamily="34" charset="-122"/>
                  <a:cs typeface="Aparajita" panose="020B0604020202020204" pitchFamily="34" charset="0"/>
                </a:rPr>
                <a:t>全分布式学分，知识，助学讲学信用积分</a:t>
              </a:r>
              <a:r>
                <a:rPr altLang="zh-CN" b="1" dirty="0" sz="1350" lang="en-US">
                  <a:solidFill>
                    <a:schemeClr val="accent1"/>
                  </a:solidFill>
                  <a:latin typeface="微软雅黑" panose="020B0503020204020204" pitchFamily="34" charset="-122"/>
                  <a:cs typeface="Aparajita" panose="020B0604020202020204" pitchFamily="34" charset="0"/>
                </a:rPr>
                <a:t>/ </a:t>
              </a:r>
              <a:r>
                <a:rPr altLang="en-US" b="1" dirty="0" sz="1350" lang="zh-CN">
                  <a:solidFill>
                    <a:schemeClr val="accent1"/>
                  </a:solidFill>
                  <a:latin typeface="微软雅黑" panose="020B0503020204020204" pitchFamily="34" charset="-122"/>
                  <a:cs typeface="Aparajita" panose="020B0604020202020204" pitchFamily="34" charset="0"/>
                </a:rPr>
                <a:t>数字教育资产服务产品交易</a:t>
              </a:r>
              <a:endParaRPr b="1" dirty="0" sz="1350" lang="en-US">
                <a:solidFill>
                  <a:schemeClr val="accent1"/>
                </a:solidFill>
                <a:latin typeface="微软雅黑" panose="020B0503020204020204" pitchFamily="34" charset="-122"/>
                <a:cs typeface="Aparajita" panose="020B0604020202020204" pitchFamily="34" charset="0"/>
              </a:endParaRPr>
            </a:p>
          </p:txBody>
        </p:sp>
      </p:grpSp>
      <p:sp>
        <p:nvSpPr>
          <p:cNvPr id="1050042" name="Rectangle 130"/>
          <p:cNvSpPr/>
          <p:nvPr/>
        </p:nvSpPr>
        <p:spPr>
          <a:xfrm>
            <a:off x="358100" y="2707680"/>
            <a:ext cx="1257578" cy="346548"/>
          </a:xfrm>
          <a:prstGeom prst="rect"/>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bIns="45701" lIns="91404" rIns="91404" rtlCol="0" tIns="0"/>
          <a:p>
            <a:pPr algn="ct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区域节点</a:t>
            </a:r>
            <a:endParaRPr b="1" dirty="0" sz="1050" lang="en-US">
              <a:latin typeface="微软雅黑" panose="020B0503020204020204" pitchFamily="34" charset="-122"/>
              <a:cs typeface="Aparajita" panose="020B0604020202020204" pitchFamily="34" charset="0"/>
            </a:endParaRPr>
          </a:p>
        </p:txBody>
      </p:sp>
      <p:sp>
        <p:nvSpPr>
          <p:cNvPr id="1050043" name="Subtitle 2"/>
          <p:cNvSpPr txBox="1"/>
          <p:nvPr/>
        </p:nvSpPr>
        <p:spPr>
          <a:xfrm>
            <a:off x="588882" y="3042725"/>
            <a:ext cx="1314431" cy="669059"/>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zh-CN">
                <a:latin typeface="微软雅黑" panose="020B0503020204020204" pitchFamily="34" charset="-122"/>
                <a:cs typeface="Aparajita" panose="020B0604020202020204" pitchFamily="34" charset="0"/>
              </a:rPr>
              <a:t>区域性教育节点负责区域共识及所在区域法律合规性共识</a:t>
            </a:r>
            <a:endParaRPr b="1" dirty="0" sz="1050" lang="en-US">
              <a:latin typeface="微软雅黑" panose="020B0503020204020204" pitchFamily="34" charset="-122"/>
              <a:cs typeface="Aparajita" panose="020B0604020202020204" pitchFamily="34" charset="0"/>
            </a:endParaRPr>
          </a:p>
        </p:txBody>
      </p:sp>
      <p:sp>
        <p:nvSpPr>
          <p:cNvPr id="1050044" name="Rectangle 132"/>
          <p:cNvSpPr/>
          <p:nvPr/>
        </p:nvSpPr>
        <p:spPr>
          <a:xfrm>
            <a:off x="1586417" y="4073827"/>
            <a:ext cx="1348848" cy="295029"/>
          </a:xfrm>
          <a:prstGeom prst="rect"/>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bIns="45701" lIns="91404" rIns="91404" rtlCol="0" tIns="0"/>
          <a:p>
            <a:pPr algn="ct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区域节点</a:t>
            </a:r>
            <a:endParaRPr b="1" dirty="0" sz="1050" lang="en-US">
              <a:latin typeface="微软雅黑" panose="020B0503020204020204" pitchFamily="34" charset="-122"/>
              <a:cs typeface="Aparajita" panose="020B0604020202020204" pitchFamily="34" charset="0"/>
            </a:endParaRPr>
          </a:p>
        </p:txBody>
      </p:sp>
      <p:sp>
        <p:nvSpPr>
          <p:cNvPr id="1050045" name="Subtitle 2"/>
          <p:cNvSpPr txBox="1"/>
          <p:nvPr/>
        </p:nvSpPr>
        <p:spPr>
          <a:xfrm>
            <a:off x="1766576" y="4367023"/>
            <a:ext cx="1631446" cy="696835"/>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教育培训区域节点</a:t>
            </a:r>
            <a:endParaRPr altLang="zh-CN" b="1" dirty="0" sz="1050" lang="en-US">
              <a:latin typeface="微软雅黑" panose="020B0503020204020204" pitchFamily="34" charset="-122"/>
              <a:cs typeface="Aparajita" panose="020B0604020202020204" pitchFamily="34" charset="0"/>
            </a:endParaRPr>
          </a:p>
          <a:p>
            <a:pPr indent="0" marL="0">
              <a:buNone/>
            </a:pPr>
            <a:r>
              <a:rPr altLang="en-US" b="1" dirty="0" sz="1050" lang="zh-CN">
                <a:latin typeface="微软雅黑" panose="020B0503020204020204" pitchFamily="34" charset="-122"/>
                <a:cs typeface="Aparajita" panose="020B0604020202020204" pitchFamily="34" charset="0"/>
              </a:rPr>
              <a:t>提供区域定制化教育数字资产服务</a:t>
            </a:r>
            <a:endParaRPr b="1" dirty="0" sz="1050" lang="en-US">
              <a:latin typeface="微软雅黑" panose="020B0503020204020204" pitchFamily="34" charset="-122"/>
              <a:cs typeface="Aparajita" panose="020B0604020202020204" pitchFamily="34" charset="0"/>
            </a:endParaRPr>
          </a:p>
        </p:txBody>
      </p:sp>
      <p:sp>
        <p:nvSpPr>
          <p:cNvPr id="1050046" name="Rectangle 165"/>
          <p:cNvSpPr/>
          <p:nvPr/>
        </p:nvSpPr>
        <p:spPr>
          <a:xfrm>
            <a:off x="7145860" y="3439451"/>
            <a:ext cx="1291404" cy="303569"/>
          </a:xfrm>
          <a:prstGeom prst="rect"/>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bIns="45701" lIns="91404" rIns="91404" rtlCol="0" tIns="0"/>
          <a:p>
            <a:pPr algn="ct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区域节点</a:t>
            </a:r>
            <a:endParaRPr b="1" dirty="0" sz="1050" lang="en-US">
              <a:latin typeface="微软雅黑" panose="020B0503020204020204" pitchFamily="34" charset="-122"/>
              <a:cs typeface="Aparajita" panose="020B0604020202020204" pitchFamily="34" charset="0"/>
            </a:endParaRPr>
          </a:p>
        </p:txBody>
      </p:sp>
      <p:sp>
        <p:nvSpPr>
          <p:cNvPr id="1050047" name="Subtitle 2"/>
          <p:cNvSpPr txBox="1"/>
          <p:nvPr/>
        </p:nvSpPr>
        <p:spPr>
          <a:xfrm>
            <a:off x="7054820" y="3755364"/>
            <a:ext cx="1690321" cy="716578"/>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区域节点</a:t>
            </a:r>
            <a:endParaRPr altLang="zh-CN" b="1" dirty="0" sz="1050" lang="en-US">
              <a:latin typeface="微软雅黑" panose="020B0503020204020204" pitchFamily="34" charset="-122"/>
              <a:cs typeface="Aparajita" panose="020B0604020202020204" pitchFamily="34" charset="0"/>
            </a:endParaRPr>
          </a:p>
          <a:p>
            <a:pPr indent="0" marL="0">
              <a:buNone/>
            </a:pPr>
            <a:r>
              <a:rPr altLang="en-US" b="1" dirty="0" sz="1050" lang="zh-CN">
                <a:latin typeface="微软雅黑" panose="020B0503020204020204" pitchFamily="34" charset="-122"/>
                <a:cs typeface="Aparajita" panose="020B0604020202020204" pitchFamily="34" charset="0"/>
              </a:rPr>
              <a:t>提供区域定制化教育数字资产服务</a:t>
            </a:r>
            <a:endParaRPr b="1" dirty="0" sz="1050" lang="en-US">
              <a:latin typeface="微软雅黑" panose="020B0503020204020204" pitchFamily="34" charset="-122"/>
              <a:cs typeface="Aparajita" panose="020B0604020202020204" pitchFamily="34" charset="0"/>
            </a:endParaRPr>
          </a:p>
        </p:txBody>
      </p:sp>
      <p:sp>
        <p:nvSpPr>
          <p:cNvPr id="1050048" name="Rectangle 167"/>
          <p:cNvSpPr/>
          <p:nvPr/>
        </p:nvSpPr>
        <p:spPr>
          <a:xfrm>
            <a:off x="7145213" y="2151151"/>
            <a:ext cx="1135304" cy="353717"/>
          </a:xfrm>
          <a:prstGeom prst="rect"/>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bIns="45701" lIns="0" rIns="0" rtlCol="0" tIns="0"/>
          <a:p>
            <a:pPr algn="ct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核心节点</a:t>
            </a:r>
            <a:endParaRPr b="1" dirty="0" sz="1050" lang="en-US">
              <a:latin typeface="微软雅黑" panose="020B0503020204020204" pitchFamily="34" charset="-122"/>
              <a:cs typeface="Aparajita" panose="020B0604020202020204" pitchFamily="34" charset="0"/>
            </a:endParaRPr>
          </a:p>
        </p:txBody>
      </p:sp>
      <p:sp>
        <p:nvSpPr>
          <p:cNvPr id="1050049" name="Subtitle 2"/>
          <p:cNvSpPr txBox="1"/>
          <p:nvPr/>
        </p:nvSpPr>
        <p:spPr>
          <a:xfrm>
            <a:off x="7058166" y="2500107"/>
            <a:ext cx="1171308" cy="590388"/>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zh-CN">
                <a:latin typeface="微软雅黑" panose="020B0503020204020204" pitchFamily="34" charset="-122"/>
                <a:cs typeface="Aparajita" panose="020B0604020202020204" pitchFamily="34" charset="0"/>
              </a:rPr>
              <a:t>教育数字资产核心节点</a:t>
            </a:r>
            <a:endParaRPr altLang="zh-CN" b="1" dirty="0" sz="1050" lang="en-US">
              <a:latin typeface="微软雅黑" panose="020B0503020204020204" pitchFamily="34" charset="-122"/>
              <a:cs typeface="Aparajita" panose="020B0604020202020204" pitchFamily="34" charset="0"/>
            </a:endParaRPr>
          </a:p>
          <a:p>
            <a:pPr indent="0" marL="0">
              <a:buNone/>
            </a:pPr>
            <a:r>
              <a:rPr altLang="en-US" b="1" dirty="0" sz="1050" lang="zh-CN">
                <a:latin typeface="微软雅黑" panose="020B0503020204020204" pitchFamily="34" charset="-122"/>
                <a:cs typeface="Aparajita" panose="020B0604020202020204" pitchFamily="34" charset="0"/>
              </a:rPr>
              <a:t>互助服务及产品</a:t>
            </a:r>
            <a:endParaRPr b="1" dirty="0" sz="1050" lang="en-US">
              <a:latin typeface="微软雅黑" panose="020B0503020204020204" pitchFamily="34" charset="-122"/>
              <a:cs typeface="Aparajita" panose="020B0604020202020204" pitchFamily="34" charset="0"/>
            </a:endParaRPr>
          </a:p>
        </p:txBody>
      </p:sp>
      <p:sp>
        <p:nvSpPr>
          <p:cNvPr id="1050050" name="Rectangle 169"/>
          <p:cNvSpPr/>
          <p:nvPr/>
        </p:nvSpPr>
        <p:spPr>
          <a:xfrm>
            <a:off x="4565483" y="3887347"/>
            <a:ext cx="1085414" cy="322075"/>
          </a:xfrm>
          <a:prstGeom prst="rect"/>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anchor="ctr" bIns="45701" lIns="0" rIns="0" rtlCol="0" tIns="0"/>
          <a:p>
            <a:pPr algn="ct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区域节点</a:t>
            </a:r>
            <a:endParaRPr b="1" dirty="0" sz="1050" lang="en-US">
              <a:latin typeface="微软雅黑" panose="020B0503020204020204" pitchFamily="34" charset="-122"/>
              <a:cs typeface="Aparajita" panose="020B0604020202020204" pitchFamily="34" charset="0"/>
            </a:endParaRPr>
          </a:p>
        </p:txBody>
      </p:sp>
      <p:sp>
        <p:nvSpPr>
          <p:cNvPr id="1050051" name="Subtitle 2"/>
          <p:cNvSpPr txBox="1"/>
          <p:nvPr/>
        </p:nvSpPr>
        <p:spPr>
          <a:xfrm>
            <a:off x="4617038" y="4191872"/>
            <a:ext cx="1214019" cy="619351"/>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金融区域节点</a:t>
            </a:r>
            <a:endParaRPr altLang="zh-CN" b="1" dirty="0" sz="1050" lang="en-US">
              <a:latin typeface="微软雅黑" panose="020B0503020204020204" pitchFamily="34" charset="-122"/>
              <a:cs typeface="Aparajita" panose="020B0604020202020204" pitchFamily="34" charset="0"/>
            </a:endParaRPr>
          </a:p>
          <a:p>
            <a:pPr indent="0" marL="0">
              <a:buNone/>
            </a:pPr>
            <a:r>
              <a:rPr altLang="en-US" b="1" dirty="0" sz="1050" lang="zh-CN">
                <a:latin typeface="微软雅黑" panose="020B0503020204020204" pitchFamily="34" charset="-122"/>
                <a:cs typeface="Aparajita" panose="020B0604020202020204" pitchFamily="34" charset="0"/>
              </a:rPr>
              <a:t>提供区域定制化教育数字资产服务</a:t>
            </a:r>
            <a:endParaRPr b="1" dirty="0" sz="1050" lang="en-US">
              <a:latin typeface="微软雅黑" panose="020B0503020204020204" pitchFamily="34" charset="-122"/>
              <a:cs typeface="Aparajita" panose="020B0604020202020204" pitchFamily="34" charset="0"/>
            </a:endParaRPr>
          </a:p>
        </p:txBody>
      </p:sp>
      <p:sp>
        <p:nvSpPr>
          <p:cNvPr id="1050052" name="Freeform 1"/>
          <p:cNvSpPr>
            <a:spLocks noChangeArrowheads="1"/>
          </p:cNvSpPr>
          <p:nvPr/>
        </p:nvSpPr>
        <p:spPr bwMode="auto">
          <a:xfrm>
            <a:off x="4563732" y="3263009"/>
            <a:ext cx="123429" cy="150428"/>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3" name="Freeform 2"/>
          <p:cNvSpPr>
            <a:spLocks noChangeArrowheads="1"/>
          </p:cNvSpPr>
          <p:nvPr/>
        </p:nvSpPr>
        <p:spPr bwMode="auto">
          <a:xfrm>
            <a:off x="4431577" y="2998507"/>
            <a:ext cx="1247" cy="8775"/>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4" name="Freeform 3"/>
          <p:cNvSpPr>
            <a:spLocks noChangeArrowheads="1"/>
          </p:cNvSpPr>
          <p:nvPr/>
        </p:nvSpPr>
        <p:spPr bwMode="auto">
          <a:xfrm>
            <a:off x="4431577" y="2865629"/>
            <a:ext cx="97247" cy="141653"/>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5" name="Freeform 4"/>
          <p:cNvSpPr>
            <a:spLocks noChangeArrowheads="1"/>
          </p:cNvSpPr>
          <p:nvPr/>
        </p:nvSpPr>
        <p:spPr bwMode="auto">
          <a:xfrm>
            <a:off x="4406641" y="2900729"/>
            <a:ext cx="8728" cy="1254"/>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6" name="Freeform 5"/>
          <p:cNvSpPr>
            <a:spLocks noChangeArrowheads="1"/>
          </p:cNvSpPr>
          <p:nvPr/>
        </p:nvSpPr>
        <p:spPr bwMode="auto">
          <a:xfrm>
            <a:off x="4257032" y="2504602"/>
            <a:ext cx="228156" cy="19430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7" name="Freeform 6"/>
          <p:cNvSpPr>
            <a:spLocks noChangeArrowheads="1"/>
          </p:cNvSpPr>
          <p:nvPr/>
        </p:nvSpPr>
        <p:spPr bwMode="auto">
          <a:xfrm>
            <a:off x="3985241" y="2443179"/>
            <a:ext cx="167064" cy="203077"/>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8" name="Freeform 7"/>
          <p:cNvSpPr>
            <a:spLocks noChangeArrowheads="1"/>
          </p:cNvSpPr>
          <p:nvPr/>
        </p:nvSpPr>
        <p:spPr bwMode="auto">
          <a:xfrm>
            <a:off x="4265760" y="2716454"/>
            <a:ext cx="26181" cy="89003"/>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59" name="Freeform 8"/>
          <p:cNvSpPr>
            <a:spLocks noChangeArrowheads="1"/>
          </p:cNvSpPr>
          <p:nvPr/>
        </p:nvSpPr>
        <p:spPr bwMode="auto">
          <a:xfrm>
            <a:off x="4065032" y="2478279"/>
            <a:ext cx="236882" cy="255727"/>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0" name="Freeform 9"/>
          <p:cNvSpPr>
            <a:spLocks noChangeArrowheads="1"/>
          </p:cNvSpPr>
          <p:nvPr/>
        </p:nvSpPr>
        <p:spPr bwMode="auto">
          <a:xfrm>
            <a:off x="5063678" y="2469503"/>
            <a:ext cx="52364" cy="3510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1" name="Freeform 10"/>
          <p:cNvSpPr>
            <a:spLocks noChangeArrowheads="1"/>
          </p:cNvSpPr>
          <p:nvPr/>
        </p:nvSpPr>
        <p:spPr bwMode="auto">
          <a:xfrm>
            <a:off x="4791887" y="2355429"/>
            <a:ext cx="315428" cy="26450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2" name="Freeform 11"/>
          <p:cNvSpPr>
            <a:spLocks noChangeArrowheads="1"/>
          </p:cNvSpPr>
          <p:nvPr/>
        </p:nvSpPr>
        <p:spPr bwMode="auto">
          <a:xfrm>
            <a:off x="4774434" y="2672580"/>
            <a:ext cx="201973" cy="185528"/>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3" name="Freeform 12"/>
          <p:cNvSpPr>
            <a:spLocks noChangeArrowheads="1"/>
          </p:cNvSpPr>
          <p:nvPr/>
        </p:nvSpPr>
        <p:spPr bwMode="auto">
          <a:xfrm>
            <a:off x="4694641" y="3086256"/>
            <a:ext cx="69818" cy="106553"/>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4" name="Freeform 13"/>
          <p:cNvSpPr>
            <a:spLocks noChangeArrowheads="1"/>
          </p:cNvSpPr>
          <p:nvPr/>
        </p:nvSpPr>
        <p:spPr bwMode="auto">
          <a:xfrm>
            <a:off x="4598641" y="3138906"/>
            <a:ext cx="114701" cy="106553"/>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5" name="Freeform 14"/>
          <p:cNvSpPr>
            <a:spLocks noChangeArrowheads="1"/>
          </p:cNvSpPr>
          <p:nvPr/>
        </p:nvSpPr>
        <p:spPr bwMode="auto">
          <a:xfrm>
            <a:off x="4783160" y="2848079"/>
            <a:ext cx="105975" cy="150428"/>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6" name="Freeform 15"/>
          <p:cNvSpPr>
            <a:spLocks noChangeArrowheads="1"/>
          </p:cNvSpPr>
          <p:nvPr/>
        </p:nvSpPr>
        <p:spPr bwMode="auto">
          <a:xfrm>
            <a:off x="4651004" y="3217880"/>
            <a:ext cx="105975" cy="106553"/>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7" name="Freeform 16"/>
          <p:cNvSpPr>
            <a:spLocks noChangeArrowheads="1"/>
          </p:cNvSpPr>
          <p:nvPr/>
        </p:nvSpPr>
        <p:spPr bwMode="auto">
          <a:xfrm>
            <a:off x="4765705" y="3112581"/>
            <a:ext cx="34909" cy="105299"/>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8" name="Freeform 17"/>
          <p:cNvSpPr>
            <a:spLocks noChangeArrowheads="1"/>
          </p:cNvSpPr>
          <p:nvPr/>
        </p:nvSpPr>
        <p:spPr bwMode="auto">
          <a:xfrm>
            <a:off x="3985240" y="2434403"/>
            <a:ext cx="114701" cy="97778"/>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69" name="Freeform 18"/>
          <p:cNvSpPr>
            <a:spLocks noChangeArrowheads="1"/>
          </p:cNvSpPr>
          <p:nvPr/>
        </p:nvSpPr>
        <p:spPr bwMode="auto">
          <a:xfrm>
            <a:off x="4117396" y="2257650"/>
            <a:ext cx="306700" cy="317151"/>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0" name="Freeform 19"/>
          <p:cNvSpPr>
            <a:spLocks noChangeArrowheads="1"/>
          </p:cNvSpPr>
          <p:nvPr/>
        </p:nvSpPr>
        <p:spPr bwMode="auto">
          <a:xfrm>
            <a:off x="4389187" y="2751555"/>
            <a:ext cx="104727" cy="132878"/>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1" name="Freeform 20"/>
          <p:cNvSpPr>
            <a:spLocks noChangeArrowheads="1"/>
          </p:cNvSpPr>
          <p:nvPr/>
        </p:nvSpPr>
        <p:spPr bwMode="auto">
          <a:xfrm>
            <a:off x="4712096" y="2954632"/>
            <a:ext cx="149610" cy="176753"/>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2" name="Freeform 21"/>
          <p:cNvSpPr>
            <a:spLocks noChangeArrowheads="1"/>
          </p:cNvSpPr>
          <p:nvPr/>
        </p:nvSpPr>
        <p:spPr bwMode="auto">
          <a:xfrm>
            <a:off x="4431576" y="3042382"/>
            <a:ext cx="184519" cy="203077"/>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3" name="Freeform 22"/>
          <p:cNvSpPr>
            <a:spLocks noChangeArrowheads="1"/>
          </p:cNvSpPr>
          <p:nvPr/>
        </p:nvSpPr>
        <p:spPr bwMode="auto">
          <a:xfrm>
            <a:off x="4459005" y="2504602"/>
            <a:ext cx="149610" cy="273277"/>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4" name="Freeform 23"/>
          <p:cNvSpPr>
            <a:spLocks noChangeArrowheads="1"/>
          </p:cNvSpPr>
          <p:nvPr/>
        </p:nvSpPr>
        <p:spPr bwMode="auto">
          <a:xfrm>
            <a:off x="4161032" y="2663806"/>
            <a:ext cx="114701" cy="78974"/>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5" name="Freeform 24"/>
          <p:cNvSpPr>
            <a:spLocks noChangeArrowheads="1"/>
          </p:cNvSpPr>
          <p:nvPr/>
        </p:nvSpPr>
        <p:spPr bwMode="auto">
          <a:xfrm>
            <a:off x="4476459" y="2734005"/>
            <a:ext cx="175792" cy="131624"/>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6" name="Freeform 25"/>
          <p:cNvSpPr>
            <a:spLocks noChangeArrowheads="1"/>
          </p:cNvSpPr>
          <p:nvPr/>
        </p:nvSpPr>
        <p:spPr bwMode="auto">
          <a:xfrm>
            <a:off x="4449032" y="2839304"/>
            <a:ext cx="280518" cy="308376"/>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7" name="Freeform 26"/>
          <p:cNvSpPr>
            <a:spLocks noChangeArrowheads="1"/>
          </p:cNvSpPr>
          <p:nvPr/>
        </p:nvSpPr>
        <p:spPr bwMode="auto">
          <a:xfrm>
            <a:off x="4703368" y="2963407"/>
            <a:ext cx="17454" cy="8775"/>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8" name="Freeform 27"/>
          <p:cNvSpPr>
            <a:spLocks noChangeArrowheads="1"/>
          </p:cNvSpPr>
          <p:nvPr/>
        </p:nvSpPr>
        <p:spPr bwMode="auto">
          <a:xfrm>
            <a:off x="4703368" y="2980956"/>
            <a:ext cx="8728" cy="17550"/>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79" name="Freeform 28"/>
          <p:cNvSpPr>
            <a:spLocks noChangeArrowheads="1"/>
          </p:cNvSpPr>
          <p:nvPr/>
        </p:nvSpPr>
        <p:spPr bwMode="auto">
          <a:xfrm>
            <a:off x="4712096" y="2865629"/>
            <a:ext cx="69818" cy="78975"/>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0" name="Freeform 29"/>
          <p:cNvSpPr>
            <a:spLocks noChangeArrowheads="1"/>
          </p:cNvSpPr>
          <p:nvPr/>
        </p:nvSpPr>
        <p:spPr bwMode="auto">
          <a:xfrm>
            <a:off x="4633550" y="2355429"/>
            <a:ext cx="158337" cy="167978"/>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1" name="Freeform 30"/>
          <p:cNvSpPr>
            <a:spLocks noChangeArrowheads="1"/>
          </p:cNvSpPr>
          <p:nvPr/>
        </p:nvSpPr>
        <p:spPr bwMode="auto">
          <a:xfrm>
            <a:off x="4397915" y="2337879"/>
            <a:ext cx="228155" cy="220627"/>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2" name="Freeform 31"/>
          <p:cNvSpPr>
            <a:spLocks noChangeArrowheads="1"/>
          </p:cNvSpPr>
          <p:nvPr/>
        </p:nvSpPr>
        <p:spPr bwMode="auto">
          <a:xfrm>
            <a:off x="4598641" y="2523407"/>
            <a:ext cx="236882" cy="334701"/>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3" name="Freeform 32"/>
          <p:cNvSpPr>
            <a:spLocks noChangeArrowheads="1"/>
          </p:cNvSpPr>
          <p:nvPr/>
        </p:nvSpPr>
        <p:spPr bwMode="auto">
          <a:xfrm>
            <a:off x="4370486" y="2257651"/>
            <a:ext cx="44883" cy="97778"/>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4" name="Freeform 33"/>
          <p:cNvSpPr>
            <a:spLocks noChangeArrowheads="1"/>
          </p:cNvSpPr>
          <p:nvPr/>
        </p:nvSpPr>
        <p:spPr bwMode="auto">
          <a:xfrm>
            <a:off x="5142224" y="3298108"/>
            <a:ext cx="1247" cy="125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5" name="Freeform 34"/>
          <p:cNvSpPr>
            <a:spLocks noChangeArrowheads="1"/>
          </p:cNvSpPr>
          <p:nvPr/>
        </p:nvSpPr>
        <p:spPr bwMode="auto">
          <a:xfrm>
            <a:off x="5142224" y="3298108"/>
            <a:ext cx="1247" cy="125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6" name="Freeform 35"/>
          <p:cNvSpPr>
            <a:spLocks noChangeArrowheads="1"/>
          </p:cNvSpPr>
          <p:nvPr/>
        </p:nvSpPr>
        <p:spPr bwMode="auto">
          <a:xfrm>
            <a:off x="5063679" y="2487052"/>
            <a:ext cx="105973" cy="122849"/>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7" name="Freeform 36"/>
          <p:cNvSpPr>
            <a:spLocks noChangeArrowheads="1"/>
          </p:cNvSpPr>
          <p:nvPr/>
        </p:nvSpPr>
        <p:spPr bwMode="auto">
          <a:xfrm>
            <a:off x="4887887" y="2716455"/>
            <a:ext cx="158337" cy="22940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8" name="Freeform 37"/>
          <p:cNvSpPr>
            <a:spLocks noChangeArrowheads="1"/>
          </p:cNvSpPr>
          <p:nvPr/>
        </p:nvSpPr>
        <p:spPr bwMode="auto">
          <a:xfrm>
            <a:off x="4922796" y="2593606"/>
            <a:ext cx="140883" cy="96524"/>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89" name="Freeform 38"/>
          <p:cNvSpPr>
            <a:spLocks noChangeArrowheads="1"/>
          </p:cNvSpPr>
          <p:nvPr/>
        </p:nvSpPr>
        <p:spPr bwMode="auto">
          <a:xfrm>
            <a:off x="3976513" y="2628706"/>
            <a:ext cx="88519" cy="70199"/>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0" name="Freeform 39"/>
          <p:cNvSpPr>
            <a:spLocks noChangeArrowheads="1"/>
          </p:cNvSpPr>
          <p:nvPr/>
        </p:nvSpPr>
        <p:spPr bwMode="auto">
          <a:xfrm>
            <a:off x="4046332" y="2751555"/>
            <a:ext cx="26181" cy="43875"/>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1" name="Freeform 40"/>
          <p:cNvSpPr>
            <a:spLocks noChangeArrowheads="1"/>
          </p:cNvSpPr>
          <p:nvPr/>
        </p:nvSpPr>
        <p:spPr bwMode="auto">
          <a:xfrm>
            <a:off x="4020149" y="2707680"/>
            <a:ext cx="97247" cy="78975"/>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2" name="Freeform 41"/>
          <p:cNvSpPr>
            <a:spLocks noChangeArrowheads="1"/>
          </p:cNvSpPr>
          <p:nvPr/>
        </p:nvSpPr>
        <p:spPr bwMode="auto">
          <a:xfrm>
            <a:off x="3993968" y="2707680"/>
            <a:ext cx="26181" cy="8775"/>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3" name="Freeform 42"/>
          <p:cNvSpPr>
            <a:spLocks noChangeArrowheads="1"/>
          </p:cNvSpPr>
          <p:nvPr/>
        </p:nvSpPr>
        <p:spPr bwMode="auto">
          <a:xfrm>
            <a:off x="4195941" y="2734005"/>
            <a:ext cx="52364" cy="105299"/>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4" name="Freeform 43"/>
          <p:cNvSpPr>
            <a:spLocks noChangeArrowheads="1"/>
          </p:cNvSpPr>
          <p:nvPr/>
        </p:nvSpPr>
        <p:spPr bwMode="auto">
          <a:xfrm>
            <a:off x="4720823" y="3130131"/>
            <a:ext cx="149610" cy="26450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5" name="Freeform 44"/>
          <p:cNvSpPr>
            <a:spLocks noChangeArrowheads="1"/>
          </p:cNvSpPr>
          <p:nvPr/>
        </p:nvSpPr>
        <p:spPr bwMode="auto">
          <a:xfrm>
            <a:off x="4738277" y="3209105"/>
            <a:ext cx="1247" cy="125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6" name="Freeform 45"/>
          <p:cNvSpPr>
            <a:spLocks noChangeArrowheads="1"/>
          </p:cNvSpPr>
          <p:nvPr/>
        </p:nvSpPr>
        <p:spPr bwMode="auto">
          <a:xfrm>
            <a:off x="4511369" y="3447282"/>
            <a:ext cx="1247" cy="8775"/>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7" name="Freeform 46"/>
          <p:cNvSpPr>
            <a:spLocks noChangeArrowheads="1"/>
          </p:cNvSpPr>
          <p:nvPr/>
        </p:nvSpPr>
        <p:spPr bwMode="auto">
          <a:xfrm>
            <a:off x="4511369" y="3341983"/>
            <a:ext cx="236882" cy="211853"/>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8" name="Freeform 47"/>
          <p:cNvSpPr>
            <a:spLocks noChangeArrowheads="1"/>
          </p:cNvSpPr>
          <p:nvPr/>
        </p:nvSpPr>
        <p:spPr bwMode="auto">
          <a:xfrm>
            <a:off x="4729550" y="3403408"/>
            <a:ext cx="8727" cy="17550"/>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099" name="Freeform 48"/>
          <p:cNvSpPr>
            <a:spLocks noChangeArrowheads="1"/>
          </p:cNvSpPr>
          <p:nvPr/>
        </p:nvSpPr>
        <p:spPr bwMode="auto">
          <a:xfrm>
            <a:off x="4922796" y="3165231"/>
            <a:ext cx="105975" cy="220627"/>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0" name="Freeform 49"/>
          <p:cNvSpPr>
            <a:spLocks noChangeArrowheads="1"/>
          </p:cNvSpPr>
          <p:nvPr/>
        </p:nvSpPr>
        <p:spPr bwMode="auto">
          <a:xfrm>
            <a:off x="4431577" y="3245459"/>
            <a:ext cx="132155" cy="203077"/>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1" name="Freeform 50"/>
          <p:cNvSpPr>
            <a:spLocks noChangeArrowheads="1"/>
          </p:cNvSpPr>
          <p:nvPr/>
        </p:nvSpPr>
        <p:spPr bwMode="auto">
          <a:xfrm>
            <a:off x="4117396" y="2742779"/>
            <a:ext cx="78546" cy="97778"/>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2" name="Freeform 51"/>
          <p:cNvSpPr>
            <a:spLocks noChangeArrowheads="1"/>
          </p:cNvSpPr>
          <p:nvPr/>
        </p:nvSpPr>
        <p:spPr bwMode="auto">
          <a:xfrm>
            <a:off x="4072513" y="2777879"/>
            <a:ext cx="52364" cy="61425"/>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3" name="Freeform 52"/>
          <p:cNvSpPr>
            <a:spLocks noChangeArrowheads="1"/>
          </p:cNvSpPr>
          <p:nvPr/>
        </p:nvSpPr>
        <p:spPr bwMode="auto">
          <a:xfrm>
            <a:off x="4257031" y="2751555"/>
            <a:ext cx="8728" cy="53903"/>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4" name="Freeform 53"/>
          <p:cNvSpPr>
            <a:spLocks noChangeArrowheads="1"/>
          </p:cNvSpPr>
          <p:nvPr/>
        </p:nvSpPr>
        <p:spPr bwMode="auto">
          <a:xfrm>
            <a:off x="4291941" y="2681355"/>
            <a:ext cx="175792" cy="159203"/>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5" name="Freeform 54"/>
          <p:cNvSpPr>
            <a:spLocks noChangeArrowheads="1"/>
          </p:cNvSpPr>
          <p:nvPr/>
        </p:nvSpPr>
        <p:spPr bwMode="auto">
          <a:xfrm>
            <a:off x="4389187" y="2891954"/>
            <a:ext cx="78546" cy="97778"/>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6" name="Freeform 55"/>
          <p:cNvSpPr>
            <a:spLocks noChangeArrowheads="1"/>
          </p:cNvSpPr>
          <p:nvPr/>
        </p:nvSpPr>
        <p:spPr bwMode="auto">
          <a:xfrm>
            <a:off x="4072513" y="2285229"/>
            <a:ext cx="140883" cy="132878"/>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7" name="Freeform 56"/>
          <p:cNvSpPr>
            <a:spLocks noChangeArrowheads="1"/>
          </p:cNvSpPr>
          <p:nvPr/>
        </p:nvSpPr>
        <p:spPr bwMode="auto">
          <a:xfrm>
            <a:off x="4370486" y="1887849"/>
            <a:ext cx="26181" cy="3510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08" name="Freeform 57"/>
          <p:cNvSpPr>
            <a:spLocks noChangeArrowheads="1"/>
          </p:cNvSpPr>
          <p:nvPr/>
        </p:nvSpPr>
        <p:spPr bwMode="auto">
          <a:xfrm>
            <a:off x="4431576" y="1677251"/>
            <a:ext cx="175792" cy="238177"/>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solidFill>
            <a:srgbClr val="0070C0"/>
          </a:solidFill>
          <a:ln>
            <a:noFill/>
          </a:ln>
          <a:effectLst/>
        </p:spPr>
        <p:txBody>
          <a:bodyPr anchor="ctr" wrap="none"/>
          <a:p>
            <a:endParaRPr dirty="0" lang="en-US">
              <a:latin typeface="微软雅黑" panose="020B0503020204020204" pitchFamily="34" charset="-122"/>
            </a:endParaRPr>
          </a:p>
        </p:txBody>
      </p:sp>
      <p:sp>
        <p:nvSpPr>
          <p:cNvPr id="1050109" name="Freeform 58"/>
          <p:cNvSpPr>
            <a:spLocks noChangeArrowheads="1"/>
          </p:cNvSpPr>
          <p:nvPr/>
        </p:nvSpPr>
        <p:spPr bwMode="auto">
          <a:xfrm>
            <a:off x="4345552" y="1932978"/>
            <a:ext cx="122181" cy="122849"/>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0" name="Freeform 59"/>
          <p:cNvSpPr>
            <a:spLocks noChangeArrowheads="1"/>
          </p:cNvSpPr>
          <p:nvPr/>
        </p:nvSpPr>
        <p:spPr bwMode="auto">
          <a:xfrm>
            <a:off x="4476459" y="1932978"/>
            <a:ext cx="140883" cy="87749"/>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1" name="Freeform 60"/>
          <p:cNvSpPr>
            <a:spLocks noChangeArrowheads="1"/>
          </p:cNvSpPr>
          <p:nvPr/>
        </p:nvSpPr>
        <p:spPr bwMode="auto">
          <a:xfrm>
            <a:off x="4572460" y="2055827"/>
            <a:ext cx="123428" cy="70199"/>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2" name="Freeform 61"/>
          <p:cNvSpPr>
            <a:spLocks noChangeArrowheads="1"/>
          </p:cNvSpPr>
          <p:nvPr/>
        </p:nvSpPr>
        <p:spPr bwMode="auto">
          <a:xfrm>
            <a:off x="4108668" y="2134802"/>
            <a:ext cx="175791" cy="122849"/>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3" name="Freeform 62"/>
          <p:cNvSpPr>
            <a:spLocks noChangeArrowheads="1"/>
          </p:cNvSpPr>
          <p:nvPr/>
        </p:nvSpPr>
        <p:spPr bwMode="auto">
          <a:xfrm>
            <a:off x="4861705" y="2257651"/>
            <a:ext cx="132155" cy="132878"/>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4" name="Freeform 63"/>
          <p:cNvSpPr>
            <a:spLocks noChangeArrowheads="1"/>
          </p:cNvSpPr>
          <p:nvPr/>
        </p:nvSpPr>
        <p:spPr bwMode="auto">
          <a:xfrm>
            <a:off x="4099942" y="2169901"/>
            <a:ext cx="34909" cy="78974"/>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5" name="Freeform 64"/>
          <p:cNvSpPr>
            <a:spLocks noChangeArrowheads="1"/>
          </p:cNvSpPr>
          <p:nvPr/>
        </p:nvSpPr>
        <p:spPr bwMode="auto">
          <a:xfrm>
            <a:off x="4598641" y="2134802"/>
            <a:ext cx="78546" cy="3510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6" name="Freeform 65"/>
          <p:cNvSpPr>
            <a:spLocks noChangeArrowheads="1"/>
          </p:cNvSpPr>
          <p:nvPr/>
        </p:nvSpPr>
        <p:spPr bwMode="auto">
          <a:xfrm>
            <a:off x="4659732" y="2169901"/>
            <a:ext cx="271791" cy="96524"/>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7" name="Freeform 66"/>
          <p:cNvSpPr>
            <a:spLocks noChangeArrowheads="1"/>
          </p:cNvSpPr>
          <p:nvPr/>
        </p:nvSpPr>
        <p:spPr bwMode="auto">
          <a:xfrm>
            <a:off x="5510015" y="2381754"/>
            <a:ext cx="105973" cy="61425"/>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8" name="Freeform 67"/>
          <p:cNvSpPr>
            <a:spLocks noChangeArrowheads="1"/>
          </p:cNvSpPr>
          <p:nvPr/>
        </p:nvSpPr>
        <p:spPr bwMode="auto">
          <a:xfrm>
            <a:off x="5081133" y="2161126"/>
            <a:ext cx="184519" cy="115328"/>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19" name="Freeform 68"/>
          <p:cNvSpPr>
            <a:spLocks noChangeArrowheads="1"/>
          </p:cNvSpPr>
          <p:nvPr/>
        </p:nvSpPr>
        <p:spPr bwMode="auto">
          <a:xfrm>
            <a:off x="5194588" y="2231326"/>
            <a:ext cx="167064" cy="150428"/>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0" name="Freeform 69"/>
          <p:cNvSpPr>
            <a:spLocks noChangeArrowheads="1"/>
          </p:cNvSpPr>
          <p:nvPr/>
        </p:nvSpPr>
        <p:spPr bwMode="auto">
          <a:xfrm>
            <a:off x="5124769" y="2108477"/>
            <a:ext cx="184519" cy="122849"/>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1" name="Freeform 70"/>
          <p:cNvSpPr>
            <a:spLocks noChangeArrowheads="1"/>
          </p:cNvSpPr>
          <p:nvPr/>
        </p:nvSpPr>
        <p:spPr bwMode="auto">
          <a:xfrm>
            <a:off x="5344197" y="2178676"/>
            <a:ext cx="26182" cy="8775"/>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2" name="Freeform 71"/>
          <p:cNvSpPr>
            <a:spLocks noChangeArrowheads="1"/>
          </p:cNvSpPr>
          <p:nvPr/>
        </p:nvSpPr>
        <p:spPr bwMode="auto">
          <a:xfrm>
            <a:off x="5325496" y="2178676"/>
            <a:ext cx="18701" cy="8775"/>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3" name="Freeform 72"/>
          <p:cNvSpPr>
            <a:spLocks noChangeArrowheads="1"/>
          </p:cNvSpPr>
          <p:nvPr/>
        </p:nvSpPr>
        <p:spPr bwMode="auto">
          <a:xfrm>
            <a:off x="5370379" y="2215030"/>
            <a:ext cx="43636" cy="3510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4" name="Freeform 73"/>
          <p:cNvSpPr>
            <a:spLocks noChangeArrowheads="1"/>
          </p:cNvSpPr>
          <p:nvPr/>
        </p:nvSpPr>
        <p:spPr bwMode="auto">
          <a:xfrm>
            <a:off x="5316769" y="2205001"/>
            <a:ext cx="34909" cy="3510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5" name="Freeform 74"/>
          <p:cNvSpPr>
            <a:spLocks noChangeArrowheads="1"/>
          </p:cNvSpPr>
          <p:nvPr/>
        </p:nvSpPr>
        <p:spPr bwMode="auto">
          <a:xfrm>
            <a:off x="5351678" y="2152351"/>
            <a:ext cx="132155" cy="53903"/>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6" name="Freeform 75"/>
          <p:cNvSpPr>
            <a:spLocks noChangeArrowheads="1"/>
          </p:cNvSpPr>
          <p:nvPr/>
        </p:nvSpPr>
        <p:spPr bwMode="auto">
          <a:xfrm>
            <a:off x="5642170" y="2416853"/>
            <a:ext cx="26181" cy="17550"/>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7" name="Freeform 76"/>
          <p:cNvSpPr>
            <a:spLocks noChangeArrowheads="1"/>
          </p:cNvSpPr>
          <p:nvPr/>
        </p:nvSpPr>
        <p:spPr bwMode="auto">
          <a:xfrm>
            <a:off x="6201961" y="2169901"/>
            <a:ext cx="61091" cy="61425"/>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8" name="Freeform 77"/>
          <p:cNvSpPr>
            <a:spLocks noChangeArrowheads="1"/>
          </p:cNvSpPr>
          <p:nvPr/>
        </p:nvSpPr>
        <p:spPr bwMode="auto">
          <a:xfrm>
            <a:off x="4520097" y="2029502"/>
            <a:ext cx="43636" cy="17550"/>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29" name="Freeform 78"/>
          <p:cNvSpPr>
            <a:spLocks noChangeArrowheads="1"/>
          </p:cNvSpPr>
          <p:nvPr/>
        </p:nvSpPr>
        <p:spPr bwMode="auto">
          <a:xfrm>
            <a:off x="4581186" y="1905399"/>
            <a:ext cx="69818" cy="3510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0" name="Freeform 79"/>
          <p:cNvSpPr>
            <a:spLocks noChangeArrowheads="1"/>
          </p:cNvSpPr>
          <p:nvPr/>
        </p:nvSpPr>
        <p:spPr bwMode="auto">
          <a:xfrm>
            <a:off x="4511369" y="2047052"/>
            <a:ext cx="78546" cy="3510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1" name="Freeform 80"/>
          <p:cNvSpPr>
            <a:spLocks noChangeArrowheads="1"/>
          </p:cNvSpPr>
          <p:nvPr/>
        </p:nvSpPr>
        <p:spPr bwMode="auto">
          <a:xfrm>
            <a:off x="4318123" y="1959303"/>
            <a:ext cx="34909" cy="26325"/>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2" name="Freeform 81"/>
          <p:cNvSpPr>
            <a:spLocks noChangeArrowheads="1"/>
          </p:cNvSpPr>
          <p:nvPr/>
        </p:nvSpPr>
        <p:spPr bwMode="auto">
          <a:xfrm>
            <a:off x="4178487" y="2003177"/>
            <a:ext cx="184519" cy="141653"/>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solidFill>
            <a:srgbClr val="C00000"/>
          </a:solidFill>
          <a:ln>
            <a:noFill/>
          </a:ln>
          <a:effectLst/>
        </p:spPr>
        <p:txBody>
          <a:bodyPr anchor="ctr" wrap="none"/>
          <a:p>
            <a:endParaRPr dirty="0" sz="1050" lang="en-US">
              <a:latin typeface="微软雅黑" panose="020B0503020204020204" pitchFamily="34" charset="-122"/>
            </a:endParaRPr>
          </a:p>
        </p:txBody>
      </p:sp>
      <p:sp>
        <p:nvSpPr>
          <p:cNvPr id="1050133" name="Freeform 82"/>
          <p:cNvSpPr>
            <a:spLocks noChangeArrowheads="1"/>
          </p:cNvSpPr>
          <p:nvPr/>
        </p:nvSpPr>
        <p:spPr bwMode="auto">
          <a:xfrm>
            <a:off x="4353033" y="2064602"/>
            <a:ext cx="34909" cy="17550"/>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4" name="Freeform 83"/>
          <p:cNvSpPr>
            <a:spLocks noChangeArrowheads="1"/>
          </p:cNvSpPr>
          <p:nvPr/>
        </p:nvSpPr>
        <p:spPr bwMode="auto">
          <a:xfrm>
            <a:off x="4353032" y="2082152"/>
            <a:ext cx="149610" cy="114074"/>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5" name="Freeform 84"/>
          <p:cNvSpPr>
            <a:spLocks noChangeArrowheads="1"/>
          </p:cNvSpPr>
          <p:nvPr/>
        </p:nvSpPr>
        <p:spPr bwMode="auto">
          <a:xfrm>
            <a:off x="4485187" y="2108477"/>
            <a:ext cx="8727" cy="17550"/>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6" name="Freeform 85"/>
          <p:cNvSpPr>
            <a:spLocks noChangeArrowheads="1"/>
          </p:cNvSpPr>
          <p:nvPr/>
        </p:nvSpPr>
        <p:spPr bwMode="auto">
          <a:xfrm>
            <a:off x="4493915" y="2090927"/>
            <a:ext cx="17454" cy="8775"/>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7" name="Freeform 86"/>
          <p:cNvSpPr>
            <a:spLocks noChangeArrowheads="1"/>
          </p:cNvSpPr>
          <p:nvPr/>
        </p:nvSpPr>
        <p:spPr bwMode="auto">
          <a:xfrm>
            <a:off x="4800614" y="2346654"/>
            <a:ext cx="26182" cy="43875"/>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8" name="Freeform 87"/>
          <p:cNvSpPr>
            <a:spLocks noChangeArrowheads="1"/>
          </p:cNvSpPr>
          <p:nvPr/>
        </p:nvSpPr>
        <p:spPr bwMode="auto">
          <a:xfrm>
            <a:off x="4809343" y="2257651"/>
            <a:ext cx="78545" cy="70199"/>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39" name="Freeform 88"/>
          <p:cNvSpPr>
            <a:spLocks noChangeArrowheads="1"/>
          </p:cNvSpPr>
          <p:nvPr/>
        </p:nvSpPr>
        <p:spPr bwMode="auto">
          <a:xfrm>
            <a:off x="4449031" y="2011953"/>
            <a:ext cx="78546" cy="17550"/>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0" name="Freeform 89"/>
          <p:cNvSpPr>
            <a:spLocks noChangeArrowheads="1"/>
          </p:cNvSpPr>
          <p:nvPr/>
        </p:nvSpPr>
        <p:spPr bwMode="auto">
          <a:xfrm>
            <a:off x="4440304" y="2047052"/>
            <a:ext cx="61090" cy="26325"/>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1" name="Freeform 90"/>
          <p:cNvSpPr>
            <a:spLocks noChangeArrowheads="1"/>
          </p:cNvSpPr>
          <p:nvPr/>
        </p:nvSpPr>
        <p:spPr bwMode="auto">
          <a:xfrm>
            <a:off x="4467733" y="2082152"/>
            <a:ext cx="17454" cy="17550"/>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2" name="Freeform 91"/>
          <p:cNvSpPr>
            <a:spLocks noChangeArrowheads="1"/>
          </p:cNvSpPr>
          <p:nvPr/>
        </p:nvSpPr>
        <p:spPr bwMode="auto">
          <a:xfrm>
            <a:off x="4537551" y="2090927"/>
            <a:ext cx="52364" cy="61425"/>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3" name="Freeform 92"/>
          <p:cNvSpPr>
            <a:spLocks noChangeArrowheads="1"/>
          </p:cNvSpPr>
          <p:nvPr/>
        </p:nvSpPr>
        <p:spPr bwMode="auto">
          <a:xfrm>
            <a:off x="4502642" y="2108477"/>
            <a:ext cx="34909" cy="3510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4" name="Freeform 93"/>
          <p:cNvSpPr>
            <a:spLocks noChangeArrowheads="1"/>
          </p:cNvSpPr>
          <p:nvPr/>
        </p:nvSpPr>
        <p:spPr bwMode="auto">
          <a:xfrm>
            <a:off x="4572461" y="2187451"/>
            <a:ext cx="26181" cy="3510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5" name="Freeform 94"/>
          <p:cNvSpPr>
            <a:spLocks noChangeArrowheads="1"/>
          </p:cNvSpPr>
          <p:nvPr/>
        </p:nvSpPr>
        <p:spPr bwMode="auto">
          <a:xfrm>
            <a:off x="4624823" y="1879075"/>
            <a:ext cx="53610" cy="27579"/>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46" name="Freeform 95"/>
          <p:cNvSpPr>
            <a:spLocks noChangeArrowheads="1"/>
          </p:cNvSpPr>
          <p:nvPr/>
        </p:nvSpPr>
        <p:spPr bwMode="auto">
          <a:xfrm>
            <a:off x="4624823" y="1843975"/>
            <a:ext cx="44883" cy="27579"/>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47" name="Freeform 96"/>
          <p:cNvSpPr>
            <a:spLocks noChangeArrowheads="1"/>
          </p:cNvSpPr>
          <p:nvPr/>
        </p:nvSpPr>
        <p:spPr bwMode="auto">
          <a:xfrm>
            <a:off x="4581186" y="1659701"/>
            <a:ext cx="149610" cy="167978"/>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48" name="Freeform 97"/>
          <p:cNvSpPr>
            <a:spLocks noChangeArrowheads="1"/>
          </p:cNvSpPr>
          <p:nvPr/>
        </p:nvSpPr>
        <p:spPr bwMode="auto">
          <a:xfrm>
            <a:off x="4598641" y="1985627"/>
            <a:ext cx="263065" cy="12410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solidFill>
            <a:srgbClr val="7030A0"/>
          </a:solidFill>
          <a:ln>
            <a:noFill/>
          </a:ln>
          <a:effectLst/>
        </p:spPr>
        <p:txBody>
          <a:bodyPr anchor="ctr" wrap="none"/>
          <a:p>
            <a:endParaRPr dirty="0" sz="1050" lang="en-US">
              <a:latin typeface="微软雅黑" panose="020B0503020204020204" pitchFamily="34" charset="-122"/>
            </a:endParaRPr>
          </a:p>
        </p:txBody>
      </p:sp>
      <p:sp>
        <p:nvSpPr>
          <p:cNvPr id="1050149" name="Freeform 98"/>
          <p:cNvSpPr>
            <a:spLocks noChangeArrowheads="1"/>
          </p:cNvSpPr>
          <p:nvPr/>
        </p:nvSpPr>
        <p:spPr bwMode="auto">
          <a:xfrm>
            <a:off x="4624823" y="1914174"/>
            <a:ext cx="114701" cy="70199"/>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0" name="Freeform 99"/>
          <p:cNvSpPr>
            <a:spLocks noChangeArrowheads="1"/>
          </p:cNvSpPr>
          <p:nvPr/>
        </p:nvSpPr>
        <p:spPr bwMode="auto">
          <a:xfrm>
            <a:off x="4467733" y="1474174"/>
            <a:ext cx="78545" cy="52649"/>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51" name="Freeform 100"/>
          <p:cNvSpPr>
            <a:spLocks noChangeArrowheads="1"/>
          </p:cNvSpPr>
          <p:nvPr/>
        </p:nvSpPr>
        <p:spPr bwMode="auto">
          <a:xfrm>
            <a:off x="4422849" y="1482948"/>
            <a:ext cx="61090" cy="8775"/>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52" name="Freeform 101"/>
          <p:cNvSpPr>
            <a:spLocks noChangeArrowheads="1"/>
          </p:cNvSpPr>
          <p:nvPr/>
        </p:nvSpPr>
        <p:spPr bwMode="auto">
          <a:xfrm>
            <a:off x="6447571" y="2989732"/>
            <a:ext cx="132155" cy="124103"/>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3" name="Freeform 102"/>
          <p:cNvSpPr>
            <a:spLocks noChangeArrowheads="1"/>
          </p:cNvSpPr>
          <p:nvPr/>
        </p:nvSpPr>
        <p:spPr bwMode="auto">
          <a:xfrm>
            <a:off x="4983887" y="1922949"/>
            <a:ext cx="613400" cy="255727"/>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4" name="Freeform 103"/>
          <p:cNvSpPr>
            <a:spLocks noChangeArrowheads="1"/>
          </p:cNvSpPr>
          <p:nvPr/>
        </p:nvSpPr>
        <p:spPr bwMode="auto">
          <a:xfrm>
            <a:off x="6447570" y="2117252"/>
            <a:ext cx="61090" cy="3510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5" name="Freeform 104"/>
          <p:cNvSpPr>
            <a:spLocks noChangeArrowheads="1"/>
          </p:cNvSpPr>
          <p:nvPr/>
        </p:nvSpPr>
        <p:spPr bwMode="auto">
          <a:xfrm>
            <a:off x="6465025" y="1959303"/>
            <a:ext cx="26181" cy="78974"/>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6" name="Freeform 105"/>
          <p:cNvSpPr>
            <a:spLocks noChangeArrowheads="1"/>
          </p:cNvSpPr>
          <p:nvPr/>
        </p:nvSpPr>
        <p:spPr bwMode="auto">
          <a:xfrm>
            <a:off x="5405288" y="1959302"/>
            <a:ext cx="937555" cy="581654"/>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solidFill>
            <a:srgbClr val="C00000"/>
          </a:solidFill>
          <a:ln>
            <a:noFill/>
          </a:ln>
          <a:effectLst/>
        </p:spPr>
        <p:txBody>
          <a:bodyPr anchor="ctr" wrap="none"/>
          <a:p>
            <a:endParaRPr dirty="0" sz="1050" lang="en-US">
              <a:latin typeface="微软雅黑" panose="020B0503020204020204" pitchFamily="34" charset="-122"/>
            </a:endParaRPr>
          </a:p>
        </p:txBody>
      </p:sp>
      <p:sp>
        <p:nvSpPr>
          <p:cNvPr id="1050157" name="Freeform 106"/>
          <p:cNvSpPr>
            <a:spLocks noChangeArrowheads="1"/>
          </p:cNvSpPr>
          <p:nvPr/>
        </p:nvSpPr>
        <p:spPr bwMode="auto">
          <a:xfrm>
            <a:off x="6307934" y="2187451"/>
            <a:ext cx="149610" cy="124103"/>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solidFill>
            <a:srgbClr val="C00000"/>
          </a:solidFill>
          <a:ln>
            <a:noFill/>
          </a:ln>
          <a:effectLst/>
        </p:spPr>
        <p:txBody>
          <a:bodyPr anchor="ctr" wrap="none"/>
          <a:p>
            <a:endParaRPr dirty="0" sz="1050" lang="en-US">
              <a:latin typeface="微软雅黑" panose="020B0503020204020204" pitchFamily="34" charset="-122"/>
            </a:endParaRPr>
          </a:p>
        </p:txBody>
      </p:sp>
      <p:sp>
        <p:nvSpPr>
          <p:cNvPr id="1050158" name="Freeform 107"/>
          <p:cNvSpPr>
            <a:spLocks noChangeArrowheads="1"/>
          </p:cNvSpPr>
          <p:nvPr/>
        </p:nvSpPr>
        <p:spPr bwMode="auto">
          <a:xfrm>
            <a:off x="6273026" y="2311554"/>
            <a:ext cx="26181" cy="43875"/>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59" name="Freeform 108"/>
          <p:cNvSpPr>
            <a:spLocks noChangeArrowheads="1"/>
          </p:cNvSpPr>
          <p:nvPr/>
        </p:nvSpPr>
        <p:spPr bwMode="auto">
          <a:xfrm>
            <a:off x="5623469" y="1985627"/>
            <a:ext cx="482493" cy="176753"/>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60" name="Freeform 109"/>
          <p:cNvSpPr>
            <a:spLocks noChangeArrowheads="1"/>
          </p:cNvSpPr>
          <p:nvPr/>
        </p:nvSpPr>
        <p:spPr bwMode="auto">
          <a:xfrm>
            <a:off x="4598641" y="1465398"/>
            <a:ext cx="26182" cy="8775"/>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1" name="Freeform 110"/>
          <p:cNvSpPr>
            <a:spLocks noChangeArrowheads="1"/>
          </p:cNvSpPr>
          <p:nvPr/>
        </p:nvSpPr>
        <p:spPr bwMode="auto">
          <a:xfrm>
            <a:off x="4335577" y="1773775"/>
            <a:ext cx="96000" cy="89003"/>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2" name="Freeform 111"/>
          <p:cNvSpPr>
            <a:spLocks noChangeArrowheads="1"/>
          </p:cNvSpPr>
          <p:nvPr/>
        </p:nvSpPr>
        <p:spPr bwMode="auto">
          <a:xfrm>
            <a:off x="4581186" y="1650926"/>
            <a:ext cx="61091" cy="17550"/>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3" name="Freeform 112"/>
          <p:cNvSpPr>
            <a:spLocks noChangeArrowheads="1"/>
          </p:cNvSpPr>
          <p:nvPr/>
        </p:nvSpPr>
        <p:spPr bwMode="auto">
          <a:xfrm>
            <a:off x="4659732" y="1642151"/>
            <a:ext cx="61090" cy="17550"/>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4" name="Freeform 113"/>
          <p:cNvSpPr>
            <a:spLocks noChangeArrowheads="1"/>
          </p:cNvSpPr>
          <p:nvPr/>
        </p:nvSpPr>
        <p:spPr bwMode="auto">
          <a:xfrm>
            <a:off x="4422849" y="1712351"/>
            <a:ext cx="61090" cy="52649"/>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5" name="Freeform 114"/>
          <p:cNvSpPr>
            <a:spLocks noChangeArrowheads="1"/>
          </p:cNvSpPr>
          <p:nvPr/>
        </p:nvSpPr>
        <p:spPr bwMode="auto">
          <a:xfrm>
            <a:off x="4528824" y="1650926"/>
            <a:ext cx="34909" cy="26325"/>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6" name="Freeform 115"/>
          <p:cNvSpPr>
            <a:spLocks noChangeArrowheads="1"/>
          </p:cNvSpPr>
          <p:nvPr/>
        </p:nvSpPr>
        <p:spPr bwMode="auto">
          <a:xfrm>
            <a:off x="5703261" y="1456624"/>
            <a:ext cx="88519" cy="3510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7" name="Freeform 117"/>
          <p:cNvSpPr>
            <a:spLocks noChangeArrowheads="1"/>
          </p:cNvSpPr>
          <p:nvPr/>
        </p:nvSpPr>
        <p:spPr bwMode="auto">
          <a:xfrm>
            <a:off x="5133497" y="1553148"/>
            <a:ext cx="52364" cy="26325"/>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8" name="Freeform 118"/>
          <p:cNvSpPr>
            <a:spLocks noChangeArrowheads="1"/>
          </p:cNvSpPr>
          <p:nvPr/>
        </p:nvSpPr>
        <p:spPr bwMode="auto">
          <a:xfrm>
            <a:off x="5071159" y="1597022"/>
            <a:ext cx="44883" cy="3510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69" name="Freeform 119"/>
          <p:cNvSpPr>
            <a:spLocks noChangeArrowheads="1"/>
          </p:cNvSpPr>
          <p:nvPr/>
        </p:nvSpPr>
        <p:spPr bwMode="auto">
          <a:xfrm>
            <a:off x="6219415" y="2241355"/>
            <a:ext cx="43637" cy="52649"/>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0" name="Freeform 120"/>
          <p:cNvSpPr>
            <a:spLocks noChangeArrowheads="1"/>
          </p:cNvSpPr>
          <p:nvPr/>
        </p:nvSpPr>
        <p:spPr bwMode="auto">
          <a:xfrm>
            <a:off x="6184506" y="2760329"/>
            <a:ext cx="26182" cy="52649"/>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1" name="Freeform 121"/>
          <p:cNvSpPr>
            <a:spLocks noChangeArrowheads="1"/>
          </p:cNvSpPr>
          <p:nvPr/>
        </p:nvSpPr>
        <p:spPr bwMode="auto">
          <a:xfrm>
            <a:off x="6105962" y="2954632"/>
            <a:ext cx="27429" cy="43875"/>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2" name="Freeform 122"/>
          <p:cNvSpPr>
            <a:spLocks noChangeArrowheads="1"/>
          </p:cNvSpPr>
          <p:nvPr/>
        </p:nvSpPr>
        <p:spPr bwMode="auto">
          <a:xfrm>
            <a:off x="6299206" y="2945857"/>
            <a:ext cx="34909" cy="17550"/>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3" name="Freeform 123"/>
          <p:cNvSpPr>
            <a:spLocks noChangeArrowheads="1"/>
          </p:cNvSpPr>
          <p:nvPr/>
        </p:nvSpPr>
        <p:spPr bwMode="auto">
          <a:xfrm>
            <a:off x="6325388" y="2963407"/>
            <a:ext cx="114701" cy="115328"/>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4" name="Freeform 124"/>
          <p:cNvSpPr>
            <a:spLocks noChangeArrowheads="1"/>
          </p:cNvSpPr>
          <p:nvPr/>
        </p:nvSpPr>
        <p:spPr bwMode="auto">
          <a:xfrm>
            <a:off x="5773078" y="2566028"/>
            <a:ext cx="114701" cy="132878"/>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5" name="Freeform 125"/>
          <p:cNvSpPr>
            <a:spLocks noChangeArrowheads="1"/>
          </p:cNvSpPr>
          <p:nvPr/>
        </p:nvSpPr>
        <p:spPr bwMode="auto">
          <a:xfrm>
            <a:off x="5816716" y="2830529"/>
            <a:ext cx="43636" cy="61425"/>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6" name="Freeform 126"/>
          <p:cNvSpPr>
            <a:spLocks noChangeArrowheads="1"/>
          </p:cNvSpPr>
          <p:nvPr/>
        </p:nvSpPr>
        <p:spPr bwMode="auto">
          <a:xfrm>
            <a:off x="5886534" y="2602381"/>
            <a:ext cx="34909" cy="52649"/>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7" name="Freeform 127"/>
          <p:cNvSpPr>
            <a:spLocks noChangeArrowheads="1"/>
          </p:cNvSpPr>
          <p:nvPr/>
        </p:nvSpPr>
        <p:spPr bwMode="auto">
          <a:xfrm>
            <a:off x="5825442" y="2530928"/>
            <a:ext cx="52364" cy="62679"/>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8" name="Freeform 128"/>
          <p:cNvSpPr>
            <a:spLocks noChangeArrowheads="1"/>
          </p:cNvSpPr>
          <p:nvPr/>
        </p:nvSpPr>
        <p:spPr bwMode="auto">
          <a:xfrm>
            <a:off x="6053598" y="2812979"/>
            <a:ext cx="44883" cy="3510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79" name="Freeform 129"/>
          <p:cNvSpPr>
            <a:spLocks noChangeArrowheads="1"/>
          </p:cNvSpPr>
          <p:nvPr/>
        </p:nvSpPr>
        <p:spPr bwMode="auto">
          <a:xfrm>
            <a:off x="5983779" y="2856854"/>
            <a:ext cx="61090" cy="43875"/>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0" name="Freeform 130"/>
          <p:cNvSpPr>
            <a:spLocks noChangeArrowheads="1"/>
          </p:cNvSpPr>
          <p:nvPr/>
        </p:nvSpPr>
        <p:spPr bwMode="auto">
          <a:xfrm>
            <a:off x="5851625" y="2513378"/>
            <a:ext cx="69818" cy="61425"/>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1" name="Freeform 131"/>
          <p:cNvSpPr>
            <a:spLocks noChangeArrowheads="1"/>
          </p:cNvSpPr>
          <p:nvPr/>
        </p:nvSpPr>
        <p:spPr bwMode="auto">
          <a:xfrm>
            <a:off x="5903988" y="2637481"/>
            <a:ext cx="43636" cy="105299"/>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2" name="Freeform 132"/>
          <p:cNvSpPr>
            <a:spLocks noChangeArrowheads="1"/>
          </p:cNvSpPr>
          <p:nvPr/>
        </p:nvSpPr>
        <p:spPr bwMode="auto">
          <a:xfrm>
            <a:off x="5851625" y="2672580"/>
            <a:ext cx="69818" cy="62679"/>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3" name="Freeform 133"/>
          <p:cNvSpPr>
            <a:spLocks noChangeArrowheads="1"/>
          </p:cNvSpPr>
          <p:nvPr/>
        </p:nvSpPr>
        <p:spPr bwMode="auto">
          <a:xfrm>
            <a:off x="5947624" y="2856854"/>
            <a:ext cx="132155" cy="141653"/>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4" name="Freeform 134"/>
          <p:cNvSpPr>
            <a:spLocks noChangeArrowheads="1"/>
          </p:cNvSpPr>
          <p:nvPr/>
        </p:nvSpPr>
        <p:spPr bwMode="auto">
          <a:xfrm>
            <a:off x="4940251" y="2215030"/>
            <a:ext cx="280518" cy="246952"/>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5" name="Freeform 135"/>
          <p:cNvSpPr>
            <a:spLocks noChangeArrowheads="1"/>
          </p:cNvSpPr>
          <p:nvPr/>
        </p:nvSpPr>
        <p:spPr bwMode="auto">
          <a:xfrm>
            <a:off x="5632197" y="2469503"/>
            <a:ext cx="44883" cy="53904"/>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6" name="Freeform 136"/>
          <p:cNvSpPr>
            <a:spLocks noChangeArrowheads="1"/>
          </p:cNvSpPr>
          <p:nvPr/>
        </p:nvSpPr>
        <p:spPr bwMode="auto">
          <a:xfrm>
            <a:off x="5316768" y="2276455"/>
            <a:ext cx="306700" cy="493904"/>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7" name="Freeform 137"/>
          <p:cNvSpPr>
            <a:spLocks noChangeArrowheads="1"/>
          </p:cNvSpPr>
          <p:nvPr/>
        </p:nvSpPr>
        <p:spPr bwMode="auto">
          <a:xfrm>
            <a:off x="5212041" y="2257650"/>
            <a:ext cx="228156" cy="22940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8" name="Freeform 138"/>
          <p:cNvSpPr>
            <a:spLocks noChangeArrowheads="1"/>
          </p:cNvSpPr>
          <p:nvPr/>
        </p:nvSpPr>
        <p:spPr bwMode="auto">
          <a:xfrm>
            <a:off x="5650898" y="2416853"/>
            <a:ext cx="97247" cy="114075"/>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89" name="Freeform 139"/>
          <p:cNvSpPr>
            <a:spLocks noChangeArrowheads="1"/>
          </p:cNvSpPr>
          <p:nvPr/>
        </p:nvSpPr>
        <p:spPr bwMode="auto">
          <a:xfrm>
            <a:off x="4677186" y="1518048"/>
            <a:ext cx="2507213" cy="634303"/>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190" name="Freeform 140"/>
          <p:cNvSpPr>
            <a:spLocks noChangeArrowheads="1"/>
          </p:cNvSpPr>
          <p:nvPr/>
        </p:nvSpPr>
        <p:spPr bwMode="auto">
          <a:xfrm>
            <a:off x="5694533" y="2416853"/>
            <a:ext cx="114701" cy="211853"/>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1" name="Freeform 141"/>
          <p:cNvSpPr>
            <a:spLocks noChangeArrowheads="1"/>
          </p:cNvSpPr>
          <p:nvPr/>
        </p:nvSpPr>
        <p:spPr bwMode="auto">
          <a:xfrm>
            <a:off x="5694534" y="2399303"/>
            <a:ext cx="34909" cy="27579"/>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2" name="Freeform 142"/>
          <p:cNvSpPr>
            <a:spLocks noChangeArrowheads="1"/>
          </p:cNvSpPr>
          <p:nvPr/>
        </p:nvSpPr>
        <p:spPr bwMode="auto">
          <a:xfrm>
            <a:off x="6018689" y="3138906"/>
            <a:ext cx="613400" cy="493904"/>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5"/>
          </a:solidFill>
          <a:ln>
            <a:noFill/>
          </a:ln>
          <a:effectLst/>
        </p:spPr>
        <p:txBody>
          <a:bodyPr anchor="ctr" wrap="none"/>
          <a:p>
            <a:endParaRPr dirty="0" sz="1050" lang="en-US">
              <a:latin typeface="微软雅黑" panose="020B0503020204020204" pitchFamily="34" charset="-122"/>
            </a:endParaRPr>
          </a:p>
        </p:txBody>
      </p:sp>
      <p:sp>
        <p:nvSpPr>
          <p:cNvPr id="1050193" name="Freeform 143"/>
          <p:cNvSpPr>
            <a:spLocks noChangeArrowheads="1"/>
          </p:cNvSpPr>
          <p:nvPr/>
        </p:nvSpPr>
        <p:spPr bwMode="auto">
          <a:xfrm>
            <a:off x="5738170" y="2839304"/>
            <a:ext cx="158337" cy="194303"/>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4" name="Freeform 144"/>
          <p:cNvSpPr>
            <a:spLocks noChangeArrowheads="1"/>
          </p:cNvSpPr>
          <p:nvPr/>
        </p:nvSpPr>
        <p:spPr bwMode="auto">
          <a:xfrm>
            <a:off x="4126124" y="1922949"/>
            <a:ext cx="26181" cy="8775"/>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5" name="Freeform 145"/>
          <p:cNvSpPr>
            <a:spLocks noChangeArrowheads="1"/>
          </p:cNvSpPr>
          <p:nvPr/>
        </p:nvSpPr>
        <p:spPr bwMode="auto">
          <a:xfrm>
            <a:off x="4089967" y="1941753"/>
            <a:ext cx="52364" cy="43875"/>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6" name="Freeform 146"/>
          <p:cNvSpPr>
            <a:spLocks noChangeArrowheads="1"/>
          </p:cNvSpPr>
          <p:nvPr/>
        </p:nvSpPr>
        <p:spPr bwMode="auto">
          <a:xfrm>
            <a:off x="4161032" y="1870300"/>
            <a:ext cx="105973" cy="132878"/>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7" name="Freeform 147"/>
          <p:cNvSpPr>
            <a:spLocks noChangeArrowheads="1"/>
          </p:cNvSpPr>
          <p:nvPr/>
        </p:nvSpPr>
        <p:spPr bwMode="auto">
          <a:xfrm>
            <a:off x="3100048" y="2848078"/>
            <a:ext cx="595946" cy="670657"/>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2"/>
          </a:solidFill>
          <a:ln>
            <a:noFill/>
          </a:ln>
          <a:effectLst/>
        </p:spPr>
        <p:txBody>
          <a:bodyPr anchor="ctr" wrap="none"/>
          <a:p>
            <a:endParaRPr dirty="0" sz="1050" lang="en-US">
              <a:latin typeface="微软雅黑" panose="020B0503020204020204" pitchFamily="34" charset="-122"/>
            </a:endParaRPr>
          </a:p>
        </p:txBody>
      </p:sp>
      <p:sp>
        <p:nvSpPr>
          <p:cNvPr id="1050198" name="Freeform 148"/>
          <p:cNvSpPr>
            <a:spLocks noChangeArrowheads="1"/>
          </p:cNvSpPr>
          <p:nvPr/>
        </p:nvSpPr>
        <p:spPr bwMode="auto">
          <a:xfrm>
            <a:off x="3389294" y="3412182"/>
            <a:ext cx="8728" cy="8775"/>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199" name="Freeform 149"/>
          <p:cNvSpPr>
            <a:spLocks noChangeArrowheads="1"/>
          </p:cNvSpPr>
          <p:nvPr/>
        </p:nvSpPr>
        <p:spPr bwMode="auto">
          <a:xfrm>
            <a:off x="3100049" y="3341983"/>
            <a:ext cx="271791" cy="529004"/>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0" name="Freeform 150"/>
          <p:cNvSpPr>
            <a:spLocks noChangeArrowheads="1"/>
          </p:cNvSpPr>
          <p:nvPr/>
        </p:nvSpPr>
        <p:spPr bwMode="auto">
          <a:xfrm>
            <a:off x="3336931" y="3482382"/>
            <a:ext cx="61091" cy="78975"/>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1" name="Freeform 151"/>
          <p:cNvSpPr>
            <a:spLocks noChangeArrowheads="1"/>
          </p:cNvSpPr>
          <p:nvPr/>
        </p:nvSpPr>
        <p:spPr bwMode="auto">
          <a:xfrm>
            <a:off x="3275840" y="3288080"/>
            <a:ext cx="113453" cy="132878"/>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2" name="Freeform 152"/>
          <p:cNvSpPr>
            <a:spLocks noChangeArrowheads="1"/>
          </p:cNvSpPr>
          <p:nvPr/>
        </p:nvSpPr>
        <p:spPr bwMode="auto">
          <a:xfrm>
            <a:off x="2986595" y="2909504"/>
            <a:ext cx="78545" cy="97778"/>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3" name="Freeform 153"/>
          <p:cNvSpPr>
            <a:spLocks noChangeArrowheads="1"/>
          </p:cNvSpPr>
          <p:nvPr/>
        </p:nvSpPr>
        <p:spPr bwMode="auto">
          <a:xfrm>
            <a:off x="3021503" y="2725229"/>
            <a:ext cx="158337" cy="246953"/>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4" name="Freeform 154"/>
          <p:cNvSpPr>
            <a:spLocks noChangeArrowheads="1"/>
          </p:cNvSpPr>
          <p:nvPr/>
        </p:nvSpPr>
        <p:spPr bwMode="auto">
          <a:xfrm>
            <a:off x="3117503" y="2725229"/>
            <a:ext cx="175792" cy="176753"/>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5" name="Freeform 155"/>
          <p:cNvSpPr>
            <a:spLocks noChangeArrowheads="1"/>
          </p:cNvSpPr>
          <p:nvPr/>
        </p:nvSpPr>
        <p:spPr bwMode="auto">
          <a:xfrm>
            <a:off x="3319476" y="2891954"/>
            <a:ext cx="1247" cy="125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6" name="Freeform 156"/>
          <p:cNvSpPr>
            <a:spLocks noChangeArrowheads="1"/>
          </p:cNvSpPr>
          <p:nvPr/>
        </p:nvSpPr>
        <p:spPr bwMode="auto">
          <a:xfrm>
            <a:off x="3293294" y="2786654"/>
            <a:ext cx="52364" cy="106553"/>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7" name="Freeform 157"/>
          <p:cNvSpPr>
            <a:spLocks noChangeArrowheads="1"/>
          </p:cNvSpPr>
          <p:nvPr/>
        </p:nvSpPr>
        <p:spPr bwMode="auto">
          <a:xfrm>
            <a:off x="3345659" y="2830529"/>
            <a:ext cx="78545" cy="52649"/>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8" name="Freeform 158"/>
          <p:cNvSpPr>
            <a:spLocks noChangeArrowheads="1"/>
          </p:cNvSpPr>
          <p:nvPr/>
        </p:nvSpPr>
        <p:spPr bwMode="auto">
          <a:xfrm>
            <a:off x="3162386" y="3112581"/>
            <a:ext cx="175792" cy="220627"/>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09" name="Freeform 159"/>
          <p:cNvSpPr>
            <a:spLocks noChangeArrowheads="1"/>
          </p:cNvSpPr>
          <p:nvPr/>
        </p:nvSpPr>
        <p:spPr bwMode="auto">
          <a:xfrm>
            <a:off x="3091321" y="3703010"/>
            <a:ext cx="1247" cy="8775"/>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0" name="Freeform 160"/>
          <p:cNvSpPr>
            <a:spLocks noChangeArrowheads="1"/>
          </p:cNvSpPr>
          <p:nvPr/>
        </p:nvSpPr>
        <p:spPr bwMode="auto">
          <a:xfrm>
            <a:off x="2986595" y="2945857"/>
            <a:ext cx="201973" cy="740857"/>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1" name="Freeform 161"/>
          <p:cNvSpPr>
            <a:spLocks noChangeArrowheads="1"/>
          </p:cNvSpPr>
          <p:nvPr/>
        </p:nvSpPr>
        <p:spPr bwMode="auto">
          <a:xfrm>
            <a:off x="3082594" y="3843408"/>
            <a:ext cx="26182" cy="27579"/>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2" name="Freeform 162"/>
          <p:cNvSpPr>
            <a:spLocks noChangeArrowheads="1"/>
          </p:cNvSpPr>
          <p:nvPr/>
        </p:nvSpPr>
        <p:spPr bwMode="auto">
          <a:xfrm>
            <a:off x="2977867" y="3007282"/>
            <a:ext cx="1247" cy="8775"/>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3" name="Freeform 163"/>
          <p:cNvSpPr>
            <a:spLocks noChangeArrowheads="1"/>
          </p:cNvSpPr>
          <p:nvPr/>
        </p:nvSpPr>
        <p:spPr bwMode="auto">
          <a:xfrm>
            <a:off x="3126230" y="3888537"/>
            <a:ext cx="1247" cy="125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4" name="Freeform 164"/>
          <p:cNvSpPr>
            <a:spLocks noChangeArrowheads="1"/>
          </p:cNvSpPr>
          <p:nvPr/>
        </p:nvSpPr>
        <p:spPr bwMode="auto">
          <a:xfrm>
            <a:off x="3108776" y="3720559"/>
            <a:ext cx="8727" cy="17550"/>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5" name="Freeform 165"/>
          <p:cNvSpPr>
            <a:spLocks noChangeArrowheads="1"/>
          </p:cNvSpPr>
          <p:nvPr/>
        </p:nvSpPr>
        <p:spPr bwMode="auto">
          <a:xfrm>
            <a:off x="3073867" y="3746885"/>
            <a:ext cx="44883" cy="70199"/>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16" name="Freeform 166"/>
          <p:cNvSpPr>
            <a:spLocks noChangeArrowheads="1"/>
          </p:cNvSpPr>
          <p:nvPr/>
        </p:nvSpPr>
        <p:spPr bwMode="auto">
          <a:xfrm>
            <a:off x="3854332" y="1614573"/>
            <a:ext cx="43636" cy="26325"/>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17" name="Freeform 167"/>
          <p:cNvSpPr>
            <a:spLocks noChangeArrowheads="1"/>
          </p:cNvSpPr>
          <p:nvPr/>
        </p:nvSpPr>
        <p:spPr bwMode="auto">
          <a:xfrm>
            <a:off x="3126231" y="1412749"/>
            <a:ext cx="806646" cy="414930"/>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18" name="Freeform 168"/>
          <p:cNvSpPr>
            <a:spLocks noChangeArrowheads="1"/>
          </p:cNvSpPr>
          <p:nvPr/>
        </p:nvSpPr>
        <p:spPr bwMode="auto">
          <a:xfrm>
            <a:off x="3967786" y="1439074"/>
            <a:ext cx="62338" cy="8775"/>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19" name="Freeform 169"/>
          <p:cNvSpPr>
            <a:spLocks noChangeArrowheads="1"/>
          </p:cNvSpPr>
          <p:nvPr/>
        </p:nvSpPr>
        <p:spPr bwMode="auto">
          <a:xfrm>
            <a:off x="3906696" y="1721126"/>
            <a:ext cx="114701" cy="43875"/>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20" name="Freeform 170"/>
          <p:cNvSpPr>
            <a:spLocks noChangeArrowheads="1"/>
          </p:cNvSpPr>
          <p:nvPr/>
        </p:nvSpPr>
        <p:spPr bwMode="auto">
          <a:xfrm>
            <a:off x="3021504" y="2530928"/>
            <a:ext cx="34909" cy="27579"/>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1" name="Freeform 171"/>
          <p:cNvSpPr>
            <a:spLocks noChangeArrowheads="1"/>
          </p:cNvSpPr>
          <p:nvPr/>
        </p:nvSpPr>
        <p:spPr bwMode="auto">
          <a:xfrm>
            <a:off x="3056413" y="2558506"/>
            <a:ext cx="8727" cy="1253"/>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2" name="Freeform 172"/>
          <p:cNvSpPr>
            <a:spLocks noChangeArrowheads="1"/>
          </p:cNvSpPr>
          <p:nvPr/>
        </p:nvSpPr>
        <p:spPr bwMode="auto">
          <a:xfrm>
            <a:off x="2986595" y="2513378"/>
            <a:ext cx="34909" cy="17550"/>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3" name="Freeform 173"/>
          <p:cNvSpPr>
            <a:spLocks noChangeArrowheads="1"/>
          </p:cNvSpPr>
          <p:nvPr/>
        </p:nvSpPr>
        <p:spPr bwMode="auto">
          <a:xfrm>
            <a:off x="2854439" y="2646255"/>
            <a:ext cx="78545" cy="3510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4" name="Freeform 174"/>
          <p:cNvSpPr>
            <a:spLocks noChangeArrowheads="1"/>
          </p:cNvSpPr>
          <p:nvPr/>
        </p:nvSpPr>
        <p:spPr bwMode="auto">
          <a:xfrm>
            <a:off x="3336931" y="2029502"/>
            <a:ext cx="52364" cy="3510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5" name="Freeform 175"/>
          <p:cNvSpPr>
            <a:spLocks noChangeArrowheads="1"/>
          </p:cNvSpPr>
          <p:nvPr/>
        </p:nvSpPr>
        <p:spPr bwMode="auto">
          <a:xfrm>
            <a:off x="3171113" y="2038277"/>
            <a:ext cx="52364" cy="61425"/>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26" name="Freeform 176"/>
          <p:cNvSpPr>
            <a:spLocks noChangeArrowheads="1"/>
          </p:cNvSpPr>
          <p:nvPr/>
        </p:nvSpPr>
        <p:spPr bwMode="auto">
          <a:xfrm>
            <a:off x="2049039" y="1650926"/>
            <a:ext cx="1315320" cy="493904"/>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solidFill>
            <a:srgbClr val="FF0000"/>
          </a:solidFill>
          <a:ln>
            <a:noFill/>
          </a:ln>
          <a:effectLst/>
        </p:spPr>
        <p:txBody>
          <a:bodyPr anchor="ctr" wrap="none"/>
          <a:p>
            <a:endParaRPr dirty="0" lang="en-US">
              <a:latin typeface="微软雅黑" panose="020B0503020204020204" pitchFamily="34" charset="-122"/>
            </a:endParaRPr>
          </a:p>
        </p:txBody>
      </p:sp>
      <p:sp>
        <p:nvSpPr>
          <p:cNvPr id="1050227" name="Freeform 177"/>
          <p:cNvSpPr>
            <a:spLocks noChangeArrowheads="1"/>
          </p:cNvSpPr>
          <p:nvPr/>
        </p:nvSpPr>
        <p:spPr bwMode="auto">
          <a:xfrm>
            <a:off x="2749713" y="1624601"/>
            <a:ext cx="34909" cy="26325"/>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28" name="Freeform 178"/>
          <p:cNvSpPr>
            <a:spLocks noChangeArrowheads="1"/>
          </p:cNvSpPr>
          <p:nvPr/>
        </p:nvSpPr>
        <p:spPr bwMode="auto">
          <a:xfrm>
            <a:off x="2899322" y="1659701"/>
            <a:ext cx="61090" cy="52649"/>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29" name="Freeform 179"/>
          <p:cNvSpPr>
            <a:spLocks noChangeArrowheads="1"/>
          </p:cNvSpPr>
          <p:nvPr/>
        </p:nvSpPr>
        <p:spPr bwMode="auto">
          <a:xfrm>
            <a:off x="1645093" y="1633377"/>
            <a:ext cx="386492" cy="255727"/>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0" name="Freeform 180"/>
          <p:cNvSpPr>
            <a:spLocks noChangeArrowheads="1"/>
          </p:cNvSpPr>
          <p:nvPr/>
        </p:nvSpPr>
        <p:spPr bwMode="auto">
          <a:xfrm>
            <a:off x="2810803" y="2611156"/>
            <a:ext cx="34909" cy="61425"/>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31" name="Freeform 181"/>
          <p:cNvSpPr>
            <a:spLocks noChangeArrowheads="1"/>
          </p:cNvSpPr>
          <p:nvPr/>
        </p:nvSpPr>
        <p:spPr bwMode="auto">
          <a:xfrm>
            <a:off x="3126231" y="2576056"/>
            <a:ext cx="26181" cy="18803"/>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32" name="Freeform 182"/>
          <p:cNvSpPr>
            <a:spLocks noChangeArrowheads="1"/>
          </p:cNvSpPr>
          <p:nvPr/>
        </p:nvSpPr>
        <p:spPr bwMode="auto">
          <a:xfrm>
            <a:off x="2285922" y="1579472"/>
            <a:ext cx="132155" cy="43875"/>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3" name="Freeform 183"/>
          <p:cNvSpPr>
            <a:spLocks noChangeArrowheads="1"/>
          </p:cNvSpPr>
          <p:nvPr/>
        </p:nvSpPr>
        <p:spPr bwMode="auto">
          <a:xfrm>
            <a:off x="2925505" y="1430299"/>
            <a:ext cx="17454" cy="8775"/>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4" name="Freeform 184"/>
          <p:cNvSpPr>
            <a:spLocks noChangeArrowheads="1"/>
          </p:cNvSpPr>
          <p:nvPr/>
        </p:nvSpPr>
        <p:spPr bwMode="auto">
          <a:xfrm>
            <a:off x="2854440" y="1518048"/>
            <a:ext cx="97247" cy="8775"/>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5" name="Freeform 185"/>
          <p:cNvSpPr>
            <a:spLocks noChangeArrowheads="1"/>
          </p:cNvSpPr>
          <p:nvPr/>
        </p:nvSpPr>
        <p:spPr bwMode="auto">
          <a:xfrm>
            <a:off x="2934233" y="1500499"/>
            <a:ext cx="17454" cy="1253"/>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6" name="Freeform 186"/>
          <p:cNvSpPr>
            <a:spLocks noChangeArrowheads="1"/>
          </p:cNvSpPr>
          <p:nvPr/>
        </p:nvSpPr>
        <p:spPr bwMode="auto">
          <a:xfrm>
            <a:off x="2986595" y="1421524"/>
            <a:ext cx="61091" cy="17550"/>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7" name="Freeform 187"/>
          <p:cNvSpPr>
            <a:spLocks noChangeArrowheads="1"/>
          </p:cNvSpPr>
          <p:nvPr/>
        </p:nvSpPr>
        <p:spPr bwMode="auto">
          <a:xfrm>
            <a:off x="2969141" y="1447849"/>
            <a:ext cx="26181" cy="1253"/>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8" name="Freeform 188"/>
          <p:cNvSpPr>
            <a:spLocks noChangeArrowheads="1"/>
          </p:cNvSpPr>
          <p:nvPr/>
        </p:nvSpPr>
        <p:spPr bwMode="auto">
          <a:xfrm>
            <a:off x="2969141" y="1421524"/>
            <a:ext cx="289246" cy="8900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39" name="Freeform 189"/>
          <p:cNvSpPr>
            <a:spLocks noChangeArrowheads="1"/>
          </p:cNvSpPr>
          <p:nvPr/>
        </p:nvSpPr>
        <p:spPr bwMode="auto">
          <a:xfrm>
            <a:off x="2916778" y="1474174"/>
            <a:ext cx="43636" cy="8775"/>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0" name="Freeform 190"/>
          <p:cNvSpPr>
            <a:spLocks noChangeArrowheads="1"/>
          </p:cNvSpPr>
          <p:nvPr/>
        </p:nvSpPr>
        <p:spPr bwMode="auto">
          <a:xfrm>
            <a:off x="2986596" y="1526823"/>
            <a:ext cx="17454" cy="8775"/>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1" name="Freeform 191"/>
          <p:cNvSpPr>
            <a:spLocks noChangeArrowheads="1"/>
          </p:cNvSpPr>
          <p:nvPr/>
        </p:nvSpPr>
        <p:spPr bwMode="auto">
          <a:xfrm>
            <a:off x="2845712" y="1439074"/>
            <a:ext cx="52364" cy="8775"/>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2" name="Freeform 192"/>
          <p:cNvSpPr>
            <a:spLocks noChangeArrowheads="1"/>
          </p:cNvSpPr>
          <p:nvPr/>
        </p:nvSpPr>
        <p:spPr bwMode="auto">
          <a:xfrm>
            <a:off x="2951687" y="1756226"/>
            <a:ext cx="8727" cy="8775"/>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3" name="Freeform 193"/>
          <p:cNvSpPr>
            <a:spLocks noChangeArrowheads="1"/>
          </p:cNvSpPr>
          <p:nvPr/>
        </p:nvSpPr>
        <p:spPr bwMode="auto">
          <a:xfrm>
            <a:off x="2899323" y="1738676"/>
            <a:ext cx="43636" cy="26325"/>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4" name="Freeform 194"/>
          <p:cNvSpPr>
            <a:spLocks noChangeArrowheads="1"/>
          </p:cNvSpPr>
          <p:nvPr/>
        </p:nvSpPr>
        <p:spPr bwMode="auto">
          <a:xfrm>
            <a:off x="3267113" y="1721126"/>
            <a:ext cx="1247" cy="8775"/>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5" name="Freeform 195"/>
          <p:cNvSpPr>
            <a:spLocks noChangeArrowheads="1"/>
          </p:cNvSpPr>
          <p:nvPr/>
        </p:nvSpPr>
        <p:spPr bwMode="auto">
          <a:xfrm>
            <a:off x="2951686" y="1614572"/>
            <a:ext cx="315428" cy="176753"/>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6" name="Freeform 196"/>
          <p:cNvSpPr>
            <a:spLocks noChangeArrowheads="1"/>
          </p:cNvSpPr>
          <p:nvPr/>
        </p:nvSpPr>
        <p:spPr bwMode="auto">
          <a:xfrm>
            <a:off x="2845712" y="1588248"/>
            <a:ext cx="43637" cy="52649"/>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7" name="Freeform 197"/>
          <p:cNvSpPr>
            <a:spLocks noChangeArrowheads="1"/>
          </p:cNvSpPr>
          <p:nvPr/>
        </p:nvSpPr>
        <p:spPr bwMode="auto">
          <a:xfrm>
            <a:off x="3073868" y="1738676"/>
            <a:ext cx="18701" cy="8775"/>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8" name="Freeform 198"/>
          <p:cNvSpPr>
            <a:spLocks noChangeArrowheads="1"/>
          </p:cNvSpPr>
          <p:nvPr/>
        </p:nvSpPr>
        <p:spPr bwMode="auto">
          <a:xfrm>
            <a:off x="2908050" y="1588248"/>
            <a:ext cx="69818" cy="52649"/>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49" name="Freeform 199"/>
          <p:cNvSpPr>
            <a:spLocks noChangeArrowheads="1"/>
          </p:cNvSpPr>
          <p:nvPr/>
        </p:nvSpPr>
        <p:spPr bwMode="auto">
          <a:xfrm>
            <a:off x="2758439" y="1588248"/>
            <a:ext cx="61091" cy="17550"/>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0" name="Freeform 200"/>
          <p:cNvSpPr>
            <a:spLocks noChangeArrowheads="1"/>
          </p:cNvSpPr>
          <p:nvPr/>
        </p:nvSpPr>
        <p:spPr bwMode="auto">
          <a:xfrm>
            <a:off x="2408104" y="1597022"/>
            <a:ext cx="245609" cy="78975"/>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1" name="Freeform 201"/>
          <p:cNvSpPr>
            <a:spLocks noChangeArrowheads="1"/>
          </p:cNvSpPr>
          <p:nvPr/>
        </p:nvSpPr>
        <p:spPr bwMode="auto">
          <a:xfrm>
            <a:off x="2671167" y="1588248"/>
            <a:ext cx="52364" cy="3510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2" name="Freeform 202"/>
          <p:cNvSpPr>
            <a:spLocks noChangeArrowheads="1"/>
          </p:cNvSpPr>
          <p:nvPr/>
        </p:nvSpPr>
        <p:spPr bwMode="auto">
          <a:xfrm>
            <a:off x="2916778" y="1553148"/>
            <a:ext cx="69818" cy="8775"/>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3" name="Freeform 203"/>
          <p:cNvSpPr>
            <a:spLocks noChangeArrowheads="1"/>
          </p:cNvSpPr>
          <p:nvPr/>
        </p:nvSpPr>
        <p:spPr bwMode="auto">
          <a:xfrm>
            <a:off x="2899323" y="1561922"/>
            <a:ext cx="8727" cy="1254"/>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4" name="Freeform 204"/>
          <p:cNvSpPr>
            <a:spLocks noChangeArrowheads="1"/>
          </p:cNvSpPr>
          <p:nvPr/>
        </p:nvSpPr>
        <p:spPr bwMode="auto">
          <a:xfrm>
            <a:off x="2802076" y="1535598"/>
            <a:ext cx="52364" cy="26325"/>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5" name="Freeform 205"/>
          <p:cNvSpPr>
            <a:spLocks noChangeArrowheads="1"/>
          </p:cNvSpPr>
          <p:nvPr/>
        </p:nvSpPr>
        <p:spPr bwMode="auto">
          <a:xfrm>
            <a:off x="2908050" y="1553148"/>
            <a:ext cx="1247" cy="8775"/>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6" name="Freeform 206"/>
          <p:cNvSpPr>
            <a:spLocks noChangeArrowheads="1"/>
          </p:cNvSpPr>
          <p:nvPr/>
        </p:nvSpPr>
        <p:spPr bwMode="auto">
          <a:xfrm>
            <a:off x="2864414" y="1553148"/>
            <a:ext cx="26181" cy="8775"/>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7" name="Freeform 207"/>
          <p:cNvSpPr>
            <a:spLocks noChangeArrowheads="1"/>
          </p:cNvSpPr>
          <p:nvPr/>
        </p:nvSpPr>
        <p:spPr bwMode="auto">
          <a:xfrm>
            <a:off x="2995322" y="1588248"/>
            <a:ext cx="17454" cy="8775"/>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8" name="Freeform 208"/>
          <p:cNvSpPr>
            <a:spLocks noChangeArrowheads="1"/>
          </p:cNvSpPr>
          <p:nvPr/>
        </p:nvSpPr>
        <p:spPr bwMode="auto">
          <a:xfrm>
            <a:off x="2775894" y="1456623"/>
            <a:ext cx="105975" cy="3510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59" name="Freeform 209"/>
          <p:cNvSpPr>
            <a:spLocks noChangeArrowheads="1"/>
          </p:cNvSpPr>
          <p:nvPr/>
        </p:nvSpPr>
        <p:spPr bwMode="auto">
          <a:xfrm>
            <a:off x="2802076" y="1491723"/>
            <a:ext cx="34909" cy="8775"/>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60" name="Freeform 210"/>
          <p:cNvSpPr>
            <a:spLocks noChangeArrowheads="1"/>
          </p:cNvSpPr>
          <p:nvPr/>
        </p:nvSpPr>
        <p:spPr bwMode="auto">
          <a:xfrm>
            <a:off x="3030231" y="1747450"/>
            <a:ext cx="26182" cy="1254"/>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solidFill>
            <a:schemeClr val="accent3"/>
          </a:solidFill>
          <a:ln>
            <a:noFill/>
          </a:ln>
          <a:effectLst/>
        </p:spPr>
        <p:txBody>
          <a:bodyPr anchor="ctr" wrap="none"/>
          <a:p>
            <a:endParaRPr dirty="0" lang="en-US">
              <a:latin typeface="微软雅黑" panose="020B0503020204020204" pitchFamily="34" charset="-122"/>
            </a:endParaRPr>
          </a:p>
        </p:txBody>
      </p:sp>
      <p:sp>
        <p:nvSpPr>
          <p:cNvPr id="1050261" name="Freeform 211"/>
          <p:cNvSpPr>
            <a:spLocks noChangeArrowheads="1"/>
          </p:cNvSpPr>
          <p:nvPr/>
        </p:nvSpPr>
        <p:spPr bwMode="auto">
          <a:xfrm>
            <a:off x="2960414" y="2769105"/>
            <a:ext cx="17454" cy="8775"/>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2" name="Freeform 212"/>
          <p:cNvSpPr>
            <a:spLocks noChangeArrowheads="1"/>
          </p:cNvSpPr>
          <p:nvPr/>
        </p:nvSpPr>
        <p:spPr bwMode="auto">
          <a:xfrm>
            <a:off x="2908050" y="2734005"/>
            <a:ext cx="34909" cy="35099"/>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3" name="Freeform 213"/>
          <p:cNvSpPr>
            <a:spLocks noChangeArrowheads="1"/>
          </p:cNvSpPr>
          <p:nvPr/>
        </p:nvSpPr>
        <p:spPr bwMode="auto">
          <a:xfrm>
            <a:off x="2303377" y="2047052"/>
            <a:ext cx="885193" cy="414929"/>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rgbClr val="00B0F0"/>
          </a:solidFill>
          <a:ln>
            <a:noFill/>
          </a:ln>
          <a:effectLst/>
        </p:spPr>
        <p:txBody>
          <a:bodyPr anchor="ctr" wrap="none"/>
          <a:p>
            <a:endParaRPr dirty="0" sz="1050" lang="en-US">
              <a:latin typeface="微软雅黑" panose="020B0503020204020204" pitchFamily="34" charset="-122"/>
            </a:endParaRPr>
          </a:p>
        </p:txBody>
      </p:sp>
      <p:sp>
        <p:nvSpPr>
          <p:cNvPr id="1050264" name="Freeform 214"/>
          <p:cNvSpPr>
            <a:spLocks noChangeArrowheads="1"/>
          </p:cNvSpPr>
          <p:nvPr/>
        </p:nvSpPr>
        <p:spPr bwMode="auto">
          <a:xfrm>
            <a:off x="2890595" y="2672579"/>
            <a:ext cx="43637" cy="52649"/>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5" name="Freeform 215"/>
          <p:cNvSpPr>
            <a:spLocks noChangeArrowheads="1"/>
          </p:cNvSpPr>
          <p:nvPr/>
        </p:nvSpPr>
        <p:spPr bwMode="auto">
          <a:xfrm>
            <a:off x="2477922" y="2355429"/>
            <a:ext cx="403947" cy="290826"/>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6" name="Freeform 216"/>
          <p:cNvSpPr>
            <a:spLocks noChangeArrowheads="1"/>
          </p:cNvSpPr>
          <p:nvPr/>
        </p:nvSpPr>
        <p:spPr bwMode="auto">
          <a:xfrm>
            <a:off x="2425558" y="2337879"/>
            <a:ext cx="69818" cy="106553"/>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7" name="Freeform 217"/>
          <p:cNvSpPr>
            <a:spLocks noChangeArrowheads="1"/>
          </p:cNvSpPr>
          <p:nvPr/>
        </p:nvSpPr>
        <p:spPr bwMode="auto">
          <a:xfrm>
            <a:off x="3213510" y="2099711"/>
            <a:ext cx="53610" cy="26325"/>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solidFill>
            <a:schemeClr val="accent3"/>
          </a:solidFill>
          <a:ln>
            <a:noFill/>
          </a:ln>
          <a:effectLst/>
        </p:spPr>
        <p:txBody>
          <a:bodyPr anchor="ctr" wrap="none"/>
          <a:p>
            <a:endParaRPr dirty="0" sz="1050" lang="en-US">
              <a:latin typeface="微软雅黑" panose="020B0503020204020204" pitchFamily="34" charset="-122"/>
            </a:endParaRPr>
          </a:p>
        </p:txBody>
      </p:sp>
      <p:sp>
        <p:nvSpPr>
          <p:cNvPr id="1050268" name="Freeform 53"/>
          <p:cNvSpPr>
            <a:spLocks noChangeAspect="1"/>
          </p:cNvSpPr>
          <p:nvPr/>
        </p:nvSpPr>
        <p:spPr bwMode="gray">
          <a:xfrm>
            <a:off x="6458857" y="3662890"/>
            <a:ext cx="47185" cy="56006"/>
          </a:xfrm>
          <a:custGeom>
            <a:av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accent6"/>
          </a:solidFill>
          <a:ln w="6350" cap="flat" cmpd="sng">
            <a:noFill/>
            <a:prstDash val="solid"/>
            <a:round/>
            <a:headEnd type="none" w="med" len="med"/>
            <a:tailEnd type="none" w="med" len="med"/>
          </a:ln>
          <a:effectLst/>
        </p:spPr>
        <p:txBody>
          <a:bodyPr/>
          <a:p>
            <a:endParaRPr dirty="0" sz="1050" lang="en-US">
              <a:latin typeface="微软雅黑" panose="020B0503020204020204" pitchFamily="34" charset="-122"/>
              <a:ea typeface="+mn-ea"/>
            </a:endParaRPr>
          </a:p>
        </p:txBody>
      </p:sp>
      <p:sp>
        <p:nvSpPr>
          <p:cNvPr id="1050269" name="Freeform 55"/>
          <p:cNvSpPr>
            <a:spLocks noChangeAspect="1"/>
          </p:cNvSpPr>
          <p:nvPr/>
        </p:nvSpPr>
        <p:spPr bwMode="gray">
          <a:xfrm>
            <a:off x="6739610" y="3661587"/>
            <a:ext cx="100269" cy="119825"/>
          </a:xfrm>
          <a:custGeom>
            <a:av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accent6"/>
          </a:solidFill>
          <a:ln w="6350" cap="flat" cmpd="sng">
            <a:noFill/>
            <a:prstDash val="solid"/>
            <a:round/>
            <a:headEnd type="none" w="med" len="med"/>
            <a:tailEnd type="none" w="med" len="med"/>
          </a:ln>
          <a:effectLst/>
        </p:spPr>
        <p:txBody>
          <a:bodyPr/>
          <a:p>
            <a:endParaRPr dirty="0" sz="1050" lang="en-US">
              <a:latin typeface="微软雅黑" panose="020B0503020204020204" pitchFamily="34" charset="-122"/>
              <a:ea typeface="+mn-ea"/>
            </a:endParaRPr>
          </a:p>
        </p:txBody>
      </p:sp>
      <p:sp>
        <p:nvSpPr>
          <p:cNvPr id="1050270" name="Freeform 56"/>
          <p:cNvSpPr>
            <a:spLocks noChangeAspect="1"/>
          </p:cNvSpPr>
          <p:nvPr/>
        </p:nvSpPr>
        <p:spPr bwMode="gray">
          <a:xfrm>
            <a:off x="6819824" y="3550881"/>
            <a:ext cx="74318" cy="128941"/>
          </a:xfrm>
          <a:custGeom>
            <a:av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accent6"/>
          </a:solidFill>
          <a:ln w="6350" cap="flat" cmpd="sng">
            <a:noFill/>
            <a:prstDash val="solid"/>
            <a:round/>
            <a:headEnd type="none" w="med" len="med"/>
            <a:tailEnd type="none" w="med" len="med"/>
          </a:ln>
          <a:effectLst/>
        </p:spPr>
        <p:txBody>
          <a:bodyPr/>
          <a:p>
            <a:endParaRPr dirty="0" sz="1050" lang="en-US">
              <a:latin typeface="微软雅黑" panose="020B0503020204020204" pitchFamily="34" charset="-122"/>
              <a:ea typeface="+mn-ea"/>
            </a:endParaRPr>
          </a:p>
        </p:txBody>
      </p:sp>
      <p:sp>
        <p:nvSpPr>
          <p:cNvPr id="1050271" name="Freeform 57"/>
          <p:cNvSpPr>
            <a:spLocks noChangeAspect="1"/>
          </p:cNvSpPr>
          <p:nvPr/>
        </p:nvSpPr>
        <p:spPr bwMode="gray">
          <a:xfrm>
            <a:off x="6706580" y="3322954"/>
            <a:ext cx="37748" cy="33863"/>
          </a:xfrm>
          <a:custGeom>
            <a:av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chemeClr val="accent6"/>
          </a:solidFill>
          <a:ln w="6350" cap="flat" cmpd="sng">
            <a:noFill/>
            <a:prstDash val="solid"/>
            <a:round/>
            <a:headEnd type="none" w="med" len="med"/>
            <a:tailEnd type="none" w="med" len="med"/>
          </a:ln>
          <a:effectLst/>
        </p:spPr>
        <p:txBody>
          <a:bodyPr/>
          <a:p>
            <a:endParaRPr dirty="0" sz="1050" lang="en-US">
              <a:latin typeface="微软雅黑" panose="020B0503020204020204" pitchFamily="34" charset="-122"/>
              <a:ea typeface="+mn-ea"/>
            </a:endParaRPr>
          </a:p>
        </p:txBody>
      </p:sp>
      <p:cxnSp>
        <p:nvCxnSpPr>
          <p:cNvPr id="3146121" name="Elbow Connector 435"/>
          <p:cNvCxnSpPr>
            <a:cxnSpLocks/>
            <a:endCxn id="1050272" idx="3"/>
          </p:cNvCxnSpPr>
          <p:nvPr/>
        </p:nvCxnSpPr>
        <p:spPr>
          <a:xfrm rot="10800000">
            <a:off x="1738551" y="955604"/>
            <a:ext cx="1087459" cy="997347"/>
          </a:xfrm>
          <a:prstGeom prst="bentConnector3">
            <a:avLst>
              <a:gd name="adj1" fmla="val 50000"/>
            </a:avLst>
          </a:prstGeom>
          <a:ln w="3175" cmpd="sng">
            <a:solidFill>
              <a:schemeClr val="tx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146122" name="Elbow Connector 436"/>
          <p:cNvCxnSpPr>
            <a:cxnSpLocks/>
          </p:cNvCxnSpPr>
          <p:nvPr/>
        </p:nvCxnSpPr>
        <p:spPr>
          <a:xfrm rot="16200000" flipV="1">
            <a:off x="3887942" y="2493856"/>
            <a:ext cx="1885812" cy="622751"/>
          </a:xfrm>
          <a:prstGeom prst="bentConnector3">
            <a:avLst>
              <a:gd name="adj1" fmla="val 50000"/>
            </a:avLst>
          </a:prstGeom>
          <a:ln w="3175" cmpd="sng">
            <a:solidFill>
              <a:schemeClr val="tx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146123" name="Elbow Connector 437"/>
          <p:cNvCxnSpPr>
            <a:cxnSpLocks/>
            <a:stCxn id="1050044" idx="0"/>
          </p:cNvCxnSpPr>
          <p:nvPr/>
        </p:nvCxnSpPr>
        <p:spPr>
          <a:xfrm rot="5400000" flipH="1" flipV="1">
            <a:off x="2368528" y="2978570"/>
            <a:ext cx="987569" cy="1202945"/>
          </a:xfrm>
          <a:prstGeom prst="bentConnector2"/>
          <a:ln w="3175" cmpd="sng">
            <a:solidFill>
              <a:schemeClr val="tx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146124" name="Elbow Connector 438"/>
          <p:cNvCxnSpPr>
            <a:cxnSpLocks/>
            <a:stCxn id="1050046" idx="1"/>
          </p:cNvCxnSpPr>
          <p:nvPr/>
        </p:nvCxnSpPr>
        <p:spPr>
          <a:xfrm rot="10800000">
            <a:off x="6299210" y="3403408"/>
            <a:ext cx="846651" cy="18782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146125" name="Elbow Connector 439"/>
          <p:cNvCxnSpPr>
            <a:cxnSpLocks/>
            <a:endCxn id="1050042" idx="3"/>
          </p:cNvCxnSpPr>
          <p:nvPr/>
        </p:nvCxnSpPr>
        <p:spPr>
          <a:xfrm rot="10800000" flipV="1">
            <a:off x="1615678" y="2262690"/>
            <a:ext cx="1264943" cy="618264"/>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50272" name="Rectangle 440"/>
          <p:cNvSpPr/>
          <p:nvPr/>
        </p:nvSpPr>
        <p:spPr>
          <a:xfrm>
            <a:off x="358099" y="766269"/>
            <a:ext cx="1380451" cy="378668"/>
          </a:xfrm>
          <a:prstGeom prst="rect"/>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bIns="45701" lIns="91404" rIns="91404" rtlCol="0" tIns="0"/>
          <a:p>
            <a:pPr algn="ctr"/>
            <a:r>
              <a:rPr altLang="en-US" b="1" dirty="0" sz="1050" lang="ja-JP">
                <a:latin typeface="+mj-lt"/>
                <a:cs typeface="Aparajita" panose="020B0604020202020204" pitchFamily="34" charset="0"/>
              </a:rPr>
              <a:t>教育培训共享知识</a:t>
            </a:r>
            <a:r>
              <a:rPr altLang="en-US" b="1" dirty="0" sz="1050" lang="zh-CN">
                <a:latin typeface="+mj-lt"/>
                <a:cs typeface="Aparajita" panose="020B0604020202020204" pitchFamily="34" charset="0"/>
              </a:rPr>
              <a:t>金融核心节点</a:t>
            </a:r>
            <a:endParaRPr b="1" dirty="0" sz="1050" lang="en-US">
              <a:latin typeface="+mj-lt"/>
              <a:cs typeface="Aparajita" panose="020B0604020202020204" pitchFamily="34" charset="0"/>
            </a:endParaRPr>
          </a:p>
        </p:txBody>
      </p:sp>
      <p:sp>
        <p:nvSpPr>
          <p:cNvPr id="1050273" name="Subtitle 2"/>
          <p:cNvSpPr txBox="1"/>
          <p:nvPr/>
        </p:nvSpPr>
        <p:spPr>
          <a:xfrm>
            <a:off x="405988" y="1133434"/>
            <a:ext cx="1219109" cy="957493"/>
          </a:xfrm>
          <a:prstGeom prst="rect"/>
        </p:spPr>
        <p:txBody>
          <a:bodyPr bIns="45701" lIns="91404" rIns="91404" rtlCol="0" tIns="45701" vert="horz">
            <a:noAutofit/>
          </a:bodyPr>
          <a:lst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a:lstStyle>
          <a:p>
            <a:pPr indent="0" marL="0">
              <a:buNone/>
            </a:pPr>
            <a:r>
              <a:rPr altLang="en-US" b="1" dirty="0" sz="1050" lang="ja-JP">
                <a:latin typeface="微软雅黑" panose="020B0503020204020204" pitchFamily="34" charset="-122"/>
                <a:cs typeface="Aparajita" panose="020B0604020202020204" pitchFamily="34" charset="0"/>
              </a:rPr>
              <a:t>教育培训共享知识</a:t>
            </a:r>
            <a:r>
              <a:rPr altLang="en-US" b="1" dirty="0" sz="1050" lang="zh-CN">
                <a:latin typeface="微软雅黑" panose="020B0503020204020204" pitchFamily="34" charset="-122"/>
                <a:cs typeface="Aparajita" panose="020B0604020202020204" pitchFamily="34" charset="0"/>
              </a:rPr>
              <a:t>金融核心节点</a:t>
            </a:r>
            <a:endParaRPr altLang="zh-CN" b="1" dirty="0" sz="1050" lang="en-US">
              <a:latin typeface="微软雅黑" panose="020B0503020204020204" pitchFamily="34" charset="-122"/>
              <a:cs typeface="Aparajita" panose="020B0604020202020204" pitchFamily="34" charset="0"/>
            </a:endParaRPr>
          </a:p>
          <a:p>
            <a:pPr indent="0" marL="0">
              <a:buNone/>
            </a:pPr>
            <a:r>
              <a:rPr altLang="en-US" b="1" dirty="0" sz="1050" lang="zh-CN">
                <a:latin typeface="微软雅黑" panose="020B0503020204020204" pitchFamily="34" charset="-122"/>
                <a:cs typeface="Aparajita" panose="020B0604020202020204" pitchFamily="34" charset="0"/>
              </a:rPr>
              <a:t>教育数字资产服务及产品交易</a:t>
            </a:r>
            <a:endParaRPr b="1" dirty="0" sz="1050" lang="en-US">
              <a:latin typeface="微软雅黑" panose="020B0503020204020204" pitchFamily="34" charset="-122"/>
              <a:cs typeface="Aparajita" panose="020B0604020202020204" pitchFamily="34" charset="0"/>
            </a:endParaRPr>
          </a:p>
        </p:txBody>
      </p:sp>
      <p:cxnSp>
        <p:nvCxnSpPr>
          <p:cNvPr id="3146126" name="Elbow Connector 442"/>
          <p:cNvCxnSpPr>
            <a:cxnSpLocks/>
            <a:stCxn id="1050048" idx="1"/>
          </p:cNvCxnSpPr>
          <p:nvPr/>
        </p:nvCxnSpPr>
        <p:spPr>
          <a:xfrm rot="10800000">
            <a:off x="5944594" y="2299824"/>
            <a:ext cx="1200619" cy="2818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50274" name="Oval 22"/>
          <p:cNvSpPr/>
          <p:nvPr/>
        </p:nvSpPr>
        <p:spPr>
          <a:xfrm>
            <a:off x="2904548" y="1597022"/>
            <a:ext cx="3438296" cy="1533109"/>
          </a:xfrm>
          <a:prstGeom prst="ellipse"/>
          <a:noFill/>
          <a:ln w="47625"/>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89" name="Group 23"/>
          <p:cNvGrpSpPr/>
          <p:nvPr/>
        </p:nvGrpSpPr>
        <p:grpSpPr>
          <a:xfrm>
            <a:off x="3638255" y="2744990"/>
            <a:ext cx="380647" cy="323190"/>
            <a:chOff x="19781438" y="2802474"/>
            <a:chExt cx="1167629" cy="1081856"/>
          </a:xfrm>
        </p:grpSpPr>
        <p:sp>
          <p:nvSpPr>
            <p:cNvPr id="1050275" name="Freeform 116"/>
            <p:cNvSpPr>
              <a:spLocks noChangeArrowheads="1"/>
            </p:cNvSpPr>
            <p:nvPr/>
          </p:nvSpPr>
          <p:spPr bwMode="auto">
            <a:xfrm>
              <a:off x="20666473" y="3837530"/>
              <a:ext cx="282594" cy="46800"/>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grpSp>
          <p:nvGrpSpPr>
            <p:cNvPr id="390" name="Group 443"/>
            <p:cNvGrpSpPr/>
            <p:nvPr/>
          </p:nvGrpSpPr>
          <p:grpSpPr>
            <a:xfrm>
              <a:off x="20066289" y="2802474"/>
              <a:ext cx="785969" cy="735086"/>
              <a:chOff x="998489" y="2241774"/>
              <a:chExt cx="256404" cy="239742"/>
            </a:xfrm>
            <a:solidFill>
              <a:schemeClr val="bg1"/>
            </a:solidFill>
          </p:grpSpPr>
          <p:sp>
            <p:nvSpPr>
              <p:cNvPr id="1050276"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77"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78"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79"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0"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1"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2"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3"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4"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391" name="Group 453"/>
            <p:cNvGrpSpPr/>
            <p:nvPr/>
          </p:nvGrpSpPr>
          <p:grpSpPr>
            <a:xfrm>
              <a:off x="19781438" y="2985443"/>
              <a:ext cx="785969" cy="735086"/>
              <a:chOff x="998489" y="2241774"/>
              <a:chExt cx="256404" cy="239742"/>
            </a:xfrm>
            <a:solidFill>
              <a:schemeClr val="bg1"/>
            </a:solidFill>
          </p:grpSpPr>
          <p:sp>
            <p:nvSpPr>
              <p:cNvPr id="1050285"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6"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7"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8"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89"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0"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1"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2"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3"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grpSp>
        <p:nvGrpSpPr>
          <p:cNvPr id="392" name="Group 463"/>
          <p:cNvGrpSpPr/>
          <p:nvPr/>
        </p:nvGrpSpPr>
        <p:grpSpPr>
          <a:xfrm>
            <a:off x="4895389" y="1441357"/>
            <a:ext cx="380647" cy="323190"/>
            <a:chOff x="19781438" y="2802474"/>
            <a:chExt cx="1167629" cy="1081856"/>
          </a:xfrm>
        </p:grpSpPr>
        <p:sp>
          <p:nvSpPr>
            <p:cNvPr id="1050294" name="Freeform 116"/>
            <p:cNvSpPr>
              <a:spLocks noChangeArrowheads="1"/>
            </p:cNvSpPr>
            <p:nvPr/>
          </p:nvSpPr>
          <p:spPr bwMode="auto">
            <a:xfrm>
              <a:off x="20666473" y="3837530"/>
              <a:ext cx="282594" cy="46800"/>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grpSp>
          <p:nvGrpSpPr>
            <p:cNvPr id="393" name="Group 465"/>
            <p:cNvGrpSpPr/>
            <p:nvPr/>
          </p:nvGrpSpPr>
          <p:grpSpPr>
            <a:xfrm>
              <a:off x="20066289" y="2802474"/>
              <a:ext cx="785969" cy="735086"/>
              <a:chOff x="998489" y="2241774"/>
              <a:chExt cx="256404" cy="239742"/>
            </a:xfrm>
            <a:solidFill>
              <a:schemeClr val="bg1"/>
            </a:solidFill>
          </p:grpSpPr>
          <p:sp>
            <p:nvSpPr>
              <p:cNvPr id="1050295"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6"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7"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8"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299"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0"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1"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2"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3"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394" name="Group 466"/>
            <p:cNvGrpSpPr/>
            <p:nvPr/>
          </p:nvGrpSpPr>
          <p:grpSpPr>
            <a:xfrm>
              <a:off x="19781438" y="2985443"/>
              <a:ext cx="785969" cy="735086"/>
              <a:chOff x="998489" y="2241774"/>
              <a:chExt cx="256404" cy="239742"/>
            </a:xfrm>
            <a:solidFill>
              <a:schemeClr val="bg1"/>
            </a:solidFill>
          </p:grpSpPr>
          <p:sp>
            <p:nvSpPr>
              <p:cNvPr id="1050304"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5"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6"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7"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8"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09"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0"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1"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2"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grpSp>
        <p:nvGrpSpPr>
          <p:cNvPr id="395" name="Group 485"/>
          <p:cNvGrpSpPr/>
          <p:nvPr/>
        </p:nvGrpSpPr>
        <p:grpSpPr>
          <a:xfrm>
            <a:off x="5329839" y="2870898"/>
            <a:ext cx="380647" cy="323190"/>
            <a:chOff x="19781438" y="2802474"/>
            <a:chExt cx="1167629" cy="1081856"/>
          </a:xfrm>
        </p:grpSpPr>
        <p:sp>
          <p:nvSpPr>
            <p:cNvPr id="1050313" name="Freeform 116"/>
            <p:cNvSpPr>
              <a:spLocks noChangeArrowheads="1"/>
            </p:cNvSpPr>
            <p:nvPr/>
          </p:nvSpPr>
          <p:spPr bwMode="auto">
            <a:xfrm>
              <a:off x="20666473" y="3837530"/>
              <a:ext cx="282594" cy="46800"/>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grpSp>
          <p:nvGrpSpPr>
            <p:cNvPr id="396" name="Group 487"/>
            <p:cNvGrpSpPr/>
            <p:nvPr/>
          </p:nvGrpSpPr>
          <p:grpSpPr>
            <a:xfrm>
              <a:off x="20066289" y="2802474"/>
              <a:ext cx="785969" cy="735086"/>
              <a:chOff x="998489" y="2241774"/>
              <a:chExt cx="256404" cy="239742"/>
            </a:xfrm>
            <a:solidFill>
              <a:schemeClr val="bg1"/>
            </a:solidFill>
          </p:grpSpPr>
          <p:sp>
            <p:nvSpPr>
              <p:cNvPr id="1050314"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5"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6"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7"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8"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19"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0"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1"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2"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397" name="Group 488"/>
            <p:cNvGrpSpPr/>
            <p:nvPr/>
          </p:nvGrpSpPr>
          <p:grpSpPr>
            <a:xfrm>
              <a:off x="19781438" y="2985443"/>
              <a:ext cx="785969" cy="735086"/>
              <a:chOff x="998489" y="2241774"/>
              <a:chExt cx="256404" cy="239742"/>
            </a:xfrm>
            <a:solidFill>
              <a:schemeClr val="bg1"/>
            </a:solidFill>
          </p:grpSpPr>
          <p:sp>
            <p:nvSpPr>
              <p:cNvPr id="1050323"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4"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5"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6"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7"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8"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29"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0"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1"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grpSp>
        <p:nvGrpSpPr>
          <p:cNvPr id="398" name="Group 507"/>
          <p:cNvGrpSpPr/>
          <p:nvPr/>
        </p:nvGrpSpPr>
        <p:grpSpPr>
          <a:xfrm>
            <a:off x="2986516" y="2321947"/>
            <a:ext cx="380647" cy="323190"/>
            <a:chOff x="19781438" y="2802474"/>
            <a:chExt cx="1167629" cy="1081856"/>
          </a:xfrm>
        </p:grpSpPr>
        <p:sp>
          <p:nvSpPr>
            <p:cNvPr id="1050332" name="Freeform 116"/>
            <p:cNvSpPr>
              <a:spLocks noChangeArrowheads="1"/>
            </p:cNvSpPr>
            <p:nvPr/>
          </p:nvSpPr>
          <p:spPr bwMode="auto">
            <a:xfrm>
              <a:off x="20666473" y="3837530"/>
              <a:ext cx="282594" cy="46800"/>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grpSp>
          <p:nvGrpSpPr>
            <p:cNvPr id="399" name="Group 509"/>
            <p:cNvGrpSpPr/>
            <p:nvPr/>
          </p:nvGrpSpPr>
          <p:grpSpPr>
            <a:xfrm>
              <a:off x="20066289" y="2802474"/>
              <a:ext cx="785969" cy="735086"/>
              <a:chOff x="998489" y="2241774"/>
              <a:chExt cx="256404" cy="239742"/>
            </a:xfrm>
            <a:solidFill>
              <a:schemeClr val="bg1"/>
            </a:solidFill>
          </p:grpSpPr>
          <p:sp>
            <p:nvSpPr>
              <p:cNvPr id="1050333"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4"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5"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6"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7"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8"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39"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0"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1"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400" name="Group 510"/>
            <p:cNvGrpSpPr/>
            <p:nvPr/>
          </p:nvGrpSpPr>
          <p:grpSpPr>
            <a:xfrm>
              <a:off x="19781438" y="2985443"/>
              <a:ext cx="785969" cy="735086"/>
              <a:chOff x="998489" y="2241774"/>
              <a:chExt cx="256404" cy="239742"/>
            </a:xfrm>
            <a:solidFill>
              <a:schemeClr val="bg1"/>
            </a:solidFill>
          </p:grpSpPr>
          <p:sp>
            <p:nvSpPr>
              <p:cNvPr id="1050342"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3"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4"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5"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6"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7"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8"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49"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0"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grpSp>
        <p:nvGrpSpPr>
          <p:cNvPr id="401" name="Group 529"/>
          <p:cNvGrpSpPr/>
          <p:nvPr/>
        </p:nvGrpSpPr>
        <p:grpSpPr>
          <a:xfrm>
            <a:off x="5855473" y="1727622"/>
            <a:ext cx="380647" cy="323190"/>
            <a:chOff x="19781438" y="2802474"/>
            <a:chExt cx="1167629" cy="1081856"/>
          </a:xfrm>
        </p:grpSpPr>
        <p:sp>
          <p:nvSpPr>
            <p:cNvPr id="1050351" name="Freeform 116"/>
            <p:cNvSpPr>
              <a:spLocks noChangeArrowheads="1"/>
            </p:cNvSpPr>
            <p:nvPr/>
          </p:nvSpPr>
          <p:spPr bwMode="auto">
            <a:xfrm>
              <a:off x="20666473" y="3837530"/>
              <a:ext cx="282594" cy="46800"/>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solidFill>
              <a:schemeClr val="accent3"/>
            </a:solidFill>
            <a:ln>
              <a:noFill/>
            </a:ln>
            <a:effectLst/>
          </p:spPr>
          <p:txBody>
            <a:bodyPr anchor="ctr" wrap="none"/>
            <a:p>
              <a:endParaRPr dirty="0" lang="en-US">
                <a:latin typeface="微软雅黑" panose="020B0503020204020204" pitchFamily="34" charset="-122"/>
              </a:endParaRPr>
            </a:p>
          </p:txBody>
        </p:sp>
        <p:grpSp>
          <p:nvGrpSpPr>
            <p:cNvPr id="402" name="Group 531"/>
            <p:cNvGrpSpPr/>
            <p:nvPr/>
          </p:nvGrpSpPr>
          <p:grpSpPr>
            <a:xfrm>
              <a:off x="20066289" y="2802474"/>
              <a:ext cx="785969" cy="735086"/>
              <a:chOff x="998489" y="2241774"/>
              <a:chExt cx="256404" cy="239742"/>
            </a:xfrm>
            <a:solidFill>
              <a:schemeClr val="bg1"/>
            </a:solidFill>
          </p:grpSpPr>
          <p:sp>
            <p:nvSpPr>
              <p:cNvPr id="1050352"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3"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4"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5"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6"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7"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8"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59"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0"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nvGrpSpPr>
            <p:cNvPr id="403" name="Group 532"/>
            <p:cNvGrpSpPr/>
            <p:nvPr/>
          </p:nvGrpSpPr>
          <p:grpSpPr>
            <a:xfrm>
              <a:off x="19781438" y="2985443"/>
              <a:ext cx="785969" cy="735086"/>
              <a:chOff x="998489" y="2241774"/>
              <a:chExt cx="256404" cy="239742"/>
            </a:xfrm>
            <a:solidFill>
              <a:schemeClr val="bg1"/>
            </a:solidFill>
          </p:grpSpPr>
          <p:sp>
            <p:nvSpPr>
              <p:cNvPr id="1050361"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2"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3"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4"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5"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6"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7"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8"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sp>
            <p:nvSpPr>
              <p:cNvPr id="1050369"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p:spPr>
            <p:style>
              <a:lnRef idx="0">
                <a:schemeClr val="accent4"/>
              </a:lnRef>
              <a:fillRef idx="3">
                <a:schemeClr val="accent4"/>
              </a:fillRef>
              <a:effectRef idx="3">
                <a:schemeClr val="accent4"/>
              </a:effectRef>
              <a:fontRef idx="minor">
                <a:schemeClr val="lt1"/>
              </a:fontRef>
            </p:style>
            <p:txBody>
              <a:bodyPr anchor="t" anchorCtr="0" bIns="17145" compatLnSpc="1" lIns="34290" numCol="1" rIns="34290" tIns="17145" vert="horz" wrap="square">
                <a:prstTxWarp prst="textNoShape"/>
              </a:bodyPr>
              <a:p>
                <a:endParaRPr dirty="0" lang="id-ID">
                  <a:latin typeface="微软雅黑" panose="020B0503020204020204" pitchFamily="34" charset="-122"/>
                </a:endParaRPr>
              </a:p>
            </p:txBody>
          </p:sp>
        </p:grpSp>
      </p:grpSp>
      <p:sp>
        <p:nvSpPr>
          <p:cNvPr id="1050370" name="Rectangle 551"/>
          <p:cNvSpPr/>
          <p:nvPr/>
        </p:nvSpPr>
        <p:spPr>
          <a:xfrm>
            <a:off x="7247764" y="1243373"/>
            <a:ext cx="1033781" cy="289838"/>
          </a:xfrm>
          <a:prstGeom prst="rect"/>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bIns="45701" lIns="0" rIns="0" rtlCol="0" tIns="0"/>
          <a:p>
            <a:pPr algn="ctr"/>
            <a:r>
              <a:rPr altLang="en-US" b="1" sz="1050" lang="zh-CN">
                <a:latin typeface="微软雅黑" panose="020B0503020204020204" pitchFamily="34" charset="-122"/>
                <a:cs typeface="Aparajita" panose="020B0604020202020204" pitchFamily="34" charset="0"/>
              </a:rPr>
              <a:t>区块链公共账本</a:t>
            </a:r>
            <a:endParaRPr b="1" dirty="0" sz="1050" lang="en-US">
              <a:latin typeface="微软雅黑" panose="020B0503020204020204" pitchFamily="34" charset="-122"/>
              <a:cs typeface="Aparajita" panose="020B0604020202020204" pitchFamily="34" charset="0"/>
            </a:endParaRPr>
          </a:p>
        </p:txBody>
      </p:sp>
      <p:cxnSp>
        <p:nvCxnSpPr>
          <p:cNvPr id="3146127" name="Straight Arrow Connector 25"/>
          <p:cNvCxnSpPr>
            <a:cxnSpLocks/>
            <a:stCxn id="1050370" idx="1"/>
          </p:cNvCxnSpPr>
          <p:nvPr/>
        </p:nvCxnSpPr>
        <p:spPr>
          <a:xfrm flipH="1">
            <a:off x="6236120" y="1388292"/>
            <a:ext cx="1011645" cy="362274"/>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6128" name="Straight Arrow Connector 552"/>
          <p:cNvCxnSpPr>
            <a:cxnSpLocks/>
            <a:stCxn id="1050370" idx="1"/>
          </p:cNvCxnSpPr>
          <p:nvPr/>
        </p:nvCxnSpPr>
        <p:spPr>
          <a:xfrm flipH="1">
            <a:off x="5313771" y="1388292"/>
            <a:ext cx="1933994" cy="66696"/>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50371" name="Rectangle 553"/>
          <p:cNvSpPr/>
          <p:nvPr/>
        </p:nvSpPr>
        <p:spPr>
          <a:xfrm>
            <a:off x="7246736" y="1603401"/>
            <a:ext cx="1033781" cy="289838"/>
          </a:xfrm>
          <a:prstGeom prst="rect"/>
        </p:spPr>
        <p:style>
          <a:lnRef idx="3">
            <a:schemeClr val="lt1"/>
          </a:lnRef>
          <a:fillRef idx="1">
            <a:schemeClr val="accent2"/>
          </a:fillRef>
          <a:effectRef idx="1">
            <a:schemeClr val="accent2"/>
          </a:effectRef>
          <a:fontRef idx="minor">
            <a:schemeClr val="lt1"/>
          </a:fontRef>
        </p:style>
        <p:txBody>
          <a:bodyPr anchor="ctr" bIns="45701" lIns="0" rIns="0" rtlCol="0" tIns="0"/>
          <a:p>
            <a:pPr algn="ctr"/>
            <a:r>
              <a:rPr altLang="en-US" b="1" dirty="0" sz="1050" lang="zh-CN">
                <a:latin typeface="微软雅黑" panose="020B0503020204020204" pitchFamily="34" charset="-122"/>
                <a:cs typeface="Aparajita" panose="020B0604020202020204" pitchFamily="34" charset="0"/>
              </a:rPr>
              <a:t>知识信用积分</a:t>
            </a:r>
            <a:endParaRPr b="1" dirty="0" sz="1050" lang="en-US">
              <a:latin typeface="微软雅黑" panose="020B0503020204020204" pitchFamily="34" charset="-122"/>
              <a:cs typeface="Aparajita" panose="020B0604020202020204" pitchFamily="34" charset="0"/>
            </a:endParaRPr>
          </a:p>
        </p:txBody>
      </p:sp>
    </p:spTree>
  </p:cSld>
  <p:clrMapOvr>
    <a:masterClrMapping/>
  </p:clrMapOvr>
  <p:transition advClick="0"/>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8" presetSubtype="12">
                                  <p:stCondLst>
                                    <p:cond delay="0"/>
                                  </p:stCondLst>
                                  <p:childTnLst>
                                    <p:set>
                                      <p:cBhvr>
                                        <p:cTn dur="1" fill="hold" id="6">
                                          <p:stCondLst>
                                            <p:cond delay="0"/>
                                          </p:stCondLst>
                                        </p:cTn>
                                        <p:tgtEl>
                                          <p:spTgt spid="3146123"/>
                                        </p:tgtEl>
                                        <p:attrNameLst>
                                          <p:attrName>style.visibility</p:attrName>
                                        </p:attrNameLst>
                                      </p:cBhvr>
                                      <p:to>
                                        <p:strVal val="visible"/>
                                      </p:to>
                                    </p:set>
                                    <p:animEffect transition="in" filter="strips(downLeft)">
                                      <p:cBhvr>
                                        <p:cTn dur="1000" id="7"/>
                                        <p:tgtEl>
                                          <p:spTgt spid="3146123"/>
                                        </p:tgtEl>
                                      </p:cBhvr>
                                    </p:animEffect>
                                  </p:childTnLst>
                                </p:cTn>
                              </p:par>
                            </p:childTnLst>
                          </p:cTn>
                        </p:par>
                        <p:par>
                          <p:cTn fill="hold" id="8">
                            <p:stCondLst>
                              <p:cond delay="1000"/>
                            </p:stCondLst>
                            <p:childTnLst>
                              <p:par>
                                <p:cTn fill="hold" grpId="0" id="9" nodeType="afterEffect" presetClass="entr" presetID="53" presetSubtype="16">
                                  <p:stCondLst>
                                    <p:cond delay="0"/>
                                  </p:stCondLst>
                                  <p:childTnLst>
                                    <p:set>
                                      <p:cBhvr>
                                        <p:cTn dur="1" fill="hold" id="10">
                                          <p:stCondLst>
                                            <p:cond delay="0"/>
                                          </p:stCondLst>
                                        </p:cTn>
                                        <p:tgtEl>
                                          <p:spTgt spid="1050042"/>
                                        </p:tgtEl>
                                        <p:attrNameLst>
                                          <p:attrName>style.visibility</p:attrName>
                                        </p:attrNameLst>
                                      </p:cBhvr>
                                      <p:to>
                                        <p:strVal val="visible"/>
                                      </p:to>
                                    </p:set>
                                    <p:anim calcmode="lin" valueType="num">
                                      <p:cBhvr>
                                        <p:cTn dur="500" fill="hold" id="11"/>
                                        <p:tgtEl>
                                          <p:spTgt spid="1050042"/>
                                        </p:tgtEl>
                                        <p:attrNameLst>
                                          <p:attrName>ppt_w</p:attrName>
                                        </p:attrNameLst>
                                      </p:cBhvr>
                                      <p:tavLst>
                                        <p:tav tm="0">
                                          <p:val>
                                            <p:fltVal val="0.0"/>
                                          </p:val>
                                        </p:tav>
                                        <p:tav tm="100000">
                                          <p:val>
                                            <p:strVal val="#ppt_w"/>
                                          </p:val>
                                        </p:tav>
                                      </p:tavLst>
                                    </p:anim>
                                    <p:anim calcmode="lin" valueType="num">
                                      <p:cBhvr>
                                        <p:cTn dur="500" fill="hold" id="12"/>
                                        <p:tgtEl>
                                          <p:spTgt spid="1050042"/>
                                        </p:tgtEl>
                                        <p:attrNameLst>
                                          <p:attrName>ppt_h</p:attrName>
                                        </p:attrNameLst>
                                      </p:cBhvr>
                                      <p:tavLst>
                                        <p:tav tm="0">
                                          <p:val>
                                            <p:fltVal val="0.0"/>
                                          </p:val>
                                        </p:tav>
                                        <p:tav tm="100000">
                                          <p:val>
                                            <p:strVal val="#ppt_h"/>
                                          </p:val>
                                        </p:tav>
                                      </p:tavLst>
                                    </p:anim>
                                    <p:animEffect transition="in" filter="fade">
                                      <p:cBhvr>
                                        <p:cTn dur="500" id="13"/>
                                        <p:tgtEl>
                                          <p:spTgt spid="1050042"/>
                                        </p:tgtEl>
                                      </p:cBhvr>
                                    </p:animEffect>
                                  </p:childTnLst>
                                </p:cTn>
                              </p:par>
                            </p:childTnLst>
                          </p:cTn>
                        </p:par>
                        <p:par>
                          <p:cTn fill="hold" id="14">
                            <p:stCondLst>
                              <p:cond delay="1500"/>
                            </p:stCondLst>
                            <p:childTnLst>
                              <p:par>
                                <p:cTn fill="hold" grpId="0" id="15" nodeType="afterEffect" presetClass="entr" presetID="9" presetSubtype="0">
                                  <p:stCondLst>
                                    <p:cond delay="0"/>
                                  </p:stCondLst>
                                  <p:childTnLst>
                                    <p:set>
                                      <p:cBhvr>
                                        <p:cTn dur="1" fill="hold" id="16">
                                          <p:stCondLst>
                                            <p:cond delay="0"/>
                                          </p:stCondLst>
                                        </p:cTn>
                                        <p:tgtEl>
                                          <p:spTgt spid="1050043"/>
                                        </p:tgtEl>
                                        <p:attrNameLst>
                                          <p:attrName>style.visibility</p:attrName>
                                        </p:attrNameLst>
                                      </p:cBhvr>
                                      <p:to>
                                        <p:strVal val="visible"/>
                                      </p:to>
                                    </p:set>
                                    <p:animEffect transition="in" filter="dissolve">
                                      <p:cBhvr>
                                        <p:cTn dur="500" id="17"/>
                                        <p:tgtEl>
                                          <p:spTgt spid="1050043"/>
                                        </p:tgtEl>
                                      </p:cBhvr>
                                    </p:animEffect>
                                  </p:childTnLst>
                                </p:cTn>
                              </p:par>
                            </p:childTnLst>
                          </p:cTn>
                        </p:par>
                        <p:par>
                          <p:cTn fill="hold" id="18">
                            <p:stCondLst>
                              <p:cond delay="2000"/>
                            </p:stCondLst>
                            <p:childTnLst>
                              <p:par>
                                <p:cTn fill="hold" id="19" nodeType="afterEffect" presetClass="entr" presetID="20" presetSubtype="0">
                                  <p:stCondLst>
                                    <p:cond delay="0"/>
                                  </p:stCondLst>
                                  <p:childTnLst>
                                    <p:set>
                                      <p:cBhvr>
                                        <p:cTn dur="1" fill="hold" id="20">
                                          <p:stCondLst>
                                            <p:cond delay="0"/>
                                          </p:stCondLst>
                                        </p:cTn>
                                        <p:tgtEl>
                                          <p:spTgt spid="3146121"/>
                                        </p:tgtEl>
                                        <p:attrNameLst>
                                          <p:attrName>style.visibility</p:attrName>
                                        </p:attrNameLst>
                                      </p:cBhvr>
                                      <p:to>
                                        <p:strVal val="visible"/>
                                      </p:to>
                                    </p:set>
                                    <p:animEffect transition="in" filter="wedge">
                                      <p:cBhvr>
                                        <p:cTn dur="1000" id="21"/>
                                        <p:tgtEl>
                                          <p:spTgt spid="3146121"/>
                                        </p:tgtEl>
                                      </p:cBhvr>
                                    </p:animEffect>
                                  </p:childTnLst>
                                </p:cTn>
                              </p:par>
                            </p:childTnLst>
                          </p:cTn>
                        </p:par>
                        <p:par>
                          <p:cTn fill="hold" id="22">
                            <p:stCondLst>
                              <p:cond delay="3000"/>
                            </p:stCondLst>
                            <p:childTnLst>
                              <p:par>
                                <p:cTn fill="hold" grpId="0" id="23" nodeType="afterEffect" presetClass="entr" presetID="53" presetSubtype="16">
                                  <p:stCondLst>
                                    <p:cond delay="0"/>
                                  </p:stCondLst>
                                  <p:childTnLst>
                                    <p:set>
                                      <p:cBhvr>
                                        <p:cTn dur="1" fill="hold" id="24">
                                          <p:stCondLst>
                                            <p:cond delay="0"/>
                                          </p:stCondLst>
                                        </p:cTn>
                                        <p:tgtEl>
                                          <p:spTgt spid="1050044"/>
                                        </p:tgtEl>
                                        <p:attrNameLst>
                                          <p:attrName>style.visibility</p:attrName>
                                        </p:attrNameLst>
                                      </p:cBhvr>
                                      <p:to>
                                        <p:strVal val="visible"/>
                                      </p:to>
                                    </p:set>
                                    <p:anim calcmode="lin" valueType="num">
                                      <p:cBhvr>
                                        <p:cTn dur="500" fill="hold" id="25"/>
                                        <p:tgtEl>
                                          <p:spTgt spid="1050044"/>
                                        </p:tgtEl>
                                        <p:attrNameLst>
                                          <p:attrName>ppt_w</p:attrName>
                                        </p:attrNameLst>
                                      </p:cBhvr>
                                      <p:tavLst>
                                        <p:tav tm="0">
                                          <p:val>
                                            <p:fltVal val="0.0"/>
                                          </p:val>
                                        </p:tav>
                                        <p:tav tm="100000">
                                          <p:val>
                                            <p:strVal val="#ppt_w"/>
                                          </p:val>
                                        </p:tav>
                                      </p:tavLst>
                                    </p:anim>
                                    <p:anim calcmode="lin" valueType="num">
                                      <p:cBhvr>
                                        <p:cTn dur="500" fill="hold" id="26"/>
                                        <p:tgtEl>
                                          <p:spTgt spid="1050044"/>
                                        </p:tgtEl>
                                        <p:attrNameLst>
                                          <p:attrName>ppt_h</p:attrName>
                                        </p:attrNameLst>
                                      </p:cBhvr>
                                      <p:tavLst>
                                        <p:tav tm="0">
                                          <p:val>
                                            <p:fltVal val="0.0"/>
                                          </p:val>
                                        </p:tav>
                                        <p:tav tm="100000">
                                          <p:val>
                                            <p:strVal val="#ppt_h"/>
                                          </p:val>
                                        </p:tav>
                                      </p:tavLst>
                                    </p:anim>
                                    <p:animEffect transition="in" filter="fade">
                                      <p:cBhvr>
                                        <p:cTn dur="500" id="27"/>
                                        <p:tgtEl>
                                          <p:spTgt spid="1050044"/>
                                        </p:tgtEl>
                                      </p:cBhvr>
                                    </p:animEffect>
                                  </p:childTnLst>
                                </p:cTn>
                              </p:par>
                            </p:childTnLst>
                          </p:cTn>
                        </p:par>
                        <p:par>
                          <p:cTn fill="hold" id="28">
                            <p:stCondLst>
                              <p:cond delay="3500"/>
                            </p:stCondLst>
                            <p:childTnLst>
                              <p:par>
                                <p:cTn fill="hold" grpId="0" id="29" nodeType="afterEffect" presetClass="entr" presetID="9" presetSubtype="0">
                                  <p:stCondLst>
                                    <p:cond delay="0"/>
                                  </p:stCondLst>
                                  <p:childTnLst>
                                    <p:set>
                                      <p:cBhvr>
                                        <p:cTn dur="1" fill="hold" id="30">
                                          <p:stCondLst>
                                            <p:cond delay="0"/>
                                          </p:stCondLst>
                                        </p:cTn>
                                        <p:tgtEl>
                                          <p:spTgt spid="1050045"/>
                                        </p:tgtEl>
                                        <p:attrNameLst>
                                          <p:attrName>style.visibility</p:attrName>
                                        </p:attrNameLst>
                                      </p:cBhvr>
                                      <p:to>
                                        <p:strVal val="visible"/>
                                      </p:to>
                                    </p:set>
                                    <p:animEffect transition="in" filter="dissolve">
                                      <p:cBhvr>
                                        <p:cTn dur="500" id="31"/>
                                        <p:tgtEl>
                                          <p:spTgt spid="1050045"/>
                                        </p:tgtEl>
                                      </p:cBhvr>
                                    </p:animEffect>
                                  </p:childTnLst>
                                </p:cTn>
                              </p:par>
                            </p:childTnLst>
                          </p:cTn>
                        </p:par>
                        <p:par>
                          <p:cTn fill="hold" id="32">
                            <p:stCondLst>
                              <p:cond delay="4000"/>
                            </p:stCondLst>
                            <p:childTnLst>
                              <p:par>
                                <p:cTn fill="hold" id="33" nodeType="afterEffect" presetClass="entr" presetID="20" presetSubtype="0">
                                  <p:stCondLst>
                                    <p:cond delay="0"/>
                                  </p:stCondLst>
                                  <p:childTnLst>
                                    <p:set>
                                      <p:cBhvr>
                                        <p:cTn dur="1" fill="hold" id="34">
                                          <p:stCondLst>
                                            <p:cond delay="0"/>
                                          </p:stCondLst>
                                        </p:cTn>
                                        <p:tgtEl>
                                          <p:spTgt spid="3146122"/>
                                        </p:tgtEl>
                                        <p:attrNameLst>
                                          <p:attrName>style.visibility</p:attrName>
                                        </p:attrNameLst>
                                      </p:cBhvr>
                                      <p:to>
                                        <p:strVal val="visible"/>
                                      </p:to>
                                    </p:set>
                                    <p:animEffect transition="in" filter="wedge">
                                      <p:cBhvr>
                                        <p:cTn dur="1000" id="35"/>
                                        <p:tgtEl>
                                          <p:spTgt spid="3146122"/>
                                        </p:tgtEl>
                                      </p:cBhvr>
                                    </p:animEffect>
                                  </p:childTnLst>
                                </p:cTn>
                              </p:par>
                            </p:childTnLst>
                          </p:cTn>
                        </p:par>
                        <p:par>
                          <p:cTn fill="hold" id="36">
                            <p:stCondLst>
                              <p:cond delay="5000"/>
                            </p:stCondLst>
                            <p:childTnLst>
                              <p:par>
                                <p:cTn fill="hold" grpId="0" id="37" nodeType="afterEffect" presetClass="entr" presetID="53" presetSubtype="16">
                                  <p:stCondLst>
                                    <p:cond delay="0"/>
                                  </p:stCondLst>
                                  <p:childTnLst>
                                    <p:set>
                                      <p:cBhvr>
                                        <p:cTn dur="1" fill="hold" id="38">
                                          <p:stCondLst>
                                            <p:cond delay="0"/>
                                          </p:stCondLst>
                                        </p:cTn>
                                        <p:tgtEl>
                                          <p:spTgt spid="1050050"/>
                                        </p:tgtEl>
                                        <p:attrNameLst>
                                          <p:attrName>style.visibility</p:attrName>
                                        </p:attrNameLst>
                                      </p:cBhvr>
                                      <p:to>
                                        <p:strVal val="visible"/>
                                      </p:to>
                                    </p:set>
                                    <p:anim calcmode="lin" valueType="num">
                                      <p:cBhvr>
                                        <p:cTn dur="500" fill="hold" id="39"/>
                                        <p:tgtEl>
                                          <p:spTgt spid="1050050"/>
                                        </p:tgtEl>
                                        <p:attrNameLst>
                                          <p:attrName>ppt_w</p:attrName>
                                        </p:attrNameLst>
                                      </p:cBhvr>
                                      <p:tavLst>
                                        <p:tav tm="0">
                                          <p:val>
                                            <p:fltVal val="0.0"/>
                                          </p:val>
                                        </p:tav>
                                        <p:tav tm="100000">
                                          <p:val>
                                            <p:strVal val="#ppt_w"/>
                                          </p:val>
                                        </p:tav>
                                      </p:tavLst>
                                    </p:anim>
                                    <p:anim calcmode="lin" valueType="num">
                                      <p:cBhvr>
                                        <p:cTn dur="500" fill="hold" id="40"/>
                                        <p:tgtEl>
                                          <p:spTgt spid="1050050"/>
                                        </p:tgtEl>
                                        <p:attrNameLst>
                                          <p:attrName>ppt_h</p:attrName>
                                        </p:attrNameLst>
                                      </p:cBhvr>
                                      <p:tavLst>
                                        <p:tav tm="0">
                                          <p:val>
                                            <p:fltVal val="0.0"/>
                                          </p:val>
                                        </p:tav>
                                        <p:tav tm="100000">
                                          <p:val>
                                            <p:strVal val="#ppt_h"/>
                                          </p:val>
                                        </p:tav>
                                      </p:tavLst>
                                    </p:anim>
                                    <p:animEffect transition="in" filter="fade">
                                      <p:cBhvr>
                                        <p:cTn dur="500" id="41"/>
                                        <p:tgtEl>
                                          <p:spTgt spid="1050050"/>
                                        </p:tgtEl>
                                      </p:cBhvr>
                                    </p:animEffect>
                                  </p:childTnLst>
                                </p:cTn>
                              </p:par>
                            </p:childTnLst>
                          </p:cTn>
                        </p:par>
                        <p:par>
                          <p:cTn fill="hold" id="42">
                            <p:stCondLst>
                              <p:cond delay="5500"/>
                            </p:stCondLst>
                            <p:childTnLst>
                              <p:par>
                                <p:cTn fill="hold" grpId="0" id="43" nodeType="afterEffect" presetClass="entr" presetID="9" presetSubtype="0">
                                  <p:stCondLst>
                                    <p:cond delay="0"/>
                                  </p:stCondLst>
                                  <p:childTnLst>
                                    <p:set>
                                      <p:cBhvr>
                                        <p:cTn dur="1" fill="hold" id="44">
                                          <p:stCondLst>
                                            <p:cond delay="0"/>
                                          </p:stCondLst>
                                        </p:cTn>
                                        <p:tgtEl>
                                          <p:spTgt spid="1050051"/>
                                        </p:tgtEl>
                                        <p:attrNameLst>
                                          <p:attrName>style.visibility</p:attrName>
                                        </p:attrNameLst>
                                      </p:cBhvr>
                                      <p:to>
                                        <p:strVal val="visible"/>
                                      </p:to>
                                    </p:set>
                                    <p:animEffect transition="in" filter="dissolve">
                                      <p:cBhvr>
                                        <p:cTn dur="500" id="45"/>
                                        <p:tgtEl>
                                          <p:spTgt spid="1050051"/>
                                        </p:tgtEl>
                                      </p:cBhvr>
                                    </p:animEffect>
                                  </p:childTnLst>
                                </p:cTn>
                              </p:par>
                            </p:childTnLst>
                          </p:cTn>
                        </p:par>
                        <p:par>
                          <p:cTn fill="hold" id="46">
                            <p:stCondLst>
                              <p:cond delay="6000"/>
                            </p:stCondLst>
                            <p:childTnLst>
                              <p:par>
                                <p:cTn fill="hold" id="47" nodeType="afterEffect" presetClass="entr" presetID="18" presetSubtype="12">
                                  <p:stCondLst>
                                    <p:cond delay="0"/>
                                  </p:stCondLst>
                                  <p:childTnLst>
                                    <p:set>
                                      <p:cBhvr>
                                        <p:cTn dur="1" fill="hold" id="48">
                                          <p:stCondLst>
                                            <p:cond delay="0"/>
                                          </p:stCondLst>
                                        </p:cTn>
                                        <p:tgtEl>
                                          <p:spTgt spid="3146125"/>
                                        </p:tgtEl>
                                        <p:attrNameLst>
                                          <p:attrName>style.visibility</p:attrName>
                                        </p:attrNameLst>
                                      </p:cBhvr>
                                      <p:to>
                                        <p:strVal val="visible"/>
                                      </p:to>
                                    </p:set>
                                    <p:animEffect transition="in" filter="strips(downLeft)">
                                      <p:cBhvr>
                                        <p:cTn dur="1000" id="49"/>
                                        <p:tgtEl>
                                          <p:spTgt spid="3146125"/>
                                        </p:tgtEl>
                                      </p:cBhvr>
                                    </p:animEffect>
                                  </p:childTnLst>
                                </p:cTn>
                              </p:par>
                            </p:childTnLst>
                          </p:cTn>
                        </p:par>
                        <p:par>
                          <p:cTn fill="hold" id="50">
                            <p:stCondLst>
                              <p:cond delay="7000"/>
                            </p:stCondLst>
                            <p:childTnLst>
                              <p:par>
                                <p:cTn fill="hold" grpId="0" id="51" nodeType="afterEffect" presetClass="entr" presetID="53" presetSubtype="16">
                                  <p:stCondLst>
                                    <p:cond delay="0"/>
                                  </p:stCondLst>
                                  <p:childTnLst>
                                    <p:set>
                                      <p:cBhvr>
                                        <p:cTn dur="1" fill="hold" id="52">
                                          <p:stCondLst>
                                            <p:cond delay="0"/>
                                          </p:stCondLst>
                                        </p:cTn>
                                        <p:tgtEl>
                                          <p:spTgt spid="1050046"/>
                                        </p:tgtEl>
                                        <p:attrNameLst>
                                          <p:attrName>style.visibility</p:attrName>
                                        </p:attrNameLst>
                                      </p:cBhvr>
                                      <p:to>
                                        <p:strVal val="visible"/>
                                      </p:to>
                                    </p:set>
                                    <p:anim calcmode="lin" valueType="num">
                                      <p:cBhvr>
                                        <p:cTn dur="500" fill="hold" id="53"/>
                                        <p:tgtEl>
                                          <p:spTgt spid="1050046"/>
                                        </p:tgtEl>
                                        <p:attrNameLst>
                                          <p:attrName>ppt_w</p:attrName>
                                        </p:attrNameLst>
                                      </p:cBhvr>
                                      <p:tavLst>
                                        <p:tav tm="0">
                                          <p:val>
                                            <p:fltVal val="0.0"/>
                                          </p:val>
                                        </p:tav>
                                        <p:tav tm="100000">
                                          <p:val>
                                            <p:strVal val="#ppt_w"/>
                                          </p:val>
                                        </p:tav>
                                      </p:tavLst>
                                    </p:anim>
                                    <p:anim calcmode="lin" valueType="num">
                                      <p:cBhvr>
                                        <p:cTn dur="500" fill="hold" id="54"/>
                                        <p:tgtEl>
                                          <p:spTgt spid="1050046"/>
                                        </p:tgtEl>
                                        <p:attrNameLst>
                                          <p:attrName>ppt_h</p:attrName>
                                        </p:attrNameLst>
                                      </p:cBhvr>
                                      <p:tavLst>
                                        <p:tav tm="0">
                                          <p:val>
                                            <p:fltVal val="0.0"/>
                                          </p:val>
                                        </p:tav>
                                        <p:tav tm="100000">
                                          <p:val>
                                            <p:strVal val="#ppt_h"/>
                                          </p:val>
                                        </p:tav>
                                      </p:tavLst>
                                    </p:anim>
                                    <p:animEffect transition="in" filter="fade">
                                      <p:cBhvr>
                                        <p:cTn dur="500" id="55"/>
                                        <p:tgtEl>
                                          <p:spTgt spid="1050046"/>
                                        </p:tgtEl>
                                      </p:cBhvr>
                                    </p:animEffect>
                                  </p:childTnLst>
                                </p:cTn>
                              </p:par>
                            </p:childTnLst>
                          </p:cTn>
                        </p:par>
                        <p:par>
                          <p:cTn fill="hold" id="56">
                            <p:stCondLst>
                              <p:cond delay="7500"/>
                            </p:stCondLst>
                            <p:childTnLst>
                              <p:par>
                                <p:cTn fill="hold" grpId="0" id="57" nodeType="afterEffect" presetClass="entr" presetID="9" presetSubtype="0">
                                  <p:stCondLst>
                                    <p:cond delay="0"/>
                                  </p:stCondLst>
                                  <p:childTnLst>
                                    <p:set>
                                      <p:cBhvr>
                                        <p:cTn dur="1" fill="hold" id="58">
                                          <p:stCondLst>
                                            <p:cond delay="0"/>
                                          </p:stCondLst>
                                        </p:cTn>
                                        <p:tgtEl>
                                          <p:spTgt spid="1050047"/>
                                        </p:tgtEl>
                                        <p:attrNameLst>
                                          <p:attrName>style.visibility</p:attrName>
                                        </p:attrNameLst>
                                      </p:cBhvr>
                                      <p:to>
                                        <p:strVal val="visible"/>
                                      </p:to>
                                    </p:set>
                                    <p:animEffect transition="in" filter="dissolve">
                                      <p:cBhvr>
                                        <p:cTn dur="500" id="59"/>
                                        <p:tgtEl>
                                          <p:spTgt spid="1050047"/>
                                        </p:tgtEl>
                                      </p:cBhvr>
                                    </p:animEffect>
                                  </p:childTnLst>
                                </p:cTn>
                              </p:par>
                            </p:childTnLst>
                          </p:cTn>
                        </p:par>
                        <p:par>
                          <p:cTn fill="hold" id="60">
                            <p:stCondLst>
                              <p:cond delay="8000"/>
                            </p:stCondLst>
                            <p:childTnLst>
                              <p:par>
                                <p:cTn fill="hold" id="61" nodeType="afterEffect" presetClass="entr" presetID="18" presetSubtype="12">
                                  <p:stCondLst>
                                    <p:cond delay="0"/>
                                  </p:stCondLst>
                                  <p:childTnLst>
                                    <p:set>
                                      <p:cBhvr>
                                        <p:cTn dur="1" fill="hold" id="62">
                                          <p:stCondLst>
                                            <p:cond delay="0"/>
                                          </p:stCondLst>
                                        </p:cTn>
                                        <p:tgtEl>
                                          <p:spTgt spid="3146124"/>
                                        </p:tgtEl>
                                        <p:attrNameLst>
                                          <p:attrName>style.visibility</p:attrName>
                                        </p:attrNameLst>
                                      </p:cBhvr>
                                      <p:to>
                                        <p:strVal val="visible"/>
                                      </p:to>
                                    </p:set>
                                    <p:animEffect transition="in" filter="strips(downLeft)">
                                      <p:cBhvr>
                                        <p:cTn dur="1000" id="63"/>
                                        <p:tgtEl>
                                          <p:spTgt spid="3146124"/>
                                        </p:tgtEl>
                                      </p:cBhvr>
                                    </p:animEffect>
                                  </p:childTnLst>
                                </p:cTn>
                              </p:par>
                            </p:childTnLst>
                          </p:cTn>
                        </p:par>
                        <p:par>
                          <p:cTn fill="hold" id="64">
                            <p:stCondLst>
                              <p:cond delay="9000"/>
                            </p:stCondLst>
                            <p:childTnLst>
                              <p:par>
                                <p:cTn fill="hold" grpId="0" id="65" nodeType="afterEffect" presetClass="entr" presetID="53" presetSubtype="16">
                                  <p:stCondLst>
                                    <p:cond delay="0"/>
                                  </p:stCondLst>
                                  <p:childTnLst>
                                    <p:set>
                                      <p:cBhvr>
                                        <p:cTn dur="1" fill="hold" id="66">
                                          <p:stCondLst>
                                            <p:cond delay="0"/>
                                          </p:stCondLst>
                                        </p:cTn>
                                        <p:tgtEl>
                                          <p:spTgt spid="1050048"/>
                                        </p:tgtEl>
                                        <p:attrNameLst>
                                          <p:attrName>style.visibility</p:attrName>
                                        </p:attrNameLst>
                                      </p:cBhvr>
                                      <p:to>
                                        <p:strVal val="visible"/>
                                      </p:to>
                                    </p:set>
                                    <p:anim calcmode="lin" valueType="num">
                                      <p:cBhvr>
                                        <p:cTn dur="500" fill="hold" id="67"/>
                                        <p:tgtEl>
                                          <p:spTgt spid="1050048"/>
                                        </p:tgtEl>
                                        <p:attrNameLst>
                                          <p:attrName>ppt_w</p:attrName>
                                        </p:attrNameLst>
                                      </p:cBhvr>
                                      <p:tavLst>
                                        <p:tav tm="0">
                                          <p:val>
                                            <p:fltVal val="0.0"/>
                                          </p:val>
                                        </p:tav>
                                        <p:tav tm="100000">
                                          <p:val>
                                            <p:strVal val="#ppt_w"/>
                                          </p:val>
                                        </p:tav>
                                      </p:tavLst>
                                    </p:anim>
                                    <p:anim calcmode="lin" valueType="num">
                                      <p:cBhvr>
                                        <p:cTn dur="500" fill="hold" id="68"/>
                                        <p:tgtEl>
                                          <p:spTgt spid="1050048"/>
                                        </p:tgtEl>
                                        <p:attrNameLst>
                                          <p:attrName>ppt_h</p:attrName>
                                        </p:attrNameLst>
                                      </p:cBhvr>
                                      <p:tavLst>
                                        <p:tav tm="0">
                                          <p:val>
                                            <p:fltVal val="0.0"/>
                                          </p:val>
                                        </p:tav>
                                        <p:tav tm="100000">
                                          <p:val>
                                            <p:strVal val="#ppt_h"/>
                                          </p:val>
                                        </p:tav>
                                      </p:tavLst>
                                    </p:anim>
                                    <p:animEffect transition="in" filter="fade">
                                      <p:cBhvr>
                                        <p:cTn dur="500" id="69"/>
                                        <p:tgtEl>
                                          <p:spTgt spid="1050048"/>
                                        </p:tgtEl>
                                      </p:cBhvr>
                                    </p:animEffect>
                                  </p:childTnLst>
                                </p:cTn>
                              </p:par>
                            </p:childTnLst>
                          </p:cTn>
                        </p:par>
                        <p:par>
                          <p:cTn fill="hold" id="70">
                            <p:stCondLst>
                              <p:cond delay="9500"/>
                            </p:stCondLst>
                            <p:childTnLst>
                              <p:par>
                                <p:cTn fill="hold" grpId="0" id="71" nodeType="afterEffect" presetClass="entr" presetID="9" presetSubtype="0">
                                  <p:stCondLst>
                                    <p:cond delay="0"/>
                                  </p:stCondLst>
                                  <p:childTnLst>
                                    <p:set>
                                      <p:cBhvr>
                                        <p:cTn dur="1" fill="hold" id="72">
                                          <p:stCondLst>
                                            <p:cond delay="0"/>
                                          </p:stCondLst>
                                        </p:cTn>
                                        <p:tgtEl>
                                          <p:spTgt spid="1050049"/>
                                        </p:tgtEl>
                                        <p:attrNameLst>
                                          <p:attrName>style.visibility</p:attrName>
                                        </p:attrNameLst>
                                      </p:cBhvr>
                                      <p:to>
                                        <p:strVal val="visible"/>
                                      </p:to>
                                    </p:set>
                                    <p:animEffect transition="in" filter="dissolve">
                                      <p:cBhvr>
                                        <p:cTn dur="500" id="73"/>
                                        <p:tgtEl>
                                          <p:spTgt spid="1050049"/>
                                        </p:tgtEl>
                                      </p:cBhvr>
                                    </p:animEffect>
                                  </p:childTnLst>
                                </p:cTn>
                              </p:par>
                            </p:childTnLst>
                          </p:cTn>
                        </p:par>
                        <p:par>
                          <p:cTn fill="hold" id="74">
                            <p:stCondLst>
                              <p:cond delay="10000"/>
                            </p:stCondLst>
                            <p:childTnLst>
                              <p:par>
                                <p:cTn fill="hold" grpId="0" id="75" nodeType="afterEffect" presetClass="entr" presetID="53" presetSubtype="16">
                                  <p:stCondLst>
                                    <p:cond delay="0"/>
                                  </p:stCondLst>
                                  <p:childTnLst>
                                    <p:set>
                                      <p:cBhvr>
                                        <p:cTn dur="1" fill="hold" id="76">
                                          <p:stCondLst>
                                            <p:cond delay="0"/>
                                          </p:stCondLst>
                                        </p:cTn>
                                        <p:tgtEl>
                                          <p:spTgt spid="1050272"/>
                                        </p:tgtEl>
                                        <p:attrNameLst>
                                          <p:attrName>style.visibility</p:attrName>
                                        </p:attrNameLst>
                                      </p:cBhvr>
                                      <p:to>
                                        <p:strVal val="visible"/>
                                      </p:to>
                                    </p:set>
                                    <p:anim calcmode="lin" valueType="num">
                                      <p:cBhvr>
                                        <p:cTn dur="500" fill="hold" id="77"/>
                                        <p:tgtEl>
                                          <p:spTgt spid="1050272"/>
                                        </p:tgtEl>
                                        <p:attrNameLst>
                                          <p:attrName>ppt_w</p:attrName>
                                        </p:attrNameLst>
                                      </p:cBhvr>
                                      <p:tavLst>
                                        <p:tav tm="0">
                                          <p:val>
                                            <p:fltVal val="0.0"/>
                                          </p:val>
                                        </p:tav>
                                        <p:tav tm="100000">
                                          <p:val>
                                            <p:strVal val="#ppt_w"/>
                                          </p:val>
                                        </p:tav>
                                      </p:tavLst>
                                    </p:anim>
                                    <p:anim calcmode="lin" valueType="num">
                                      <p:cBhvr>
                                        <p:cTn dur="500" fill="hold" id="78"/>
                                        <p:tgtEl>
                                          <p:spTgt spid="1050272"/>
                                        </p:tgtEl>
                                        <p:attrNameLst>
                                          <p:attrName>ppt_h</p:attrName>
                                        </p:attrNameLst>
                                      </p:cBhvr>
                                      <p:tavLst>
                                        <p:tav tm="0">
                                          <p:val>
                                            <p:fltVal val="0.0"/>
                                          </p:val>
                                        </p:tav>
                                        <p:tav tm="100000">
                                          <p:val>
                                            <p:strVal val="#ppt_h"/>
                                          </p:val>
                                        </p:tav>
                                      </p:tavLst>
                                    </p:anim>
                                    <p:animEffect transition="in" filter="fade">
                                      <p:cBhvr>
                                        <p:cTn dur="500" id="79"/>
                                        <p:tgtEl>
                                          <p:spTgt spid="1050272"/>
                                        </p:tgtEl>
                                      </p:cBhvr>
                                    </p:animEffect>
                                  </p:childTnLst>
                                </p:cTn>
                              </p:par>
                            </p:childTnLst>
                          </p:cTn>
                        </p:par>
                        <p:par>
                          <p:cTn fill="hold" id="80">
                            <p:stCondLst>
                              <p:cond delay="10500"/>
                            </p:stCondLst>
                            <p:childTnLst>
                              <p:par>
                                <p:cTn fill="hold" grpId="0" id="81" nodeType="afterEffect" presetClass="entr" presetID="9" presetSubtype="0">
                                  <p:stCondLst>
                                    <p:cond delay="0"/>
                                  </p:stCondLst>
                                  <p:childTnLst>
                                    <p:set>
                                      <p:cBhvr>
                                        <p:cTn dur="1" fill="hold" id="82">
                                          <p:stCondLst>
                                            <p:cond delay="0"/>
                                          </p:stCondLst>
                                        </p:cTn>
                                        <p:tgtEl>
                                          <p:spTgt spid="1050273"/>
                                        </p:tgtEl>
                                        <p:attrNameLst>
                                          <p:attrName>style.visibility</p:attrName>
                                        </p:attrNameLst>
                                      </p:cBhvr>
                                      <p:to>
                                        <p:strVal val="visible"/>
                                      </p:to>
                                    </p:set>
                                    <p:animEffect transition="in" filter="dissolve">
                                      <p:cBhvr>
                                        <p:cTn dur="500" id="83"/>
                                        <p:tgtEl>
                                          <p:spTgt spid="1050273"/>
                                        </p:tgtEl>
                                      </p:cBhvr>
                                    </p:animEffect>
                                  </p:childTnLst>
                                </p:cTn>
                              </p:par>
                            </p:childTnLst>
                          </p:cTn>
                        </p:par>
                        <p:par>
                          <p:cTn fill="hold" id="84">
                            <p:stCondLst>
                              <p:cond delay="11000"/>
                            </p:stCondLst>
                            <p:childTnLst>
                              <p:par>
                                <p:cTn fill="hold" id="85" nodeType="afterEffect" presetClass="entr" presetID="18" presetSubtype="12">
                                  <p:stCondLst>
                                    <p:cond delay="0"/>
                                  </p:stCondLst>
                                  <p:childTnLst>
                                    <p:set>
                                      <p:cBhvr>
                                        <p:cTn dur="1" fill="hold" id="86">
                                          <p:stCondLst>
                                            <p:cond delay="0"/>
                                          </p:stCondLst>
                                        </p:cTn>
                                        <p:tgtEl>
                                          <p:spTgt spid="3146126"/>
                                        </p:tgtEl>
                                        <p:attrNameLst>
                                          <p:attrName>style.visibility</p:attrName>
                                        </p:attrNameLst>
                                      </p:cBhvr>
                                      <p:to>
                                        <p:strVal val="visible"/>
                                      </p:to>
                                    </p:set>
                                    <p:animEffect transition="in" filter="strips(downLeft)">
                                      <p:cBhvr>
                                        <p:cTn dur="1000" id="87"/>
                                        <p:tgtEl>
                                          <p:spTgt spid="3146126"/>
                                        </p:tgtEl>
                                      </p:cBhvr>
                                    </p:animEffect>
                                  </p:childTnLst>
                                </p:cTn>
                              </p:par>
                            </p:childTnLst>
                          </p:cTn>
                        </p:par>
                        <p:par>
                          <p:cTn fill="hold" id="88">
                            <p:stCondLst>
                              <p:cond delay="12000"/>
                            </p:stCondLst>
                            <p:childTnLst>
                              <p:par>
                                <p:cTn fill="hold" grpId="0" id="89" nodeType="afterEffect" presetClass="entr" presetID="53" presetSubtype="16">
                                  <p:stCondLst>
                                    <p:cond delay="0"/>
                                  </p:stCondLst>
                                  <p:childTnLst>
                                    <p:set>
                                      <p:cBhvr>
                                        <p:cTn dur="1" fill="hold" id="90">
                                          <p:stCondLst>
                                            <p:cond delay="0"/>
                                          </p:stCondLst>
                                        </p:cTn>
                                        <p:tgtEl>
                                          <p:spTgt spid="1050370"/>
                                        </p:tgtEl>
                                        <p:attrNameLst>
                                          <p:attrName>style.visibility</p:attrName>
                                        </p:attrNameLst>
                                      </p:cBhvr>
                                      <p:to>
                                        <p:strVal val="visible"/>
                                      </p:to>
                                    </p:set>
                                    <p:anim calcmode="lin" valueType="num">
                                      <p:cBhvr>
                                        <p:cTn dur="500" fill="hold" id="91"/>
                                        <p:tgtEl>
                                          <p:spTgt spid="1050370"/>
                                        </p:tgtEl>
                                        <p:attrNameLst>
                                          <p:attrName>ppt_w</p:attrName>
                                        </p:attrNameLst>
                                      </p:cBhvr>
                                      <p:tavLst>
                                        <p:tav tm="0">
                                          <p:val>
                                            <p:fltVal val="0.0"/>
                                          </p:val>
                                        </p:tav>
                                        <p:tav tm="100000">
                                          <p:val>
                                            <p:strVal val="#ppt_w"/>
                                          </p:val>
                                        </p:tav>
                                      </p:tavLst>
                                    </p:anim>
                                    <p:anim calcmode="lin" valueType="num">
                                      <p:cBhvr>
                                        <p:cTn dur="500" fill="hold" id="92"/>
                                        <p:tgtEl>
                                          <p:spTgt spid="1050370"/>
                                        </p:tgtEl>
                                        <p:attrNameLst>
                                          <p:attrName>ppt_h</p:attrName>
                                        </p:attrNameLst>
                                      </p:cBhvr>
                                      <p:tavLst>
                                        <p:tav tm="0">
                                          <p:val>
                                            <p:fltVal val="0.0"/>
                                          </p:val>
                                        </p:tav>
                                        <p:tav tm="100000">
                                          <p:val>
                                            <p:strVal val="#ppt_h"/>
                                          </p:val>
                                        </p:tav>
                                      </p:tavLst>
                                    </p:anim>
                                    <p:animEffect transition="in" filter="fade">
                                      <p:cBhvr>
                                        <p:cTn dur="500" id="93"/>
                                        <p:tgtEl>
                                          <p:spTgt spid="1050370"/>
                                        </p:tgtEl>
                                      </p:cBhvr>
                                    </p:animEffect>
                                  </p:childTnLst>
                                </p:cTn>
                              </p:par>
                            </p:childTnLst>
                          </p:cTn>
                        </p:par>
                        <p:par>
                          <p:cTn fill="hold" id="94">
                            <p:stCondLst>
                              <p:cond delay="12500"/>
                            </p:stCondLst>
                            <p:childTnLst>
                              <p:par>
                                <p:cTn fill="hold" grpId="0" id="95" nodeType="afterEffect" presetClass="entr" presetID="53" presetSubtype="16">
                                  <p:stCondLst>
                                    <p:cond delay="0"/>
                                  </p:stCondLst>
                                  <p:childTnLst>
                                    <p:set>
                                      <p:cBhvr>
                                        <p:cTn dur="1" fill="hold" id="96">
                                          <p:stCondLst>
                                            <p:cond delay="0"/>
                                          </p:stCondLst>
                                        </p:cTn>
                                        <p:tgtEl>
                                          <p:spTgt spid="1050371"/>
                                        </p:tgtEl>
                                        <p:attrNameLst>
                                          <p:attrName>style.visibility</p:attrName>
                                        </p:attrNameLst>
                                      </p:cBhvr>
                                      <p:to>
                                        <p:strVal val="visible"/>
                                      </p:to>
                                    </p:set>
                                    <p:anim calcmode="lin" valueType="num">
                                      <p:cBhvr>
                                        <p:cTn dur="500" fill="hold" id="97"/>
                                        <p:tgtEl>
                                          <p:spTgt spid="1050371"/>
                                        </p:tgtEl>
                                        <p:attrNameLst>
                                          <p:attrName>ppt_w</p:attrName>
                                        </p:attrNameLst>
                                      </p:cBhvr>
                                      <p:tavLst>
                                        <p:tav tm="0">
                                          <p:val>
                                            <p:fltVal val="0.0"/>
                                          </p:val>
                                        </p:tav>
                                        <p:tav tm="100000">
                                          <p:val>
                                            <p:strVal val="#ppt_w"/>
                                          </p:val>
                                        </p:tav>
                                      </p:tavLst>
                                    </p:anim>
                                    <p:anim calcmode="lin" valueType="num">
                                      <p:cBhvr>
                                        <p:cTn dur="500" fill="hold" id="98"/>
                                        <p:tgtEl>
                                          <p:spTgt spid="1050371"/>
                                        </p:tgtEl>
                                        <p:attrNameLst>
                                          <p:attrName>ppt_h</p:attrName>
                                        </p:attrNameLst>
                                      </p:cBhvr>
                                      <p:tavLst>
                                        <p:tav tm="0">
                                          <p:val>
                                            <p:fltVal val="0.0"/>
                                          </p:val>
                                        </p:tav>
                                        <p:tav tm="100000">
                                          <p:val>
                                            <p:strVal val="#ppt_h"/>
                                          </p:val>
                                        </p:tav>
                                      </p:tavLst>
                                    </p:anim>
                                    <p:animEffect transition="in" filter="fade">
                                      <p:cBhvr>
                                        <p:cTn dur="500" id="99"/>
                                        <p:tgtEl>
                                          <p:spTgt spid="1050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2" grpId="0" animBg="1"/>
      <p:bldP spid="1050043" grpId="0"/>
      <p:bldP spid="1050044" grpId="0" animBg="1"/>
      <p:bldP spid="1050045" grpId="0"/>
      <p:bldP spid="1050046" grpId="0" animBg="1"/>
      <p:bldP spid="1050047" grpId="0"/>
      <p:bldP spid="1050048" grpId="0" animBg="1"/>
      <p:bldP spid="1050049" grpId="0"/>
      <p:bldP spid="1050050" grpId="0" animBg="1"/>
      <p:bldP spid="1050051" grpId="0"/>
      <p:bldP spid="1050272" grpId="0" animBg="1"/>
      <p:bldP spid="1050273" grpId="0"/>
      <p:bldP spid="1050370" grpId="0" animBg="1"/>
      <p:bldP spid="105037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18" name=""/>
        <p:cNvGrpSpPr/>
        <p:nvPr/>
      </p:nvGrpSpPr>
      <p:grpSpPr>
        <a:xfrm>
          <a:off x="0" y="0"/>
          <a:ext cx="0" cy="0"/>
          <a:chOff x="0" y="0"/>
          <a:chExt cx="0" cy="0"/>
        </a:xfrm>
      </p:grpSpPr>
      <p:sp>
        <p:nvSpPr>
          <p:cNvPr id="1048743" name="标题 20"/>
          <p:cNvSpPr>
            <a:spLocks noGrp="1"/>
          </p:cNvSpPr>
          <p:nvPr>
            <p:ph type="title"/>
          </p:nvPr>
        </p:nvSpPr>
        <p:spPr>
          <a:xfrm>
            <a:off x="606008" y="123478"/>
            <a:ext cx="2741856" cy="277143"/>
          </a:xfrm>
        </p:spPr>
        <p:txBody>
          <a:bodyPr/>
          <a:p>
            <a:r>
              <a:rPr altLang="en-US" dirty="0" lang="zh-CN"/>
              <a:t>什么是区块链</a:t>
            </a:r>
            <a:r>
              <a:rPr altLang="zh-CN" dirty="0" lang="en-US"/>
              <a:t>?</a:t>
            </a:r>
            <a:endParaRPr altLang="en-US" dirty="0" lang="zh-CN"/>
          </a:p>
        </p:txBody>
      </p:sp>
      <p:sp>
        <p:nvSpPr>
          <p:cNvPr id="1048744"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745" name="TextBox 16"/>
          <p:cNvSpPr txBox="1"/>
          <p:nvPr/>
        </p:nvSpPr>
        <p:spPr>
          <a:xfrm>
            <a:off x="1335017" y="721036"/>
            <a:ext cx="6837383" cy="500137"/>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altLang="en-US" b="1" dirty="0" sz="1400" lang="zh-CN">
                <a:solidFill>
                  <a:schemeClr val="accent1">
                    <a:lumMod val="75000"/>
                  </a:schemeClr>
                </a:solidFill>
              </a:rPr>
              <a:t>区块链底层通过使用哈希指针连接的数据链表。而这个哈希指针是数据加数据本身通过</a:t>
            </a:r>
            <a:endParaRPr altLang="zh-CN" b="1" dirty="0" sz="1400" lang="en-US">
              <a:solidFill>
                <a:schemeClr val="accent1">
                  <a:lumMod val="75000"/>
                </a:schemeClr>
              </a:solidFill>
            </a:endParaRPr>
          </a:p>
          <a:p>
            <a:endParaRPr altLang="zh-CN" b="1" dirty="0" sz="1400" lang="en-US">
              <a:solidFill>
                <a:schemeClr val="accent1">
                  <a:lumMod val="75000"/>
                </a:schemeClr>
              </a:solidFill>
            </a:endParaRPr>
          </a:p>
          <a:p>
            <a:r>
              <a:rPr altLang="en-US" b="1" dirty="0" sz="1400" lang="zh-CN">
                <a:solidFill>
                  <a:schemeClr val="accent1">
                    <a:lumMod val="75000"/>
                  </a:schemeClr>
                </a:solidFill>
              </a:rPr>
              <a:t>加密产生的特征值在特定的时间产生的唯一的指向下一个链接数据块的。</a:t>
            </a:r>
            <a:endParaRPr altLang="zh-CN" b="1" dirty="0" sz="1400" lang="en-US">
              <a:solidFill>
                <a:schemeClr val="accent1">
                  <a:lumMod val="75000"/>
                </a:schemeClr>
              </a:solidFill>
            </a:endParaRPr>
          </a:p>
        </p:txBody>
      </p:sp>
      <p:sp>
        <p:nvSpPr>
          <p:cNvPr id="1048746" name="椭圆 3"/>
          <p:cNvSpPr/>
          <p:nvPr/>
        </p:nvSpPr>
        <p:spPr>
          <a:xfrm>
            <a:off x="358843" y="870396"/>
            <a:ext cx="216024" cy="216024"/>
          </a:xfrm>
          <a:prstGeom prst="ellipse"/>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lang="en-US">
                <a:latin typeface="微软雅黑" pitchFamily="34" charset="-122"/>
                <a:ea typeface="微软雅黑" pitchFamily="34" charset="-122"/>
              </a:rPr>
              <a:t>1</a:t>
            </a:r>
            <a:endParaRPr altLang="en-US" dirty="0" sz="1200" lang="zh-CN">
              <a:latin typeface="微软雅黑" pitchFamily="34" charset="-122"/>
              <a:ea typeface="微软雅黑" pitchFamily="34" charset="-122"/>
            </a:endParaRPr>
          </a:p>
        </p:txBody>
      </p:sp>
      <p:cxnSp>
        <p:nvCxnSpPr>
          <p:cNvPr id="3145775" name="直接连接符 4"/>
          <p:cNvCxnSpPr>
            <a:cxnSpLocks/>
          </p:cNvCxnSpPr>
          <p:nvPr/>
        </p:nvCxnSpPr>
        <p:spPr>
          <a:xfrm flipV="1">
            <a:off x="574867" y="977506"/>
            <a:ext cx="646208" cy="902"/>
          </a:xfrm>
          <a:prstGeom prst="line"/>
          <a:ln w="6350">
            <a:solidFill>
              <a:schemeClr val="accent2"/>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48747" name="TextBox 32"/>
          <p:cNvSpPr txBox="1"/>
          <p:nvPr/>
        </p:nvSpPr>
        <p:spPr>
          <a:xfrm>
            <a:off x="5520752" y="1769097"/>
            <a:ext cx="3227198" cy="738664"/>
          </a:xfrm>
          <a:prstGeom prst="rect"/>
          <a:noFill/>
        </p:spPr>
        <p:txBody>
          <a:bodyPr bIns="0" lIns="0" rIns="0" rtlCol="0" tIns="0" wrap="square">
            <a:spAutoFit/>
          </a:bodyPr>
          <a:p>
            <a:pPr>
              <a:lnSpc>
                <a:spcPct val="150000"/>
              </a:lnSpc>
            </a:pPr>
            <a:r>
              <a:rPr altLang="en-US" dirty="0" sz="1600" lang="zh-CN">
                <a:solidFill>
                  <a:srgbClr val="C00000"/>
                </a:solidFill>
              </a:rPr>
              <a:t>区块链数据块是用哈希值做指针的特殊数据链表</a:t>
            </a:r>
            <a:endParaRPr dirty="0" sz="1600" lang="en-US">
              <a:solidFill>
                <a:srgbClr val="C00000"/>
              </a:solidFill>
            </a:endParaRPr>
          </a:p>
        </p:txBody>
      </p:sp>
      <p:grpSp>
        <p:nvGrpSpPr>
          <p:cNvPr id="119" name="Group 33"/>
          <p:cNvGrpSpPr/>
          <p:nvPr/>
        </p:nvGrpSpPr>
        <p:grpSpPr>
          <a:xfrm>
            <a:off x="264319" y="2940698"/>
            <a:ext cx="5058383" cy="2071999"/>
            <a:chOff x="4484451" y="2641052"/>
            <a:chExt cx="5058383" cy="2071999"/>
          </a:xfrm>
        </p:grpSpPr>
        <p:grpSp>
          <p:nvGrpSpPr>
            <p:cNvPr id="120" name="Group 34"/>
            <p:cNvGrpSpPr/>
            <p:nvPr/>
          </p:nvGrpSpPr>
          <p:grpSpPr>
            <a:xfrm>
              <a:off x="4484451" y="2641052"/>
              <a:ext cx="5058383" cy="2071999"/>
              <a:chOff x="4484451" y="2641052"/>
              <a:chExt cx="5058383" cy="2071999"/>
            </a:xfrm>
          </p:grpSpPr>
          <p:sp>
            <p:nvSpPr>
              <p:cNvPr id="1048748" name="Rectangle 54"/>
              <p:cNvSpPr/>
              <p:nvPr/>
            </p:nvSpPr>
            <p:spPr>
              <a:xfrm>
                <a:off x="4484451" y="2641052"/>
                <a:ext cx="5058383" cy="2071999"/>
              </a:xfrm>
              <a:prstGeom prst="rect"/>
              <a:solidFill>
                <a:schemeClr val="accent1">
                  <a:lumMod val="40000"/>
                  <a:lumOff val="6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solidFill>
                    <a:srgbClr val="FF0000"/>
                  </a:solidFill>
                </a:endParaRPr>
              </a:p>
            </p:txBody>
          </p:sp>
          <p:sp>
            <p:nvSpPr>
              <p:cNvPr id="1048749" name="Rectangle 55"/>
              <p:cNvSpPr/>
              <p:nvPr/>
            </p:nvSpPr>
            <p:spPr>
              <a:xfrm>
                <a:off x="4727643" y="3015574"/>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48750" name="Rectangle 56"/>
              <p:cNvSpPr/>
              <p:nvPr/>
            </p:nvSpPr>
            <p:spPr>
              <a:xfrm>
                <a:off x="5914417" y="3015574"/>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76" name="Straight Arrow Connector 57"/>
              <p:cNvCxnSpPr>
                <a:cxnSpLocks/>
                <a:stCxn id="1048749" idx="3"/>
                <a:endCxn id="1048750" idx="1"/>
              </p:cNvCxnSpPr>
              <p:nvPr/>
            </p:nvCxnSpPr>
            <p:spPr>
              <a:xfrm>
                <a:off x="5330757" y="3273357"/>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1" name="Rectangle 58"/>
              <p:cNvSpPr/>
              <p:nvPr/>
            </p:nvSpPr>
            <p:spPr>
              <a:xfrm>
                <a:off x="7101191" y="3015574"/>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77" name="Straight Arrow Connector 59"/>
              <p:cNvCxnSpPr>
                <a:cxnSpLocks/>
                <a:endCxn id="1048751" idx="1"/>
              </p:cNvCxnSpPr>
              <p:nvPr/>
            </p:nvCxnSpPr>
            <p:spPr>
              <a:xfrm>
                <a:off x="6517531" y="3273357"/>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2" name="Rectangle 60"/>
              <p:cNvSpPr/>
              <p:nvPr/>
            </p:nvSpPr>
            <p:spPr>
              <a:xfrm>
                <a:off x="8287965" y="3015574"/>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78" name="Straight Arrow Connector 61"/>
              <p:cNvCxnSpPr>
                <a:cxnSpLocks/>
                <a:endCxn id="1048752" idx="1"/>
              </p:cNvCxnSpPr>
              <p:nvPr/>
            </p:nvCxnSpPr>
            <p:spPr>
              <a:xfrm>
                <a:off x="7704305" y="3273357"/>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9" name="Straight Arrow Connector 62"/>
              <p:cNvCxnSpPr>
                <a:cxnSpLocks/>
              </p:cNvCxnSpPr>
              <p:nvPr/>
            </p:nvCxnSpPr>
            <p:spPr>
              <a:xfrm>
                <a:off x="8891079" y="3268493"/>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3" name="Rectangle 63"/>
              <p:cNvSpPr/>
              <p:nvPr/>
            </p:nvSpPr>
            <p:spPr>
              <a:xfrm>
                <a:off x="4727643" y="3900790"/>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80" name="Straight Arrow Connector 64"/>
              <p:cNvCxnSpPr>
                <a:cxnSpLocks/>
                <a:stCxn id="1048749" idx="2"/>
                <a:endCxn id="1048753" idx="0"/>
              </p:cNvCxnSpPr>
              <p:nvPr/>
            </p:nvCxnSpPr>
            <p:spPr>
              <a:xfrm flipH="1">
                <a:off x="4868694" y="3531140"/>
                <a:ext cx="160506" cy="36965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4" name="Rectangle 65"/>
              <p:cNvSpPr/>
              <p:nvPr/>
            </p:nvSpPr>
            <p:spPr>
              <a:xfrm>
                <a:off x="5048655" y="3915381"/>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81" name="Straight Arrow Connector 66"/>
              <p:cNvCxnSpPr>
                <a:cxnSpLocks/>
                <a:stCxn id="1048749" idx="2"/>
                <a:endCxn id="1048754" idx="0"/>
              </p:cNvCxnSpPr>
              <p:nvPr/>
            </p:nvCxnSpPr>
            <p:spPr>
              <a:xfrm>
                <a:off x="5029200" y="3531140"/>
                <a:ext cx="160506" cy="38424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2" name="Straight Arrow Connector 67"/>
              <p:cNvCxnSpPr>
                <a:cxnSpLocks/>
              </p:cNvCxnSpPr>
              <p:nvPr/>
            </p:nvCxnSpPr>
            <p:spPr>
              <a:xfrm flipH="1">
                <a:off x="4722780" y="4158574"/>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3" name="Straight Arrow Connector 68"/>
              <p:cNvCxnSpPr>
                <a:cxnSpLocks/>
              </p:cNvCxnSpPr>
              <p:nvPr/>
            </p:nvCxnSpPr>
            <p:spPr>
              <a:xfrm>
                <a:off x="4883286" y="4158574"/>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4" name="Straight Arrow Connector 69"/>
              <p:cNvCxnSpPr>
                <a:cxnSpLocks/>
              </p:cNvCxnSpPr>
              <p:nvPr/>
            </p:nvCxnSpPr>
            <p:spPr>
              <a:xfrm flipH="1">
                <a:off x="5063247" y="4143983"/>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5" name="Straight Arrow Connector 70"/>
              <p:cNvCxnSpPr>
                <a:cxnSpLocks/>
              </p:cNvCxnSpPr>
              <p:nvPr/>
            </p:nvCxnSpPr>
            <p:spPr>
              <a:xfrm>
                <a:off x="5223753" y="4143983"/>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5" name="Rectangle 71"/>
              <p:cNvSpPr/>
              <p:nvPr/>
            </p:nvSpPr>
            <p:spPr>
              <a:xfrm>
                <a:off x="5899826" y="3886199"/>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86" name="Straight Arrow Connector 72"/>
              <p:cNvCxnSpPr>
                <a:cxnSpLocks/>
                <a:endCxn id="1048755" idx="0"/>
              </p:cNvCxnSpPr>
              <p:nvPr/>
            </p:nvCxnSpPr>
            <p:spPr>
              <a:xfrm flipH="1">
                <a:off x="6040877" y="3516549"/>
                <a:ext cx="160506" cy="36965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6" name="Rectangle 73"/>
              <p:cNvSpPr/>
              <p:nvPr/>
            </p:nvSpPr>
            <p:spPr>
              <a:xfrm>
                <a:off x="6220838" y="3900790"/>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87" name="Straight Arrow Connector 74"/>
              <p:cNvCxnSpPr>
                <a:cxnSpLocks/>
                <a:endCxn id="1048756" idx="0"/>
              </p:cNvCxnSpPr>
              <p:nvPr/>
            </p:nvCxnSpPr>
            <p:spPr>
              <a:xfrm>
                <a:off x="6201383" y="3516549"/>
                <a:ext cx="160506" cy="38424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8" name="Straight Arrow Connector 75"/>
              <p:cNvCxnSpPr>
                <a:cxnSpLocks/>
              </p:cNvCxnSpPr>
              <p:nvPr/>
            </p:nvCxnSpPr>
            <p:spPr>
              <a:xfrm flipH="1">
                <a:off x="5894963" y="4143983"/>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9" name="Straight Arrow Connector 76"/>
              <p:cNvCxnSpPr>
                <a:cxnSpLocks/>
              </p:cNvCxnSpPr>
              <p:nvPr/>
            </p:nvCxnSpPr>
            <p:spPr>
              <a:xfrm>
                <a:off x="6055469" y="4143983"/>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0" name="Straight Arrow Connector 77"/>
              <p:cNvCxnSpPr>
                <a:cxnSpLocks/>
              </p:cNvCxnSpPr>
              <p:nvPr/>
            </p:nvCxnSpPr>
            <p:spPr>
              <a:xfrm flipH="1">
                <a:off x="6235430" y="4129392"/>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1" name="Straight Arrow Connector 78"/>
              <p:cNvCxnSpPr>
                <a:cxnSpLocks/>
              </p:cNvCxnSpPr>
              <p:nvPr/>
            </p:nvCxnSpPr>
            <p:spPr>
              <a:xfrm>
                <a:off x="6395936" y="4129392"/>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7" name="Rectangle 79"/>
              <p:cNvSpPr/>
              <p:nvPr/>
            </p:nvSpPr>
            <p:spPr>
              <a:xfrm>
                <a:off x="7125510" y="3900790"/>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92" name="Straight Arrow Connector 80"/>
              <p:cNvCxnSpPr>
                <a:cxnSpLocks/>
                <a:endCxn id="1048757" idx="0"/>
              </p:cNvCxnSpPr>
              <p:nvPr/>
            </p:nvCxnSpPr>
            <p:spPr>
              <a:xfrm flipH="1">
                <a:off x="7266561" y="3531140"/>
                <a:ext cx="160506" cy="36965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8" name="Rectangle 81"/>
              <p:cNvSpPr/>
              <p:nvPr/>
            </p:nvSpPr>
            <p:spPr>
              <a:xfrm>
                <a:off x="7446522" y="3915381"/>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93" name="Straight Arrow Connector 82"/>
              <p:cNvCxnSpPr>
                <a:cxnSpLocks/>
                <a:endCxn id="1048758" idx="0"/>
              </p:cNvCxnSpPr>
              <p:nvPr/>
            </p:nvCxnSpPr>
            <p:spPr>
              <a:xfrm>
                <a:off x="7427067" y="3531140"/>
                <a:ext cx="160506" cy="38424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4" name="Straight Arrow Connector 83"/>
              <p:cNvCxnSpPr>
                <a:cxnSpLocks/>
              </p:cNvCxnSpPr>
              <p:nvPr/>
            </p:nvCxnSpPr>
            <p:spPr>
              <a:xfrm flipH="1">
                <a:off x="7120647" y="4158574"/>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5" name="Straight Arrow Connector 84"/>
              <p:cNvCxnSpPr>
                <a:cxnSpLocks/>
              </p:cNvCxnSpPr>
              <p:nvPr/>
            </p:nvCxnSpPr>
            <p:spPr>
              <a:xfrm>
                <a:off x="7281153" y="4158574"/>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6" name="Straight Arrow Connector 85"/>
              <p:cNvCxnSpPr>
                <a:cxnSpLocks/>
              </p:cNvCxnSpPr>
              <p:nvPr/>
            </p:nvCxnSpPr>
            <p:spPr>
              <a:xfrm flipH="1">
                <a:off x="7461114" y="4143983"/>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7" name="Straight Arrow Connector 86"/>
              <p:cNvCxnSpPr>
                <a:cxnSpLocks/>
              </p:cNvCxnSpPr>
              <p:nvPr/>
            </p:nvCxnSpPr>
            <p:spPr>
              <a:xfrm>
                <a:off x="7621620" y="4143983"/>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9" name="Rectangle 87"/>
              <p:cNvSpPr/>
              <p:nvPr/>
            </p:nvSpPr>
            <p:spPr>
              <a:xfrm>
                <a:off x="8287965" y="3915381"/>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98" name="Straight Arrow Connector 88"/>
              <p:cNvCxnSpPr>
                <a:cxnSpLocks/>
                <a:endCxn id="1048759" idx="0"/>
              </p:cNvCxnSpPr>
              <p:nvPr/>
            </p:nvCxnSpPr>
            <p:spPr>
              <a:xfrm flipH="1">
                <a:off x="8429016" y="3545731"/>
                <a:ext cx="160506" cy="36965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60" name="Rectangle 89"/>
              <p:cNvSpPr/>
              <p:nvPr/>
            </p:nvSpPr>
            <p:spPr>
              <a:xfrm>
                <a:off x="8608977" y="3929972"/>
                <a:ext cx="282102" cy="243193"/>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799" name="Straight Arrow Connector 90"/>
              <p:cNvCxnSpPr>
                <a:cxnSpLocks/>
                <a:endCxn id="1048760" idx="0"/>
              </p:cNvCxnSpPr>
              <p:nvPr/>
            </p:nvCxnSpPr>
            <p:spPr>
              <a:xfrm>
                <a:off x="8589522" y="3545731"/>
                <a:ext cx="160506" cy="38424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0" name="Straight Arrow Connector 91"/>
              <p:cNvCxnSpPr>
                <a:cxnSpLocks/>
              </p:cNvCxnSpPr>
              <p:nvPr/>
            </p:nvCxnSpPr>
            <p:spPr>
              <a:xfrm flipH="1">
                <a:off x="8283102" y="4173165"/>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1" name="Straight Arrow Connector 92"/>
              <p:cNvCxnSpPr>
                <a:cxnSpLocks/>
              </p:cNvCxnSpPr>
              <p:nvPr/>
            </p:nvCxnSpPr>
            <p:spPr>
              <a:xfrm>
                <a:off x="8443608" y="4173165"/>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2" name="Straight Arrow Connector 93"/>
              <p:cNvCxnSpPr>
                <a:cxnSpLocks/>
              </p:cNvCxnSpPr>
              <p:nvPr/>
            </p:nvCxnSpPr>
            <p:spPr>
              <a:xfrm flipH="1">
                <a:off x="8623569" y="4158574"/>
                <a:ext cx="160506" cy="413423"/>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3" name="Straight Arrow Connector 94"/>
              <p:cNvCxnSpPr>
                <a:cxnSpLocks/>
              </p:cNvCxnSpPr>
              <p:nvPr/>
            </p:nvCxnSpPr>
            <p:spPr>
              <a:xfrm>
                <a:off x="8784075" y="4158574"/>
                <a:ext cx="82685" cy="398832"/>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8761" name="TextBox 35"/>
            <p:cNvSpPr txBox="1"/>
            <p:nvPr/>
          </p:nvSpPr>
          <p:spPr>
            <a:xfrm>
              <a:off x="4741815" y="2991251"/>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62" name="TextBox 36"/>
            <p:cNvSpPr txBox="1"/>
            <p:nvPr/>
          </p:nvSpPr>
          <p:spPr>
            <a:xfrm>
              <a:off x="4794999" y="3229818"/>
              <a:ext cx="471604" cy="276999"/>
            </a:xfrm>
            <a:prstGeom prst="rect"/>
            <a:noFill/>
          </p:spPr>
          <p:txBody>
            <a:bodyPr rtlCol="0" wrap="none">
              <a:spAutoFit/>
            </a:bodyPr>
            <a:p>
              <a:r>
                <a:rPr dirty="0" sz="1200" lang="en-US"/>
                <a:t>time</a:t>
              </a:r>
            </a:p>
          </p:txBody>
        </p:sp>
        <p:sp>
          <p:nvSpPr>
            <p:cNvPr id="1048763" name="TextBox 37"/>
            <p:cNvSpPr txBox="1"/>
            <p:nvPr/>
          </p:nvSpPr>
          <p:spPr>
            <a:xfrm>
              <a:off x="5928589" y="2971794"/>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64" name="TextBox 38"/>
            <p:cNvSpPr txBox="1"/>
            <p:nvPr/>
          </p:nvSpPr>
          <p:spPr>
            <a:xfrm>
              <a:off x="5981773" y="3210361"/>
              <a:ext cx="471604" cy="276999"/>
            </a:xfrm>
            <a:prstGeom prst="rect"/>
            <a:noFill/>
          </p:spPr>
          <p:txBody>
            <a:bodyPr rtlCol="0" wrap="none">
              <a:spAutoFit/>
            </a:bodyPr>
            <a:p>
              <a:r>
                <a:rPr dirty="0" sz="1200" lang="en-US"/>
                <a:t>time</a:t>
              </a:r>
            </a:p>
          </p:txBody>
        </p:sp>
        <p:sp>
          <p:nvSpPr>
            <p:cNvPr id="1048765" name="TextBox 39"/>
            <p:cNvSpPr txBox="1"/>
            <p:nvPr/>
          </p:nvSpPr>
          <p:spPr>
            <a:xfrm>
              <a:off x="7115363" y="2991251"/>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66" name="TextBox 40"/>
            <p:cNvSpPr txBox="1"/>
            <p:nvPr/>
          </p:nvSpPr>
          <p:spPr>
            <a:xfrm>
              <a:off x="7168547" y="3229818"/>
              <a:ext cx="471604" cy="276999"/>
            </a:xfrm>
            <a:prstGeom prst="rect"/>
            <a:noFill/>
          </p:spPr>
          <p:txBody>
            <a:bodyPr rtlCol="0" wrap="none">
              <a:spAutoFit/>
            </a:bodyPr>
            <a:p>
              <a:r>
                <a:rPr dirty="0" sz="1200" lang="en-US"/>
                <a:t>time</a:t>
              </a:r>
            </a:p>
          </p:txBody>
        </p:sp>
        <p:sp>
          <p:nvSpPr>
            <p:cNvPr id="1048767" name="TextBox 41"/>
            <p:cNvSpPr txBox="1"/>
            <p:nvPr/>
          </p:nvSpPr>
          <p:spPr>
            <a:xfrm>
              <a:off x="8291612" y="3017887"/>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68" name="TextBox 42"/>
            <p:cNvSpPr txBox="1"/>
            <p:nvPr/>
          </p:nvSpPr>
          <p:spPr>
            <a:xfrm>
              <a:off x="8344796" y="3256454"/>
              <a:ext cx="471604" cy="276999"/>
            </a:xfrm>
            <a:prstGeom prst="rect"/>
            <a:noFill/>
          </p:spPr>
          <p:txBody>
            <a:bodyPr rtlCol="0" wrap="none">
              <a:spAutoFit/>
            </a:bodyPr>
            <a:p>
              <a:r>
                <a:rPr dirty="0" sz="1200" lang="en-US"/>
                <a:t>time</a:t>
              </a:r>
            </a:p>
          </p:txBody>
        </p:sp>
        <p:sp>
          <p:nvSpPr>
            <p:cNvPr id="1048769" name="TextBox 43"/>
            <p:cNvSpPr txBox="1"/>
            <p:nvPr/>
          </p:nvSpPr>
          <p:spPr>
            <a:xfrm>
              <a:off x="4638534" y="3869295"/>
              <a:ext cx="460319" cy="276999"/>
            </a:xfrm>
            <a:prstGeom prst="rect"/>
            <a:noFill/>
          </p:spPr>
          <p:txBody>
            <a:bodyPr rtlCol="0" wrap="none">
              <a:spAutoFit/>
            </a:bodyPr>
            <a:p>
              <a:r>
                <a:rPr dirty="0" sz="1200" lang="en-US"/>
                <a:t>data</a:t>
              </a:r>
            </a:p>
          </p:txBody>
        </p:sp>
        <p:sp>
          <p:nvSpPr>
            <p:cNvPr id="1048770" name="TextBox 44"/>
            <p:cNvSpPr txBox="1"/>
            <p:nvPr/>
          </p:nvSpPr>
          <p:spPr>
            <a:xfrm>
              <a:off x="5049129" y="3886199"/>
              <a:ext cx="264816" cy="276999"/>
            </a:xfrm>
            <a:prstGeom prst="rect"/>
            <a:noFill/>
          </p:spPr>
          <p:txBody>
            <a:bodyPr rtlCol="0" wrap="none">
              <a:spAutoFit/>
            </a:bodyPr>
            <a:p>
              <a:r>
                <a:rPr dirty="0" sz="1200" lang="en-US"/>
                <a:t>d</a:t>
              </a:r>
            </a:p>
          </p:txBody>
        </p:sp>
        <p:sp>
          <p:nvSpPr>
            <p:cNvPr id="1048771" name="TextBox 48"/>
            <p:cNvSpPr txBox="1"/>
            <p:nvPr/>
          </p:nvSpPr>
          <p:spPr>
            <a:xfrm>
              <a:off x="5906306" y="3866984"/>
              <a:ext cx="264816" cy="276999"/>
            </a:xfrm>
            <a:prstGeom prst="rect"/>
            <a:noFill/>
          </p:spPr>
          <p:txBody>
            <a:bodyPr rtlCol="0" wrap="none">
              <a:spAutoFit/>
            </a:bodyPr>
            <a:p>
              <a:r>
                <a:rPr dirty="0" sz="1200" lang="en-US"/>
                <a:t>d</a:t>
              </a:r>
            </a:p>
          </p:txBody>
        </p:sp>
        <p:sp>
          <p:nvSpPr>
            <p:cNvPr id="1048772" name="TextBox 49"/>
            <p:cNvSpPr txBox="1"/>
            <p:nvPr/>
          </p:nvSpPr>
          <p:spPr>
            <a:xfrm>
              <a:off x="6228267" y="3866984"/>
              <a:ext cx="264816" cy="276999"/>
            </a:xfrm>
            <a:prstGeom prst="rect"/>
            <a:noFill/>
          </p:spPr>
          <p:txBody>
            <a:bodyPr rtlCol="0" wrap="none">
              <a:spAutoFit/>
            </a:bodyPr>
            <a:p>
              <a:r>
                <a:rPr dirty="0" sz="1200" lang="en-US"/>
                <a:t>d</a:t>
              </a:r>
            </a:p>
          </p:txBody>
        </p:sp>
        <p:sp>
          <p:nvSpPr>
            <p:cNvPr id="1048773" name="TextBox 50"/>
            <p:cNvSpPr txBox="1"/>
            <p:nvPr/>
          </p:nvSpPr>
          <p:spPr>
            <a:xfrm>
              <a:off x="7162251" y="3876712"/>
              <a:ext cx="264816" cy="276999"/>
            </a:xfrm>
            <a:prstGeom prst="rect"/>
            <a:noFill/>
          </p:spPr>
          <p:txBody>
            <a:bodyPr rtlCol="0" wrap="none">
              <a:spAutoFit/>
            </a:bodyPr>
            <a:p>
              <a:r>
                <a:rPr dirty="0" sz="1200" lang="en-US"/>
                <a:t>d</a:t>
              </a:r>
            </a:p>
          </p:txBody>
        </p:sp>
        <p:sp>
          <p:nvSpPr>
            <p:cNvPr id="1048774" name="TextBox 51"/>
            <p:cNvSpPr txBox="1"/>
            <p:nvPr/>
          </p:nvSpPr>
          <p:spPr>
            <a:xfrm>
              <a:off x="7454080" y="3876712"/>
              <a:ext cx="264816" cy="276999"/>
            </a:xfrm>
            <a:prstGeom prst="rect"/>
            <a:noFill/>
          </p:spPr>
          <p:txBody>
            <a:bodyPr rtlCol="0" wrap="none">
              <a:spAutoFit/>
            </a:bodyPr>
            <a:p>
              <a:r>
                <a:rPr dirty="0" sz="1200" lang="en-US"/>
                <a:t>d</a:t>
              </a:r>
            </a:p>
          </p:txBody>
        </p:sp>
        <p:sp>
          <p:nvSpPr>
            <p:cNvPr id="1048775" name="TextBox 52"/>
            <p:cNvSpPr txBox="1"/>
            <p:nvPr/>
          </p:nvSpPr>
          <p:spPr>
            <a:xfrm>
              <a:off x="8300387" y="3915620"/>
              <a:ext cx="264816" cy="276999"/>
            </a:xfrm>
            <a:prstGeom prst="rect"/>
            <a:noFill/>
          </p:spPr>
          <p:txBody>
            <a:bodyPr rtlCol="0" wrap="none">
              <a:spAutoFit/>
            </a:bodyPr>
            <a:p>
              <a:r>
                <a:rPr dirty="0" sz="1200" lang="en-US"/>
                <a:t>d</a:t>
              </a:r>
            </a:p>
          </p:txBody>
        </p:sp>
        <p:sp>
          <p:nvSpPr>
            <p:cNvPr id="1048776" name="TextBox 53"/>
            <p:cNvSpPr txBox="1"/>
            <p:nvPr/>
          </p:nvSpPr>
          <p:spPr>
            <a:xfrm>
              <a:off x="8650583" y="3915620"/>
              <a:ext cx="264816" cy="276999"/>
            </a:xfrm>
            <a:prstGeom prst="rect"/>
            <a:noFill/>
          </p:spPr>
          <p:txBody>
            <a:bodyPr rtlCol="0" wrap="none">
              <a:spAutoFit/>
            </a:bodyPr>
            <a:p>
              <a:r>
                <a:rPr dirty="0" sz="1200" lang="en-US"/>
                <a:t>d</a:t>
              </a:r>
            </a:p>
          </p:txBody>
        </p:sp>
      </p:grpSp>
      <p:cxnSp>
        <p:nvCxnSpPr>
          <p:cNvPr id="3145804" name="Straight Connector 95"/>
          <p:cNvCxnSpPr>
            <a:cxnSpLocks/>
          </p:cNvCxnSpPr>
          <p:nvPr/>
        </p:nvCxnSpPr>
        <p:spPr>
          <a:xfrm flipH="1">
            <a:off x="1373272" y="1447512"/>
            <a:ext cx="1216" cy="3497090"/>
          </a:xfrm>
          <a:prstGeom prst="line"/>
          <a:ln>
            <a:prstDash val="lgDashDotDot"/>
          </a:ln>
        </p:spPr>
        <p:style>
          <a:lnRef idx="1">
            <a:schemeClr val="accent1"/>
          </a:lnRef>
          <a:fillRef idx="0">
            <a:schemeClr val="accent1"/>
          </a:fillRef>
          <a:effectRef idx="0">
            <a:schemeClr val="accent1"/>
          </a:effectRef>
          <a:fontRef idx="minor">
            <a:schemeClr val="tx1"/>
          </a:fontRef>
        </p:style>
      </p:cxnSp>
      <p:cxnSp>
        <p:nvCxnSpPr>
          <p:cNvPr id="3145805" name="Straight Connector 96"/>
          <p:cNvCxnSpPr>
            <a:cxnSpLocks/>
          </p:cNvCxnSpPr>
          <p:nvPr/>
        </p:nvCxnSpPr>
        <p:spPr>
          <a:xfrm flipH="1">
            <a:off x="2597741" y="1447512"/>
            <a:ext cx="1216" cy="3497090"/>
          </a:xfrm>
          <a:prstGeom prst="line"/>
          <a:ln>
            <a:prstDash val="lgDashDotDot"/>
          </a:ln>
        </p:spPr>
        <p:style>
          <a:lnRef idx="1">
            <a:schemeClr val="accent1"/>
          </a:lnRef>
          <a:fillRef idx="0">
            <a:schemeClr val="accent1"/>
          </a:fillRef>
          <a:effectRef idx="0">
            <a:schemeClr val="accent1"/>
          </a:effectRef>
          <a:fontRef idx="minor">
            <a:schemeClr val="tx1"/>
          </a:fontRef>
        </p:style>
      </p:cxnSp>
      <p:cxnSp>
        <p:nvCxnSpPr>
          <p:cNvPr id="3145806" name="Straight Connector 97"/>
          <p:cNvCxnSpPr>
            <a:cxnSpLocks/>
          </p:cNvCxnSpPr>
          <p:nvPr/>
        </p:nvCxnSpPr>
        <p:spPr>
          <a:xfrm flipH="1">
            <a:off x="3784516" y="1447512"/>
            <a:ext cx="1216" cy="3497090"/>
          </a:xfrm>
          <a:prstGeom prst="line"/>
          <a:ln>
            <a:prstDash val="lgDashDotDot"/>
          </a:ln>
        </p:spPr>
        <p:style>
          <a:lnRef idx="1">
            <a:schemeClr val="accent1"/>
          </a:lnRef>
          <a:fillRef idx="0">
            <a:schemeClr val="accent1"/>
          </a:fillRef>
          <a:effectRef idx="0">
            <a:schemeClr val="accent1"/>
          </a:effectRef>
          <a:fontRef idx="minor">
            <a:schemeClr val="tx1"/>
          </a:fontRef>
        </p:style>
      </p:cxnSp>
      <p:grpSp>
        <p:nvGrpSpPr>
          <p:cNvPr id="121" name="Group 98"/>
          <p:cNvGrpSpPr/>
          <p:nvPr/>
        </p:nvGrpSpPr>
        <p:grpSpPr>
          <a:xfrm>
            <a:off x="264319" y="1496140"/>
            <a:ext cx="5058383" cy="1429969"/>
            <a:chOff x="4484451" y="1089498"/>
            <a:chExt cx="5058383" cy="1536966"/>
          </a:xfrm>
        </p:grpSpPr>
        <p:sp>
          <p:nvSpPr>
            <p:cNvPr id="1048777" name="Rectangle 99"/>
            <p:cNvSpPr/>
            <p:nvPr/>
          </p:nvSpPr>
          <p:spPr>
            <a:xfrm>
              <a:off x="4484451" y="1089498"/>
              <a:ext cx="5058383" cy="1536966"/>
            </a:xfrm>
            <a:prstGeom prst="rect"/>
            <a:solidFill>
              <a:schemeClr val="accent4">
                <a:lumMod val="20000"/>
                <a:lumOff val="80000"/>
                <a:alpha val="50000"/>
              </a:schemeClr>
            </a:solidFill>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48778" name="Rectangle 100"/>
            <p:cNvSpPr/>
            <p:nvPr/>
          </p:nvSpPr>
          <p:spPr>
            <a:xfrm>
              <a:off x="4708188" y="1629383"/>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48779" name="Rectangle 101"/>
            <p:cNvSpPr/>
            <p:nvPr/>
          </p:nvSpPr>
          <p:spPr>
            <a:xfrm>
              <a:off x="5894962" y="1629383"/>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807" name="Straight Arrow Connector 102"/>
            <p:cNvCxnSpPr>
              <a:cxnSpLocks/>
              <a:stCxn id="1048778" idx="3"/>
              <a:endCxn id="1048779" idx="1"/>
            </p:cNvCxnSpPr>
            <p:nvPr/>
          </p:nvCxnSpPr>
          <p:spPr>
            <a:xfrm>
              <a:off x="5311302" y="1887166"/>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80" name="Rectangle 103"/>
            <p:cNvSpPr/>
            <p:nvPr/>
          </p:nvSpPr>
          <p:spPr>
            <a:xfrm>
              <a:off x="7081736" y="1629383"/>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808" name="Straight Arrow Connector 104"/>
            <p:cNvCxnSpPr>
              <a:cxnSpLocks/>
              <a:endCxn id="1048780" idx="1"/>
            </p:cNvCxnSpPr>
            <p:nvPr/>
          </p:nvCxnSpPr>
          <p:spPr>
            <a:xfrm>
              <a:off x="6498076" y="1887166"/>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81" name="Rectangle 105"/>
            <p:cNvSpPr/>
            <p:nvPr/>
          </p:nvSpPr>
          <p:spPr>
            <a:xfrm>
              <a:off x="8268510" y="1629383"/>
              <a:ext cx="603114" cy="515566"/>
            </a:xfrm>
            <a:prstGeom prst="rect"/>
            <a:ln>
              <a:solidFill>
                <a:schemeClr val="tx1"/>
              </a:solidFill>
            </a:ln>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cxnSp>
          <p:nvCxnSpPr>
            <p:cNvPr id="3145809" name="Straight Arrow Connector 106"/>
            <p:cNvCxnSpPr>
              <a:cxnSpLocks/>
              <a:endCxn id="1048781" idx="1"/>
            </p:cNvCxnSpPr>
            <p:nvPr/>
          </p:nvCxnSpPr>
          <p:spPr>
            <a:xfrm>
              <a:off x="7684850" y="1887166"/>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10" name="Straight Arrow Connector 107"/>
            <p:cNvCxnSpPr>
              <a:cxnSpLocks/>
            </p:cNvCxnSpPr>
            <p:nvPr/>
          </p:nvCxnSpPr>
          <p:spPr>
            <a:xfrm>
              <a:off x="8871624" y="1882302"/>
              <a:ext cx="583660"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82" name="TextBox 108"/>
            <p:cNvSpPr txBox="1"/>
            <p:nvPr/>
          </p:nvSpPr>
          <p:spPr>
            <a:xfrm>
              <a:off x="4744616" y="1634250"/>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83" name="TextBox 109"/>
            <p:cNvSpPr txBox="1"/>
            <p:nvPr/>
          </p:nvSpPr>
          <p:spPr>
            <a:xfrm>
              <a:off x="4797800" y="1872817"/>
              <a:ext cx="460319" cy="276999"/>
            </a:xfrm>
            <a:prstGeom prst="rect"/>
            <a:noFill/>
          </p:spPr>
          <p:txBody>
            <a:bodyPr rtlCol="0" wrap="none">
              <a:spAutoFit/>
            </a:bodyPr>
            <a:p>
              <a:r>
                <a:rPr dirty="0" sz="1200" lang="en-US"/>
                <a:t>data</a:t>
              </a:r>
            </a:p>
          </p:txBody>
        </p:sp>
        <p:sp>
          <p:nvSpPr>
            <p:cNvPr id="1048784" name="TextBox 110"/>
            <p:cNvSpPr txBox="1"/>
            <p:nvPr/>
          </p:nvSpPr>
          <p:spPr>
            <a:xfrm>
              <a:off x="5892430" y="1617222"/>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85" name="TextBox 111"/>
            <p:cNvSpPr txBox="1"/>
            <p:nvPr/>
          </p:nvSpPr>
          <p:spPr>
            <a:xfrm>
              <a:off x="5945614" y="1855789"/>
              <a:ext cx="460319" cy="276999"/>
            </a:xfrm>
            <a:prstGeom prst="rect"/>
            <a:noFill/>
          </p:spPr>
          <p:txBody>
            <a:bodyPr rtlCol="0" wrap="none">
              <a:spAutoFit/>
            </a:bodyPr>
            <a:p>
              <a:r>
                <a:rPr dirty="0" sz="1200" lang="en-US"/>
                <a:t>data</a:t>
              </a:r>
            </a:p>
          </p:txBody>
        </p:sp>
        <p:sp>
          <p:nvSpPr>
            <p:cNvPr id="1048786" name="TextBox 112"/>
            <p:cNvSpPr txBox="1"/>
            <p:nvPr/>
          </p:nvSpPr>
          <p:spPr>
            <a:xfrm>
              <a:off x="7108117" y="1636677"/>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87" name="TextBox 113"/>
            <p:cNvSpPr txBox="1"/>
            <p:nvPr/>
          </p:nvSpPr>
          <p:spPr>
            <a:xfrm>
              <a:off x="7161301" y="1875244"/>
              <a:ext cx="460319" cy="276999"/>
            </a:xfrm>
            <a:prstGeom prst="rect"/>
            <a:noFill/>
          </p:spPr>
          <p:txBody>
            <a:bodyPr rtlCol="0" wrap="none">
              <a:spAutoFit/>
            </a:bodyPr>
            <a:p>
              <a:r>
                <a:rPr dirty="0" sz="1200" lang="en-US"/>
                <a:t>data</a:t>
              </a:r>
            </a:p>
          </p:txBody>
        </p:sp>
        <p:sp>
          <p:nvSpPr>
            <p:cNvPr id="1048788" name="TextBox 114"/>
            <p:cNvSpPr txBox="1"/>
            <p:nvPr/>
          </p:nvSpPr>
          <p:spPr>
            <a:xfrm>
              <a:off x="8293676" y="1629383"/>
              <a:ext cx="581762" cy="276999"/>
            </a:xfrm>
            <a:prstGeom prst="rect"/>
            <a:noFill/>
          </p:spPr>
          <p:txBody>
            <a:bodyPr rtlCol="0" wrap="none">
              <a:spAutoFit/>
            </a:bodyPr>
            <a:p>
              <a:r>
                <a:rPr dirty="0" sz="1200" lang="en-US" err="1">
                  <a:solidFill>
                    <a:srgbClr val="C00000"/>
                  </a:solidFill>
                </a:rPr>
                <a:t>PreH</a:t>
              </a:r>
              <a:r>
                <a:rPr dirty="0" sz="1200" lang="en-US">
                  <a:solidFill>
                    <a:srgbClr val="C00000"/>
                  </a:solidFill>
                </a:rPr>
                <a:t>()</a:t>
              </a:r>
            </a:p>
          </p:txBody>
        </p:sp>
        <p:sp>
          <p:nvSpPr>
            <p:cNvPr id="1048789" name="TextBox 115"/>
            <p:cNvSpPr txBox="1"/>
            <p:nvPr/>
          </p:nvSpPr>
          <p:spPr>
            <a:xfrm>
              <a:off x="8346860" y="1867950"/>
              <a:ext cx="460319" cy="276999"/>
            </a:xfrm>
            <a:prstGeom prst="rect"/>
            <a:noFill/>
          </p:spPr>
          <p:txBody>
            <a:bodyPr rtlCol="0" wrap="none">
              <a:spAutoFit/>
            </a:bodyPr>
            <a:p>
              <a:r>
                <a:rPr dirty="0" sz="1200" lang="en-US"/>
                <a:t>data</a:t>
              </a:r>
            </a:p>
          </p:txBody>
        </p:sp>
      </p:grpSp>
      <p:sp>
        <p:nvSpPr>
          <p:cNvPr id="1048790" name="TextBox 116"/>
          <p:cNvSpPr txBox="1"/>
          <p:nvPr/>
        </p:nvSpPr>
        <p:spPr>
          <a:xfrm>
            <a:off x="5509252" y="3202194"/>
            <a:ext cx="3227198" cy="1477328"/>
          </a:xfrm>
          <a:prstGeom prst="rect"/>
          <a:noFill/>
        </p:spPr>
        <p:txBody>
          <a:bodyPr bIns="0" lIns="0" rIns="0" rtlCol="0" tIns="0" wrap="square">
            <a:spAutoFit/>
          </a:bodyPr>
          <a:p>
            <a:pPr>
              <a:lnSpc>
                <a:spcPct val="150000"/>
              </a:lnSpc>
            </a:pPr>
            <a:r>
              <a:rPr altLang="en-US" dirty="0" sz="1600" lang="zh-CN">
                <a:solidFill>
                  <a:srgbClr val="C00000"/>
                </a:solidFill>
              </a:rPr>
              <a:t>特殊的区块链可以是把哈希指针和时间放在数据块中而把数据块放在以此特征值为指针的侧链上。这样可以提高链式数据操作性能</a:t>
            </a:r>
            <a:endParaRPr dirty="0" sz="1600" lang="en-US">
              <a:solidFill>
                <a:srgbClr val="C00000"/>
              </a:solidFill>
            </a:endParaRPr>
          </a:p>
        </p:txBody>
      </p:sp>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48746"/>
                                        </p:tgtEl>
                                        <p:attrNameLst>
                                          <p:attrName>style.visibility</p:attrName>
                                        </p:attrNameLst>
                                      </p:cBhvr>
                                      <p:to>
                                        <p:strVal val="visible"/>
                                      </p:to>
                                    </p:set>
                                    <p:animEffect transition="in" filter="fade">
                                      <p:cBhvr>
                                        <p:cTn dur="500" id="7"/>
                                        <p:tgtEl>
                                          <p:spTgt spid="1048746"/>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3145775"/>
                                        </p:tgtEl>
                                        <p:attrNameLst>
                                          <p:attrName>style.visibility</p:attrName>
                                        </p:attrNameLst>
                                      </p:cBhvr>
                                      <p:to>
                                        <p:strVal val="visible"/>
                                      </p:to>
                                    </p:set>
                                    <p:animEffect transition="in" filter="wipe(left)">
                                      <p:cBhvr>
                                        <p:cTn dur="500" id="11"/>
                                        <p:tgtEl>
                                          <p:spTgt spid="3145775"/>
                                        </p:tgtEl>
                                      </p:cBhvr>
                                    </p:animEffect>
                                  </p:childTnLst>
                                </p:cTn>
                              </p:par>
                            </p:childTnLst>
                          </p:cTn>
                        </p:par>
                        <p:par>
                          <p:cTn fill="hold" id="12">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48745"/>
                                        </p:tgtEl>
                                        <p:attrNameLst>
                                          <p:attrName>style.visibility</p:attrName>
                                        </p:attrNameLst>
                                      </p:cBhvr>
                                      <p:to>
                                        <p:strVal val="visible"/>
                                      </p:to>
                                    </p:set>
                                    <p:animEffect transition="in" filter="wipe(left)">
                                      <p:cBhvr>
                                        <p:cTn dur="500" id="15"/>
                                        <p:tgtEl>
                                          <p:spTgt spid="1048745"/>
                                        </p:tgtEl>
                                      </p:cBhvr>
                                    </p:animEffect>
                                  </p:childTnLst>
                                </p:cTn>
                              </p:par>
                              <p:par>
                                <p:cTn fill="hold" id="16" nodeType="withEffect" presetClass="entr" presetID="1" presetSubtype="0">
                                  <p:stCondLst>
                                    <p:cond delay="0"/>
                                  </p:stCondLst>
                                  <p:childTnLst>
                                    <p:set>
                                      <p:cBhvr>
                                        <p:cTn dur="1" fill="hold" id="17">
                                          <p:stCondLst>
                                            <p:cond delay="0"/>
                                          </p:stCondLst>
                                        </p:cTn>
                                        <p:tgtEl>
                                          <p:spTgt spid="121"/>
                                        </p:tgtEl>
                                        <p:attrNameLst>
                                          <p:attrName>style.visibility</p:attrName>
                                        </p:attrNameLst>
                                      </p:cBhvr>
                                      <p:to>
                                        <p:strVal val="visible"/>
                                      </p:to>
                                    </p:set>
                                  </p:childTnLst>
                                </p:cTn>
                              </p:par>
                            </p:childTnLst>
                          </p:cTn>
                        </p:par>
                        <p:par>
                          <p:cTn fill="hold" id="18">
                            <p:stCondLst>
                              <p:cond delay="1500"/>
                            </p:stCondLst>
                            <p:childTnLst>
                              <p:par>
                                <p:cTn fill="hold" grpId="0" id="19" nodeType="afterEffect" presetClass="entr" presetID="16" presetSubtype="21">
                                  <p:stCondLst>
                                    <p:cond delay="0"/>
                                  </p:stCondLst>
                                  <p:childTnLst>
                                    <p:set>
                                      <p:cBhvr>
                                        <p:cTn dur="1" fill="hold" id="20">
                                          <p:stCondLst>
                                            <p:cond delay="0"/>
                                          </p:stCondLst>
                                        </p:cTn>
                                        <p:tgtEl>
                                          <p:spTgt spid="1048747"/>
                                        </p:tgtEl>
                                        <p:attrNameLst>
                                          <p:attrName>style.visibility</p:attrName>
                                        </p:attrNameLst>
                                      </p:cBhvr>
                                      <p:to>
                                        <p:strVal val="visible"/>
                                      </p:to>
                                    </p:set>
                                    <p:animEffect transition="in" filter="barn(inVertical)">
                                      <p:cBhvr>
                                        <p:cTn dur="500" id="21"/>
                                        <p:tgtEl>
                                          <p:spTgt spid="1048747"/>
                                        </p:tgtEl>
                                      </p:cBhvr>
                                    </p:animEffect>
                                  </p:childTnLst>
                                </p:cTn>
                              </p:par>
                            </p:childTnLst>
                          </p:cTn>
                        </p:par>
                        <p:par>
                          <p:cTn fill="hold" id="22">
                            <p:stCondLst>
                              <p:cond delay="2000"/>
                            </p:stCondLst>
                            <p:childTnLst>
                              <p:par>
                                <p:cTn fill="hold" grpId="0" id="23" nodeType="afterEffect" presetClass="entr" presetID="16" presetSubtype="21">
                                  <p:stCondLst>
                                    <p:cond delay="0"/>
                                  </p:stCondLst>
                                  <p:childTnLst>
                                    <p:set>
                                      <p:cBhvr>
                                        <p:cTn dur="1" fill="hold" id="24">
                                          <p:stCondLst>
                                            <p:cond delay="0"/>
                                          </p:stCondLst>
                                        </p:cTn>
                                        <p:tgtEl>
                                          <p:spTgt spid="1048790"/>
                                        </p:tgtEl>
                                        <p:attrNameLst>
                                          <p:attrName>style.visibility</p:attrName>
                                        </p:attrNameLst>
                                      </p:cBhvr>
                                      <p:to>
                                        <p:strVal val="visible"/>
                                      </p:to>
                                    </p:set>
                                    <p:animEffect transition="in" filter="barn(inVertical)">
                                      <p:cBhvr>
                                        <p:cTn dur="500" id="25"/>
                                        <p:tgtEl>
                                          <p:spTgt spid="104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p:bldP spid="1048746" grpId="0" animBg="1"/>
      <p:bldP spid="1048747" grpId="0"/>
      <p:bldP spid="104879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404" name=""/>
        <p:cNvGrpSpPr/>
        <p:nvPr/>
      </p:nvGrpSpPr>
      <p:grpSpPr>
        <a:xfrm>
          <a:off x="0" y="0"/>
          <a:ext cx="0" cy="0"/>
          <a:chOff x="0" y="0"/>
          <a:chExt cx="0" cy="0"/>
        </a:xfrm>
      </p:grpSpPr>
      <p:sp>
        <p:nvSpPr>
          <p:cNvPr id="1050372" name="标题 1"/>
          <p:cNvSpPr>
            <a:spLocks noGrp="1"/>
          </p:cNvSpPr>
          <p:nvPr>
            <p:ph type="title"/>
          </p:nvPr>
        </p:nvSpPr>
        <p:spPr>
          <a:xfrm>
            <a:off x="606007" y="123478"/>
            <a:ext cx="7998441" cy="382330"/>
          </a:xfrm>
        </p:spPr>
        <p:txBody>
          <a:bodyPr/>
          <a:p>
            <a:r>
              <a:rPr altLang="en-US" dirty="0" lang="zh-CN"/>
              <a:t>区块链技术 </a:t>
            </a:r>
            <a:r>
              <a:rPr altLang="zh-CN" dirty="0" lang="en-US"/>
              <a:t>–</a:t>
            </a:r>
            <a:r>
              <a:rPr altLang="en-US" b="1" dirty="0" sz="2000" lang="zh-CN">
                <a:latin typeface="Futura Md BT" pitchFamily="34" charset="0"/>
              </a:rPr>
              <a:t>区块链教育平台：</a:t>
            </a:r>
            <a:r>
              <a:rPr altLang="en-US" b="1" dirty="0" lang="zh-CN"/>
              <a:t>教育链价值网络数据生命周期及供应链管理</a:t>
            </a:r>
            <a:endParaRPr altLang="en-US" dirty="0" lang="zh-CN"/>
          </a:p>
        </p:txBody>
      </p:sp>
      <p:sp>
        <p:nvSpPr>
          <p:cNvPr id="1050373"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50374" name="AutoShape 2"/>
          <p:cNvSpPr>
            <a:spLocks noChangeArrowheads="1"/>
          </p:cNvSpPr>
          <p:nvPr/>
        </p:nvSpPr>
        <p:spPr bwMode="auto">
          <a:xfrm>
            <a:off x="1223628" y="879228"/>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grpSp>
        <p:nvGrpSpPr>
          <p:cNvPr id="405" name="Group 35"/>
          <p:cNvGrpSpPr/>
          <p:nvPr/>
        </p:nvGrpSpPr>
        <p:grpSpPr>
          <a:xfrm>
            <a:off x="1403648" y="999273"/>
            <a:ext cx="6521432" cy="3879056"/>
            <a:chOff x="1037480" y="1116340"/>
            <a:chExt cx="7780735" cy="5172075"/>
          </a:xfrm>
        </p:grpSpPr>
        <p:sp>
          <p:nvSpPr>
            <p:cNvPr id="1050375" name="Rectangle 36"/>
            <p:cNvSpPr/>
            <p:nvPr/>
          </p:nvSpPr>
          <p:spPr>
            <a:xfrm>
              <a:off x="1467689" y="2405717"/>
              <a:ext cx="728047"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可视化</a:t>
              </a:r>
              <a:endParaRPr dirty="0" sz="1050" lang="en-US"/>
            </a:p>
          </p:txBody>
        </p:sp>
        <p:sp>
          <p:nvSpPr>
            <p:cNvPr id="1050376" name="Rectangle 37"/>
            <p:cNvSpPr/>
            <p:nvPr/>
          </p:nvSpPr>
          <p:spPr>
            <a:xfrm>
              <a:off x="2451400" y="2405717"/>
              <a:ext cx="904556"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采集整理</a:t>
              </a:r>
              <a:endParaRPr dirty="0" sz="1050" lang="en-US"/>
            </a:p>
          </p:txBody>
        </p:sp>
        <p:sp>
          <p:nvSpPr>
            <p:cNvPr id="1050377" name="Rectangle 38"/>
            <p:cNvSpPr/>
            <p:nvPr/>
          </p:nvSpPr>
          <p:spPr>
            <a:xfrm>
              <a:off x="3611620" y="2405717"/>
              <a:ext cx="904556"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存储管理</a:t>
              </a:r>
              <a:endParaRPr dirty="0" sz="1050" lang="en-US"/>
            </a:p>
          </p:txBody>
        </p:sp>
        <p:sp>
          <p:nvSpPr>
            <p:cNvPr id="1050378" name="Rectangle 39"/>
            <p:cNvSpPr/>
            <p:nvPr/>
          </p:nvSpPr>
          <p:spPr>
            <a:xfrm>
              <a:off x="4771840" y="2405717"/>
              <a:ext cx="904556"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分析查询</a:t>
              </a:r>
              <a:endParaRPr dirty="0" sz="1050" lang="en-US"/>
            </a:p>
          </p:txBody>
        </p:sp>
        <p:sp>
          <p:nvSpPr>
            <p:cNvPr id="1050379" name="Rectangle 40"/>
            <p:cNvSpPr/>
            <p:nvPr/>
          </p:nvSpPr>
          <p:spPr>
            <a:xfrm>
              <a:off x="5932060" y="2405717"/>
              <a:ext cx="904556"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分享买卖</a:t>
              </a:r>
              <a:endParaRPr dirty="0" sz="1050" lang="en-US"/>
            </a:p>
          </p:txBody>
        </p:sp>
        <p:sp>
          <p:nvSpPr>
            <p:cNvPr id="1050380" name="Rectangle 41"/>
            <p:cNvSpPr/>
            <p:nvPr/>
          </p:nvSpPr>
          <p:spPr>
            <a:xfrm>
              <a:off x="7092280" y="2404055"/>
              <a:ext cx="904556" cy="368872"/>
            </a:xfrm>
            <a:prstGeom prst="rect"/>
          </p:spPr>
          <p:style>
            <a:lnRef idx="1">
              <a:schemeClr val="accent1"/>
            </a:lnRef>
            <a:fillRef idx="2">
              <a:schemeClr val="accent1"/>
            </a:fillRef>
            <a:effectRef idx="1">
              <a:schemeClr val="accent1"/>
            </a:effectRef>
            <a:fontRef idx="minor">
              <a:schemeClr val="dk1"/>
            </a:fontRef>
          </p:style>
          <p:txBody>
            <a:bodyPr anchor="ctr" rtlCol="0"/>
            <a:p>
              <a:pPr algn="ctr"/>
              <a:r>
                <a:rPr altLang="en-US" dirty="0" sz="1050" lang="zh-CN"/>
                <a:t>人工智能</a:t>
              </a:r>
              <a:endParaRPr dirty="0" sz="1050" lang="en-US"/>
            </a:p>
          </p:txBody>
        </p:sp>
        <p:sp>
          <p:nvSpPr>
            <p:cNvPr id="1050381" name="Rectangle 42"/>
            <p:cNvSpPr/>
            <p:nvPr/>
          </p:nvSpPr>
          <p:spPr>
            <a:xfrm>
              <a:off x="2042884" y="4212256"/>
              <a:ext cx="1024916" cy="368872"/>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altLang="en-US" dirty="0" sz="1050" lang="zh-CN"/>
                <a:t>课件管理</a:t>
              </a:r>
              <a:endParaRPr dirty="0" sz="1050" lang="en-US"/>
            </a:p>
          </p:txBody>
        </p:sp>
        <p:sp>
          <p:nvSpPr>
            <p:cNvPr id="1050382" name="Rectangle 43"/>
            <p:cNvSpPr/>
            <p:nvPr/>
          </p:nvSpPr>
          <p:spPr>
            <a:xfrm>
              <a:off x="3333959" y="4212255"/>
              <a:ext cx="968333" cy="375223"/>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altLang="en-US" dirty="0" sz="1050" lang="zh-CN"/>
                <a:t>学习管理</a:t>
              </a:r>
              <a:endParaRPr dirty="0" sz="1050" lang="en-US"/>
            </a:p>
          </p:txBody>
        </p:sp>
        <p:sp>
          <p:nvSpPr>
            <p:cNvPr id="1050383" name="Rectangle 44"/>
            <p:cNvSpPr/>
            <p:nvPr/>
          </p:nvSpPr>
          <p:spPr>
            <a:xfrm>
              <a:off x="4632227" y="4212256"/>
              <a:ext cx="971085" cy="367209"/>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altLang="en-US" dirty="0" sz="1050" lang="zh-CN"/>
                <a:t>考试管理</a:t>
              </a:r>
              <a:endParaRPr dirty="0" sz="1050" lang="en-US"/>
            </a:p>
          </p:txBody>
        </p:sp>
        <p:sp>
          <p:nvSpPr>
            <p:cNvPr id="1050384" name="Rectangle 45"/>
            <p:cNvSpPr/>
            <p:nvPr/>
          </p:nvSpPr>
          <p:spPr>
            <a:xfrm>
              <a:off x="5866719" y="4212256"/>
              <a:ext cx="991242" cy="368872"/>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altLang="en-US" dirty="0" sz="1050" lang="zh-CN"/>
                <a:t>知识管理</a:t>
              </a:r>
              <a:endParaRPr dirty="0" sz="1050" lang="en-US"/>
            </a:p>
          </p:txBody>
        </p:sp>
        <p:sp>
          <p:nvSpPr>
            <p:cNvPr id="1050385" name="Rectangle 46"/>
            <p:cNvSpPr/>
            <p:nvPr/>
          </p:nvSpPr>
          <p:spPr>
            <a:xfrm>
              <a:off x="7101211" y="4212256"/>
              <a:ext cx="977437" cy="375221"/>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altLang="en-US" dirty="0" sz="1050" lang="zh-CN"/>
                <a:t>智慧教育</a:t>
              </a:r>
              <a:endParaRPr dirty="0" sz="1050" lang="en-US"/>
            </a:p>
          </p:txBody>
        </p:sp>
        <p:cxnSp>
          <p:nvCxnSpPr>
            <p:cNvPr id="3146129" name="Straight Arrow Connector 47"/>
            <p:cNvCxnSpPr>
              <a:cxnSpLocks/>
            </p:cNvCxnSpPr>
            <p:nvPr/>
          </p:nvCxnSpPr>
          <p:spPr>
            <a:xfrm flipH="1" flipV="1">
              <a:off x="1831713" y="2774589"/>
              <a:ext cx="723629"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0" name="Straight Arrow Connector 48"/>
            <p:cNvCxnSpPr>
              <a:cxnSpLocks/>
            </p:cNvCxnSpPr>
            <p:nvPr/>
          </p:nvCxnSpPr>
          <p:spPr>
            <a:xfrm flipV="1">
              <a:off x="2555342" y="2774589"/>
              <a:ext cx="348336"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1" name="Straight Arrow Connector 49"/>
            <p:cNvCxnSpPr>
              <a:cxnSpLocks/>
            </p:cNvCxnSpPr>
            <p:nvPr/>
          </p:nvCxnSpPr>
          <p:spPr>
            <a:xfrm flipV="1">
              <a:off x="2555342" y="2774589"/>
              <a:ext cx="1508556"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2" name="Straight Arrow Connector 50"/>
            <p:cNvCxnSpPr>
              <a:cxnSpLocks/>
            </p:cNvCxnSpPr>
            <p:nvPr/>
          </p:nvCxnSpPr>
          <p:spPr>
            <a:xfrm flipV="1">
              <a:off x="2555342" y="2774589"/>
              <a:ext cx="2668776"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3" name="Straight Arrow Connector 51"/>
            <p:cNvCxnSpPr>
              <a:cxnSpLocks/>
            </p:cNvCxnSpPr>
            <p:nvPr/>
          </p:nvCxnSpPr>
          <p:spPr>
            <a:xfrm flipV="1">
              <a:off x="2555342" y="2774589"/>
              <a:ext cx="3828996"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4" name="Straight Arrow Connector 52"/>
            <p:cNvCxnSpPr>
              <a:cxnSpLocks/>
            </p:cNvCxnSpPr>
            <p:nvPr/>
          </p:nvCxnSpPr>
          <p:spPr>
            <a:xfrm flipV="1">
              <a:off x="2555342" y="2772927"/>
              <a:ext cx="4989216" cy="1439329"/>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5" name="Straight Arrow Connector 53"/>
            <p:cNvCxnSpPr>
              <a:cxnSpLocks/>
            </p:cNvCxnSpPr>
            <p:nvPr/>
          </p:nvCxnSpPr>
          <p:spPr>
            <a:xfrm flipV="1">
              <a:off x="3850013" y="2772927"/>
              <a:ext cx="3694545" cy="1439329"/>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6" name="Straight Arrow Connector 54"/>
            <p:cNvCxnSpPr>
              <a:cxnSpLocks/>
            </p:cNvCxnSpPr>
            <p:nvPr/>
          </p:nvCxnSpPr>
          <p:spPr>
            <a:xfrm flipV="1">
              <a:off x="3850013" y="2774589"/>
              <a:ext cx="2534325"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7" name="Straight Arrow Connector 55"/>
            <p:cNvCxnSpPr>
              <a:cxnSpLocks/>
            </p:cNvCxnSpPr>
            <p:nvPr/>
          </p:nvCxnSpPr>
          <p:spPr>
            <a:xfrm flipH="1" flipV="1">
              <a:off x="1831713" y="2774589"/>
              <a:ext cx="2018300"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8" name="Straight Arrow Connector 56"/>
            <p:cNvCxnSpPr>
              <a:cxnSpLocks/>
            </p:cNvCxnSpPr>
            <p:nvPr/>
          </p:nvCxnSpPr>
          <p:spPr>
            <a:xfrm flipH="1" flipV="1">
              <a:off x="1831713" y="2774589"/>
              <a:ext cx="3252792"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39" name="Straight Arrow Connector 57"/>
            <p:cNvCxnSpPr>
              <a:cxnSpLocks/>
            </p:cNvCxnSpPr>
            <p:nvPr/>
          </p:nvCxnSpPr>
          <p:spPr>
            <a:xfrm flipH="1" flipV="1">
              <a:off x="1831713" y="2774589"/>
              <a:ext cx="4530627"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0" name="Straight Arrow Connector 58"/>
            <p:cNvCxnSpPr>
              <a:cxnSpLocks/>
            </p:cNvCxnSpPr>
            <p:nvPr/>
          </p:nvCxnSpPr>
          <p:spPr>
            <a:xfrm flipH="1" flipV="1">
              <a:off x="2903678" y="2774589"/>
              <a:ext cx="946335"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1" name="Straight Arrow Connector 59"/>
            <p:cNvCxnSpPr>
              <a:cxnSpLocks/>
            </p:cNvCxnSpPr>
            <p:nvPr/>
          </p:nvCxnSpPr>
          <p:spPr>
            <a:xfrm flipH="1" flipV="1">
              <a:off x="4063898" y="2774589"/>
              <a:ext cx="1020607"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2" name="Straight Arrow Connector 60"/>
            <p:cNvCxnSpPr>
              <a:cxnSpLocks/>
            </p:cNvCxnSpPr>
            <p:nvPr/>
          </p:nvCxnSpPr>
          <p:spPr>
            <a:xfrm flipH="1" flipV="1">
              <a:off x="4063898" y="2774589"/>
              <a:ext cx="2298442"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3" name="Straight Arrow Connector 61"/>
            <p:cNvCxnSpPr>
              <a:cxnSpLocks/>
            </p:cNvCxnSpPr>
            <p:nvPr/>
          </p:nvCxnSpPr>
          <p:spPr>
            <a:xfrm flipH="1" flipV="1">
              <a:off x="5224118" y="2774589"/>
              <a:ext cx="1138222"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4" name="Straight Arrow Connector 62"/>
            <p:cNvCxnSpPr>
              <a:cxnSpLocks/>
            </p:cNvCxnSpPr>
            <p:nvPr/>
          </p:nvCxnSpPr>
          <p:spPr>
            <a:xfrm flipV="1">
              <a:off x="6362340" y="2774589"/>
              <a:ext cx="21998"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5" name="Straight Arrow Connector 63"/>
            <p:cNvCxnSpPr>
              <a:cxnSpLocks/>
            </p:cNvCxnSpPr>
            <p:nvPr/>
          </p:nvCxnSpPr>
          <p:spPr>
            <a:xfrm flipV="1">
              <a:off x="6362340" y="2772927"/>
              <a:ext cx="1182218" cy="1439329"/>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6" name="Straight Arrow Connector 64"/>
            <p:cNvCxnSpPr>
              <a:cxnSpLocks/>
            </p:cNvCxnSpPr>
            <p:nvPr/>
          </p:nvCxnSpPr>
          <p:spPr>
            <a:xfrm flipV="1">
              <a:off x="5084505" y="2774589"/>
              <a:ext cx="1299833"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7" name="Straight Arrow Connector 65"/>
            <p:cNvCxnSpPr>
              <a:cxnSpLocks/>
            </p:cNvCxnSpPr>
            <p:nvPr/>
          </p:nvCxnSpPr>
          <p:spPr>
            <a:xfrm flipV="1">
              <a:off x="5084505" y="2772927"/>
              <a:ext cx="2460053" cy="1439329"/>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8" name="Straight Arrow Connector 66"/>
            <p:cNvCxnSpPr>
              <a:cxnSpLocks/>
            </p:cNvCxnSpPr>
            <p:nvPr/>
          </p:nvCxnSpPr>
          <p:spPr>
            <a:xfrm flipV="1">
              <a:off x="5084505" y="2774589"/>
              <a:ext cx="139613"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49" name="Straight Arrow Connector 67"/>
            <p:cNvCxnSpPr>
              <a:cxnSpLocks/>
            </p:cNvCxnSpPr>
            <p:nvPr/>
          </p:nvCxnSpPr>
          <p:spPr>
            <a:xfrm flipV="1">
              <a:off x="3850013" y="2774589"/>
              <a:ext cx="213885" cy="1437667"/>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sp>
          <p:nvSpPr>
            <p:cNvPr id="1050386" name="TextBox 68"/>
            <p:cNvSpPr txBox="1"/>
            <p:nvPr/>
          </p:nvSpPr>
          <p:spPr>
            <a:xfrm>
              <a:off x="2481599" y="4772915"/>
              <a:ext cx="592469" cy="492443"/>
            </a:xfrm>
            <a:prstGeom prst="rect"/>
            <a:noFill/>
          </p:spPr>
          <p:txBody>
            <a:bodyPr rtlCol="0" wrap="none">
              <a:spAutoFit/>
            </a:bodyPr>
            <a:p>
              <a:r>
                <a:rPr altLang="zh-CN" dirty="0" lang="en-US"/>
                <a:t>1D</a:t>
              </a:r>
              <a:endParaRPr dirty="0" lang="en-US"/>
            </a:p>
          </p:txBody>
        </p:sp>
        <p:sp>
          <p:nvSpPr>
            <p:cNvPr id="1050387" name="TextBox 69"/>
            <p:cNvSpPr txBox="1"/>
            <p:nvPr/>
          </p:nvSpPr>
          <p:spPr>
            <a:xfrm>
              <a:off x="3552067" y="4774879"/>
              <a:ext cx="592469" cy="492443"/>
            </a:xfrm>
            <a:prstGeom prst="rect"/>
            <a:noFill/>
          </p:spPr>
          <p:txBody>
            <a:bodyPr rtlCol="0" wrap="none">
              <a:spAutoFit/>
            </a:bodyPr>
            <a:p>
              <a:r>
                <a:rPr altLang="zh-CN" dirty="0" lang="en-US"/>
                <a:t>2D</a:t>
              </a:r>
              <a:endParaRPr dirty="0" lang="en-US"/>
            </a:p>
          </p:txBody>
        </p:sp>
        <p:sp>
          <p:nvSpPr>
            <p:cNvPr id="1050388" name="TextBox 70"/>
            <p:cNvSpPr txBox="1"/>
            <p:nvPr/>
          </p:nvSpPr>
          <p:spPr>
            <a:xfrm>
              <a:off x="4862329" y="4787860"/>
              <a:ext cx="592469" cy="492443"/>
            </a:xfrm>
            <a:prstGeom prst="rect"/>
            <a:noFill/>
          </p:spPr>
          <p:txBody>
            <a:bodyPr rtlCol="0" wrap="none">
              <a:spAutoFit/>
            </a:bodyPr>
            <a:p>
              <a:r>
                <a:rPr altLang="zh-CN" dirty="0" lang="en-US"/>
                <a:t>3D</a:t>
              </a:r>
              <a:endParaRPr dirty="0" lang="en-US"/>
            </a:p>
          </p:txBody>
        </p:sp>
        <p:sp>
          <p:nvSpPr>
            <p:cNvPr id="1050389" name="TextBox 71"/>
            <p:cNvSpPr txBox="1"/>
            <p:nvPr/>
          </p:nvSpPr>
          <p:spPr>
            <a:xfrm>
              <a:off x="6033939" y="4787860"/>
              <a:ext cx="592469" cy="492443"/>
            </a:xfrm>
            <a:prstGeom prst="rect"/>
            <a:noFill/>
          </p:spPr>
          <p:txBody>
            <a:bodyPr rtlCol="0" wrap="none">
              <a:spAutoFit/>
            </a:bodyPr>
            <a:p>
              <a:r>
                <a:rPr altLang="zh-CN" dirty="0" lang="en-US"/>
                <a:t>4D</a:t>
              </a:r>
              <a:endParaRPr dirty="0" lang="en-US"/>
            </a:p>
          </p:txBody>
        </p:sp>
        <p:sp>
          <p:nvSpPr>
            <p:cNvPr id="1050390" name="TextBox 72"/>
            <p:cNvSpPr txBox="1"/>
            <p:nvPr/>
          </p:nvSpPr>
          <p:spPr>
            <a:xfrm>
              <a:off x="7255540" y="4787860"/>
              <a:ext cx="592469" cy="492443"/>
            </a:xfrm>
            <a:prstGeom prst="rect"/>
            <a:noFill/>
          </p:spPr>
          <p:txBody>
            <a:bodyPr rtlCol="0" wrap="none">
              <a:spAutoFit/>
            </a:bodyPr>
            <a:p>
              <a:r>
                <a:rPr altLang="zh-CN" dirty="0" lang="en-US"/>
                <a:t>5D</a:t>
              </a:r>
              <a:endParaRPr dirty="0" lang="en-US"/>
            </a:p>
          </p:txBody>
        </p:sp>
        <p:cxnSp>
          <p:nvCxnSpPr>
            <p:cNvPr id="3146150" name="Straight Arrow Connector 73"/>
            <p:cNvCxnSpPr>
              <a:cxnSpLocks/>
            </p:cNvCxnSpPr>
            <p:nvPr/>
          </p:nvCxnSpPr>
          <p:spPr>
            <a:xfrm>
              <a:off x="3067800" y="4396692"/>
              <a:ext cx="329935" cy="0"/>
            </a:xfrm>
            <a:prstGeom prst="straightConnector1"/>
            <a:ln>
              <a:tailEnd type="arrow"/>
            </a:ln>
          </p:spPr>
          <p:style>
            <a:lnRef idx="1">
              <a:schemeClr val="accent2"/>
            </a:lnRef>
            <a:fillRef idx="2">
              <a:schemeClr val="accent2"/>
            </a:fillRef>
            <a:effectRef idx="1">
              <a:schemeClr val="accent2"/>
            </a:effectRef>
            <a:fontRef idx="minor">
              <a:schemeClr val="dk1"/>
            </a:fontRef>
          </p:style>
        </p:cxnSp>
        <p:cxnSp>
          <p:nvCxnSpPr>
            <p:cNvPr id="3146151" name="Straight Arrow Connector 74"/>
            <p:cNvCxnSpPr>
              <a:cxnSpLocks/>
            </p:cNvCxnSpPr>
            <p:nvPr/>
          </p:nvCxnSpPr>
          <p:spPr>
            <a:xfrm>
              <a:off x="4302291" y="4396692"/>
              <a:ext cx="329936" cy="0"/>
            </a:xfrm>
            <a:prstGeom prst="straightConnector1"/>
            <a:ln>
              <a:tailEnd type="arrow"/>
            </a:ln>
          </p:spPr>
          <p:style>
            <a:lnRef idx="1">
              <a:schemeClr val="accent2"/>
            </a:lnRef>
            <a:fillRef idx="2">
              <a:schemeClr val="accent2"/>
            </a:fillRef>
            <a:effectRef idx="1">
              <a:schemeClr val="accent2"/>
            </a:effectRef>
            <a:fontRef idx="minor">
              <a:schemeClr val="dk1"/>
            </a:fontRef>
          </p:style>
        </p:cxnSp>
        <p:cxnSp>
          <p:nvCxnSpPr>
            <p:cNvPr id="3146152" name="Straight Arrow Connector 75"/>
            <p:cNvCxnSpPr>
              <a:cxnSpLocks/>
            </p:cNvCxnSpPr>
            <p:nvPr/>
          </p:nvCxnSpPr>
          <p:spPr>
            <a:xfrm>
              <a:off x="5536783" y="4396692"/>
              <a:ext cx="329936" cy="0"/>
            </a:xfrm>
            <a:prstGeom prst="straightConnector1"/>
            <a:ln>
              <a:tailEnd type="arrow"/>
            </a:ln>
          </p:spPr>
          <p:style>
            <a:lnRef idx="1">
              <a:schemeClr val="accent2"/>
            </a:lnRef>
            <a:fillRef idx="2">
              <a:schemeClr val="accent2"/>
            </a:fillRef>
            <a:effectRef idx="1">
              <a:schemeClr val="accent2"/>
            </a:effectRef>
            <a:fontRef idx="minor">
              <a:schemeClr val="dk1"/>
            </a:fontRef>
          </p:style>
        </p:cxnSp>
        <p:cxnSp>
          <p:nvCxnSpPr>
            <p:cNvPr id="3146153" name="Straight Arrow Connector 76"/>
            <p:cNvCxnSpPr>
              <a:cxnSpLocks/>
            </p:cNvCxnSpPr>
            <p:nvPr/>
          </p:nvCxnSpPr>
          <p:spPr>
            <a:xfrm>
              <a:off x="6857961" y="4396692"/>
              <a:ext cx="243250" cy="0"/>
            </a:xfrm>
            <a:prstGeom prst="straightConnector1"/>
            <a:ln>
              <a:tailEnd type="arrow"/>
            </a:ln>
          </p:spPr>
          <p:style>
            <a:lnRef idx="1">
              <a:schemeClr val="accent2"/>
            </a:lnRef>
            <a:fillRef idx="2">
              <a:schemeClr val="accent2"/>
            </a:fillRef>
            <a:effectRef idx="1">
              <a:schemeClr val="accent2"/>
            </a:effectRef>
            <a:fontRef idx="minor">
              <a:schemeClr val="dk1"/>
            </a:fontRef>
          </p:style>
        </p:cxnSp>
        <p:cxnSp>
          <p:nvCxnSpPr>
            <p:cNvPr id="3146154" name="Straight Arrow Connector 77"/>
            <p:cNvCxnSpPr>
              <a:cxnSpLocks/>
            </p:cNvCxnSpPr>
            <p:nvPr/>
          </p:nvCxnSpPr>
          <p:spPr>
            <a:xfrm>
              <a:off x="2195736" y="2590153"/>
              <a:ext cx="255664" cy="0"/>
            </a:xfrm>
            <a:prstGeom prst="straightConnector1"/>
            <a:ln>
              <a:tailEnd type="arrow"/>
            </a:ln>
          </p:spPr>
          <p:style>
            <a:lnRef idx="1">
              <a:schemeClr val="accent1"/>
            </a:lnRef>
            <a:fillRef idx="2">
              <a:schemeClr val="accent1"/>
            </a:fillRef>
            <a:effectRef idx="1">
              <a:schemeClr val="accent1"/>
            </a:effectRef>
            <a:fontRef idx="minor">
              <a:schemeClr val="dk1"/>
            </a:fontRef>
          </p:style>
        </p:cxnSp>
        <p:cxnSp>
          <p:nvCxnSpPr>
            <p:cNvPr id="3146155" name="Straight Arrow Connector 78"/>
            <p:cNvCxnSpPr>
              <a:cxnSpLocks/>
            </p:cNvCxnSpPr>
            <p:nvPr/>
          </p:nvCxnSpPr>
          <p:spPr>
            <a:xfrm>
              <a:off x="3355956" y="2590153"/>
              <a:ext cx="255664" cy="0"/>
            </a:xfrm>
            <a:prstGeom prst="straightConnector1"/>
            <a:ln>
              <a:tailEnd type="arrow"/>
            </a:ln>
          </p:spPr>
          <p:style>
            <a:lnRef idx="1">
              <a:schemeClr val="accent1"/>
            </a:lnRef>
            <a:fillRef idx="2">
              <a:schemeClr val="accent1"/>
            </a:fillRef>
            <a:effectRef idx="1">
              <a:schemeClr val="accent1"/>
            </a:effectRef>
            <a:fontRef idx="minor">
              <a:schemeClr val="dk1"/>
            </a:fontRef>
          </p:style>
        </p:cxnSp>
        <p:cxnSp>
          <p:nvCxnSpPr>
            <p:cNvPr id="3146156" name="Straight Arrow Connector 79"/>
            <p:cNvCxnSpPr>
              <a:cxnSpLocks/>
            </p:cNvCxnSpPr>
            <p:nvPr/>
          </p:nvCxnSpPr>
          <p:spPr>
            <a:xfrm>
              <a:off x="4516176" y="2590153"/>
              <a:ext cx="255664" cy="0"/>
            </a:xfrm>
            <a:prstGeom prst="straightConnector1"/>
            <a:ln>
              <a:tailEnd type="arrow"/>
            </a:ln>
          </p:spPr>
          <p:style>
            <a:lnRef idx="1">
              <a:schemeClr val="accent1"/>
            </a:lnRef>
            <a:fillRef idx="2">
              <a:schemeClr val="accent1"/>
            </a:fillRef>
            <a:effectRef idx="1">
              <a:schemeClr val="accent1"/>
            </a:effectRef>
            <a:fontRef idx="minor">
              <a:schemeClr val="dk1"/>
            </a:fontRef>
          </p:style>
        </p:cxnSp>
        <p:cxnSp>
          <p:nvCxnSpPr>
            <p:cNvPr id="3146157" name="Straight Arrow Connector 80"/>
            <p:cNvCxnSpPr>
              <a:cxnSpLocks/>
            </p:cNvCxnSpPr>
            <p:nvPr/>
          </p:nvCxnSpPr>
          <p:spPr>
            <a:xfrm>
              <a:off x="5676396" y="2590153"/>
              <a:ext cx="255664" cy="0"/>
            </a:xfrm>
            <a:prstGeom prst="straightConnector1"/>
            <a:ln>
              <a:tailEnd type="arrow"/>
            </a:ln>
          </p:spPr>
          <p:style>
            <a:lnRef idx="1">
              <a:schemeClr val="accent1"/>
            </a:lnRef>
            <a:fillRef idx="2">
              <a:schemeClr val="accent1"/>
            </a:fillRef>
            <a:effectRef idx="1">
              <a:schemeClr val="accent1"/>
            </a:effectRef>
            <a:fontRef idx="minor">
              <a:schemeClr val="dk1"/>
            </a:fontRef>
          </p:style>
        </p:cxnSp>
        <p:cxnSp>
          <p:nvCxnSpPr>
            <p:cNvPr id="3146158" name="Straight Arrow Connector 81"/>
            <p:cNvCxnSpPr>
              <a:cxnSpLocks/>
            </p:cNvCxnSpPr>
            <p:nvPr/>
          </p:nvCxnSpPr>
          <p:spPr>
            <a:xfrm flipV="1">
              <a:off x="6836616" y="2588491"/>
              <a:ext cx="255664" cy="1662"/>
            </a:xfrm>
            <a:prstGeom prst="straightConnector1"/>
            <a:ln>
              <a:tailEnd type="arrow"/>
            </a:ln>
          </p:spPr>
          <p:style>
            <a:lnRef idx="1">
              <a:schemeClr val="accent1"/>
            </a:lnRef>
            <a:fillRef idx="2">
              <a:schemeClr val="accent1"/>
            </a:fillRef>
            <a:effectRef idx="1">
              <a:schemeClr val="accent1"/>
            </a:effectRef>
            <a:fontRef idx="minor">
              <a:schemeClr val="dk1"/>
            </a:fontRef>
          </p:style>
        </p:cxnSp>
        <p:cxnSp>
          <p:nvCxnSpPr>
            <p:cNvPr id="3146159" name="Elbow Connector 82"/>
            <p:cNvCxnSpPr>
              <a:cxnSpLocks/>
            </p:cNvCxnSpPr>
            <p:nvPr/>
          </p:nvCxnSpPr>
          <p:spPr>
            <a:xfrm rot="16200000" flipH="1" flipV="1">
              <a:off x="4687305" y="-451537"/>
              <a:ext cx="1662" cy="5712845"/>
            </a:xfrm>
            <a:prstGeom prst="bentConnector3">
              <a:avLst>
                <a:gd name="adj1" fmla="val -13754513"/>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146160" name="Elbow Connector 83"/>
            <p:cNvCxnSpPr>
              <a:cxnSpLocks/>
            </p:cNvCxnSpPr>
            <p:nvPr/>
          </p:nvCxnSpPr>
          <p:spPr>
            <a:xfrm rot="5400000">
              <a:off x="5054416" y="2082055"/>
              <a:ext cx="12700" cy="4998147"/>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sp>
          <p:nvSpPr>
            <p:cNvPr id="1050391" name="TextBox 84"/>
            <p:cNvSpPr txBox="1"/>
            <p:nvPr/>
          </p:nvSpPr>
          <p:spPr>
            <a:xfrm>
              <a:off x="2352617" y="1116340"/>
              <a:ext cx="5170647" cy="492443"/>
            </a:xfrm>
            <a:prstGeom prst="rect"/>
            <a:noFill/>
          </p:spPr>
          <p:txBody>
            <a:bodyPr rtlCol="0" wrap="none">
              <a:spAutoFit/>
            </a:bodyPr>
            <a:p>
              <a:r>
                <a:rPr altLang="en-US" dirty="0" lang="zh-CN">
                  <a:solidFill>
                    <a:srgbClr val="FF0000"/>
                  </a:solidFill>
                </a:rPr>
                <a:t>教育区块链平台供应链管理功能模块</a:t>
              </a:r>
              <a:endParaRPr dirty="0" lang="en-US">
                <a:solidFill>
                  <a:srgbClr val="FF0000"/>
                </a:solidFill>
              </a:endParaRPr>
            </a:p>
          </p:txBody>
        </p:sp>
        <p:sp>
          <p:nvSpPr>
            <p:cNvPr id="1050392" name="TextBox 85"/>
            <p:cNvSpPr txBox="1"/>
            <p:nvPr/>
          </p:nvSpPr>
          <p:spPr>
            <a:xfrm>
              <a:off x="3611621" y="5226250"/>
              <a:ext cx="2544052" cy="369332"/>
            </a:xfrm>
            <a:prstGeom prst="rect"/>
            <a:noFill/>
          </p:spPr>
          <p:txBody>
            <a:bodyPr rtlCol="0" wrap="square">
              <a:spAutoFit/>
            </a:bodyPr>
            <a:p>
              <a:pPr algn="ctr"/>
              <a:r>
                <a:rPr altLang="en-US" b="1" dirty="0" sz="1200" lang="zh-CN">
                  <a:solidFill>
                    <a:srgbClr val="0070C0"/>
                  </a:solidFill>
                </a:rPr>
                <a:t>平台商业流程</a:t>
              </a:r>
              <a:r>
                <a:rPr altLang="en-US" b="1" sz="1200" lang="zh-CN">
                  <a:solidFill>
                    <a:srgbClr val="0070C0"/>
                  </a:solidFill>
                </a:rPr>
                <a:t>和共识机制</a:t>
              </a:r>
              <a:endParaRPr b="1" dirty="0" sz="1200" lang="en-US">
                <a:solidFill>
                  <a:srgbClr val="0070C0"/>
                </a:solidFill>
              </a:endParaRPr>
            </a:p>
          </p:txBody>
        </p:sp>
        <p:sp>
          <p:nvSpPr>
            <p:cNvPr id="1050393" name="TextBox 86"/>
            <p:cNvSpPr txBox="1"/>
            <p:nvPr/>
          </p:nvSpPr>
          <p:spPr>
            <a:xfrm>
              <a:off x="1037480" y="4774879"/>
              <a:ext cx="954743" cy="369332"/>
            </a:xfrm>
            <a:prstGeom prst="rect"/>
            <a:noFill/>
          </p:spPr>
          <p:txBody>
            <a:bodyPr rtlCol="0" wrap="none">
              <a:spAutoFit/>
            </a:bodyPr>
            <a:p>
              <a:r>
                <a:rPr altLang="en-US" b="1" dirty="0" sz="1200" lang="zh-CN">
                  <a:solidFill>
                    <a:srgbClr val="0070C0"/>
                  </a:solidFill>
                </a:rPr>
                <a:t>教育维度</a:t>
              </a:r>
              <a:endParaRPr b="1" dirty="0" sz="1200" lang="en-US">
                <a:solidFill>
                  <a:srgbClr val="0070C0"/>
                </a:solidFill>
              </a:endParaRPr>
            </a:p>
          </p:txBody>
        </p:sp>
        <p:sp>
          <p:nvSpPr>
            <p:cNvPr id="1050394" name="TextBox 87"/>
            <p:cNvSpPr txBox="1"/>
            <p:nvPr/>
          </p:nvSpPr>
          <p:spPr>
            <a:xfrm>
              <a:off x="1540183" y="1763524"/>
              <a:ext cx="421483" cy="492443"/>
            </a:xfrm>
            <a:prstGeom prst="rect"/>
            <a:noFill/>
          </p:spPr>
          <p:txBody>
            <a:bodyPr rtlCol="0" wrap="none">
              <a:spAutoFit/>
            </a:bodyPr>
            <a:p>
              <a:r>
                <a:rPr altLang="zh-CN" dirty="0" lang="en-US"/>
                <a:t>V</a:t>
              </a:r>
              <a:endParaRPr dirty="0" lang="en-US"/>
            </a:p>
          </p:txBody>
        </p:sp>
        <p:sp>
          <p:nvSpPr>
            <p:cNvPr id="1050395" name="TextBox 88"/>
            <p:cNvSpPr txBox="1"/>
            <p:nvPr/>
          </p:nvSpPr>
          <p:spPr>
            <a:xfrm>
              <a:off x="2682807" y="1763524"/>
              <a:ext cx="410797" cy="492443"/>
            </a:xfrm>
            <a:prstGeom prst="rect"/>
            <a:noFill/>
          </p:spPr>
          <p:txBody>
            <a:bodyPr rtlCol="0" wrap="none">
              <a:spAutoFit/>
            </a:bodyPr>
            <a:p>
              <a:r>
                <a:rPr altLang="zh-CN" dirty="0" lang="en-US"/>
                <a:t>C</a:t>
              </a:r>
              <a:endParaRPr dirty="0" lang="en-US"/>
            </a:p>
          </p:txBody>
        </p:sp>
        <p:sp>
          <p:nvSpPr>
            <p:cNvPr id="1050396" name="TextBox 89"/>
            <p:cNvSpPr txBox="1"/>
            <p:nvPr/>
          </p:nvSpPr>
          <p:spPr>
            <a:xfrm>
              <a:off x="3850013" y="1763524"/>
              <a:ext cx="509115" cy="492443"/>
            </a:xfrm>
            <a:prstGeom prst="rect"/>
            <a:noFill/>
          </p:spPr>
          <p:txBody>
            <a:bodyPr rtlCol="0" wrap="none">
              <a:spAutoFit/>
            </a:bodyPr>
            <a:p>
              <a:r>
                <a:rPr altLang="zh-CN" dirty="0" lang="en-US"/>
                <a:t>M</a:t>
              </a:r>
              <a:endParaRPr dirty="0" lang="en-US"/>
            </a:p>
          </p:txBody>
        </p:sp>
        <p:sp>
          <p:nvSpPr>
            <p:cNvPr id="1050397" name="TextBox 90"/>
            <p:cNvSpPr txBox="1"/>
            <p:nvPr/>
          </p:nvSpPr>
          <p:spPr>
            <a:xfrm>
              <a:off x="4963393" y="1757394"/>
              <a:ext cx="423621" cy="492443"/>
            </a:xfrm>
            <a:prstGeom prst="rect"/>
            <a:noFill/>
          </p:spPr>
          <p:txBody>
            <a:bodyPr rtlCol="0" wrap="none">
              <a:spAutoFit/>
            </a:bodyPr>
            <a:p>
              <a:r>
                <a:rPr altLang="zh-CN" dirty="0" lang="en-US"/>
                <a:t>A</a:t>
              </a:r>
              <a:endParaRPr dirty="0" lang="en-US"/>
            </a:p>
          </p:txBody>
        </p:sp>
        <p:sp>
          <p:nvSpPr>
            <p:cNvPr id="1050398" name="TextBox 91"/>
            <p:cNvSpPr txBox="1"/>
            <p:nvPr/>
          </p:nvSpPr>
          <p:spPr>
            <a:xfrm>
              <a:off x="6155673" y="1757394"/>
              <a:ext cx="387285" cy="492443"/>
            </a:xfrm>
            <a:prstGeom prst="rect"/>
            <a:noFill/>
          </p:spPr>
          <p:txBody>
            <a:bodyPr rtlCol="0" wrap="none">
              <a:spAutoFit/>
            </a:bodyPr>
            <a:p>
              <a:r>
                <a:rPr altLang="zh-CN" dirty="0" lang="en-US"/>
                <a:t>S</a:t>
              </a:r>
              <a:endParaRPr dirty="0" lang="en-US"/>
            </a:p>
          </p:txBody>
        </p:sp>
        <p:sp>
          <p:nvSpPr>
            <p:cNvPr id="1050399" name="TextBox 92"/>
            <p:cNvSpPr txBox="1"/>
            <p:nvPr/>
          </p:nvSpPr>
          <p:spPr>
            <a:xfrm>
              <a:off x="7332484" y="1757394"/>
              <a:ext cx="323165" cy="492443"/>
            </a:xfrm>
            <a:prstGeom prst="rect"/>
            <a:noFill/>
          </p:spPr>
          <p:txBody>
            <a:bodyPr rtlCol="0" wrap="none">
              <a:spAutoFit/>
            </a:bodyPr>
            <a:p>
              <a:r>
                <a:rPr altLang="zh-CN" dirty="0" lang="en-US"/>
                <a:t>I</a:t>
              </a:r>
              <a:endParaRPr dirty="0" lang="en-US"/>
            </a:p>
          </p:txBody>
        </p:sp>
        <p:sp>
          <p:nvSpPr>
            <p:cNvPr id="1050400" name="TextBox 93"/>
            <p:cNvSpPr txBox="1"/>
            <p:nvPr/>
          </p:nvSpPr>
          <p:spPr>
            <a:xfrm>
              <a:off x="1259632" y="5795972"/>
              <a:ext cx="1828705" cy="492443"/>
            </a:xfrm>
            <a:prstGeom prst="rect"/>
            <a:noFill/>
          </p:spPr>
          <p:txBody>
            <a:bodyPr rtlCol="0" wrap="none">
              <a:spAutoFit/>
            </a:bodyPr>
            <a:p>
              <a:r>
                <a:rPr altLang="zh-CN" b="1" dirty="0" lang="en-US">
                  <a:solidFill>
                    <a:srgbClr val="FF0000"/>
                  </a:solidFill>
                </a:rPr>
                <a:t>V</a:t>
              </a:r>
              <a:r>
                <a:rPr altLang="zh-CN" dirty="0" lang="en-US"/>
                <a:t>isualization</a:t>
              </a:r>
              <a:endParaRPr dirty="0" lang="en-US"/>
            </a:p>
          </p:txBody>
        </p:sp>
        <p:sp>
          <p:nvSpPr>
            <p:cNvPr id="1050401" name="TextBox 94"/>
            <p:cNvSpPr txBox="1"/>
            <p:nvPr/>
          </p:nvSpPr>
          <p:spPr>
            <a:xfrm>
              <a:off x="2657355" y="5795972"/>
              <a:ext cx="1494427" cy="492443"/>
            </a:xfrm>
            <a:prstGeom prst="rect"/>
            <a:noFill/>
          </p:spPr>
          <p:txBody>
            <a:bodyPr rtlCol="0" wrap="none">
              <a:spAutoFit/>
            </a:bodyPr>
            <a:p>
              <a:r>
                <a:rPr altLang="zh-CN" b="1" dirty="0" lang="en-US">
                  <a:solidFill>
                    <a:srgbClr val="FF0000"/>
                  </a:solidFill>
                </a:rPr>
                <a:t>C</a:t>
              </a:r>
              <a:r>
                <a:rPr altLang="zh-CN" dirty="0" lang="en-US"/>
                <a:t>ollection</a:t>
              </a:r>
              <a:endParaRPr dirty="0" lang="en-US"/>
            </a:p>
          </p:txBody>
        </p:sp>
        <p:sp>
          <p:nvSpPr>
            <p:cNvPr id="1050402" name="TextBox 95"/>
            <p:cNvSpPr txBox="1"/>
            <p:nvPr/>
          </p:nvSpPr>
          <p:spPr>
            <a:xfrm>
              <a:off x="3824561" y="5795972"/>
              <a:ext cx="1269664" cy="492443"/>
            </a:xfrm>
            <a:prstGeom prst="rect"/>
            <a:noFill/>
          </p:spPr>
          <p:txBody>
            <a:bodyPr rtlCol="0" wrap="none">
              <a:spAutoFit/>
            </a:bodyPr>
            <a:p>
              <a:r>
                <a:rPr altLang="zh-CN" b="1" dirty="0" lang="en-US">
                  <a:solidFill>
                    <a:srgbClr val="FF0000"/>
                  </a:solidFill>
                </a:rPr>
                <a:t>M</a:t>
              </a:r>
              <a:r>
                <a:rPr altLang="zh-CN" dirty="0" lang="en-US"/>
                <a:t>anage</a:t>
              </a:r>
              <a:endParaRPr dirty="0" lang="en-US"/>
            </a:p>
          </p:txBody>
        </p:sp>
        <p:sp>
          <p:nvSpPr>
            <p:cNvPr id="1050403" name="TextBox 96"/>
            <p:cNvSpPr txBox="1"/>
            <p:nvPr/>
          </p:nvSpPr>
          <p:spPr>
            <a:xfrm>
              <a:off x="4937941" y="5789842"/>
              <a:ext cx="1256241" cy="492443"/>
            </a:xfrm>
            <a:prstGeom prst="rect"/>
            <a:noFill/>
          </p:spPr>
          <p:txBody>
            <a:bodyPr rtlCol="0" wrap="none">
              <a:spAutoFit/>
            </a:bodyPr>
            <a:p>
              <a:r>
                <a:rPr altLang="zh-CN" b="1" dirty="0" lang="en-US">
                  <a:solidFill>
                    <a:srgbClr val="FF0000"/>
                  </a:solidFill>
                </a:rPr>
                <a:t>A</a:t>
              </a:r>
              <a:r>
                <a:rPr altLang="zh-CN" dirty="0" lang="en-US"/>
                <a:t>nalytic</a:t>
              </a:r>
              <a:endParaRPr dirty="0" lang="en-US"/>
            </a:p>
          </p:txBody>
        </p:sp>
        <p:sp>
          <p:nvSpPr>
            <p:cNvPr id="1050404" name="TextBox 97"/>
            <p:cNvSpPr txBox="1"/>
            <p:nvPr/>
          </p:nvSpPr>
          <p:spPr>
            <a:xfrm>
              <a:off x="6010043" y="5795972"/>
              <a:ext cx="1590863" cy="492443"/>
            </a:xfrm>
            <a:prstGeom prst="rect"/>
            <a:noFill/>
          </p:spPr>
          <p:txBody>
            <a:bodyPr rtlCol="0" wrap="none">
              <a:spAutoFit/>
            </a:bodyPr>
            <a:p>
              <a:r>
                <a:rPr altLang="zh-CN" b="1" dirty="0" lang="en-US">
                  <a:solidFill>
                    <a:srgbClr val="FF0000"/>
                  </a:solidFill>
                </a:rPr>
                <a:t>S</a:t>
              </a:r>
              <a:r>
                <a:rPr altLang="zh-CN" dirty="0" lang="en-US"/>
                <a:t>hare/Sale</a:t>
              </a:r>
              <a:endParaRPr dirty="0" lang="en-US"/>
            </a:p>
          </p:txBody>
        </p:sp>
        <p:sp>
          <p:nvSpPr>
            <p:cNvPr id="1050405" name="TextBox 98"/>
            <p:cNvSpPr txBox="1"/>
            <p:nvPr/>
          </p:nvSpPr>
          <p:spPr>
            <a:xfrm>
              <a:off x="7307032" y="5789842"/>
              <a:ext cx="1511183" cy="492443"/>
            </a:xfrm>
            <a:prstGeom prst="rect"/>
            <a:noFill/>
          </p:spPr>
          <p:txBody>
            <a:bodyPr rtlCol="0" wrap="none">
              <a:spAutoFit/>
            </a:bodyPr>
            <a:p>
              <a:r>
                <a:rPr altLang="zh-CN" b="1" dirty="0" lang="en-US">
                  <a:solidFill>
                    <a:srgbClr val="FF0000"/>
                  </a:solidFill>
                </a:rPr>
                <a:t>I</a:t>
              </a:r>
              <a:r>
                <a:rPr altLang="zh-CN" dirty="0" lang="en-US"/>
                <a:t>ntelligent</a:t>
              </a:r>
              <a:endParaRPr dirty="0" lang="en-US"/>
            </a:p>
          </p:txBody>
        </p:sp>
      </p:grpSp>
    </p:spTree>
  </p:cSld>
  <p:clrMapOvr>
    <a:masterClrMapping/>
  </p:clrMapOvr>
  <p:transition spd="slow" advClick="0" advTm="0">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50409" name="标题 1"/>
          <p:cNvSpPr>
            <a:spLocks noGrp="1"/>
          </p:cNvSpPr>
          <p:nvPr>
            <p:ph type="title"/>
          </p:nvPr>
        </p:nvSpPr>
        <p:spPr>
          <a:xfrm>
            <a:off x="606007" y="123478"/>
            <a:ext cx="7998441" cy="382330"/>
          </a:xfrm>
        </p:spPr>
        <p:txBody>
          <a:bodyPr/>
          <a:p>
            <a:r>
              <a:rPr altLang="en-US" b="1" dirty="0" sz="2000" lang="zh-CN">
                <a:latin typeface="Futura Md BT" pitchFamily="34" charset="0"/>
              </a:rPr>
              <a:t>教育区块链上链数据：</a:t>
            </a:r>
            <a:r>
              <a:rPr altLang="en-US" b="1" dirty="0" lang="zh-CN">
                <a:latin typeface="Futura Md BT" pitchFamily="34" charset="0"/>
              </a:rPr>
              <a:t>教育数据规范（</a:t>
            </a:r>
            <a:r>
              <a:rPr altLang="zh-CN" b="1" dirty="0" lang="en-US">
                <a:latin typeface="Futura Md BT" pitchFamily="34" charset="0"/>
              </a:rPr>
              <a:t>EDU Data Block</a:t>
            </a:r>
            <a:r>
              <a:rPr altLang="en-US" b="1" dirty="0" lang="zh-CN">
                <a:latin typeface="Futura Md BT" pitchFamily="34" charset="0"/>
              </a:rPr>
              <a:t> </a:t>
            </a:r>
            <a:r>
              <a:rPr altLang="zh-CN" b="1" dirty="0" lang="en-US">
                <a:latin typeface="Futura Md BT" pitchFamily="34" charset="0"/>
              </a:rPr>
              <a:t>Specification</a:t>
            </a:r>
            <a:r>
              <a:rPr altLang="en-US" b="1" dirty="0" lang="zh-CN">
                <a:latin typeface="Futura Md BT" pitchFamily="34" charset="0"/>
              </a:rPr>
              <a:t>）</a:t>
            </a:r>
            <a:endParaRPr altLang="en-US" dirty="0" lang="zh-CN"/>
          </a:p>
        </p:txBody>
      </p:sp>
      <p:sp>
        <p:nvSpPr>
          <p:cNvPr id="1050410"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50411" name="AutoShape 2"/>
          <p:cNvSpPr>
            <a:spLocks noChangeArrowheads="1"/>
          </p:cNvSpPr>
          <p:nvPr/>
        </p:nvSpPr>
        <p:spPr bwMode="auto">
          <a:xfrm>
            <a:off x="1223628" y="879228"/>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sp>
        <p:nvSpPr>
          <p:cNvPr id="1050412" name="AutoShape 2"/>
          <p:cNvSpPr>
            <a:spLocks noChangeArrowheads="1"/>
          </p:cNvSpPr>
          <p:nvPr/>
        </p:nvSpPr>
        <p:spPr bwMode="auto">
          <a:xfrm>
            <a:off x="1221274" y="899267"/>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sp>
        <p:nvSpPr>
          <p:cNvPr id="1050413" name="Content Placeholder 2"/>
          <p:cNvSpPr txBox="1"/>
          <p:nvPr/>
        </p:nvSpPr>
        <p:spPr>
          <a:xfrm>
            <a:off x="1403648" y="905101"/>
            <a:ext cx="6320573" cy="1504631"/>
          </a:xfrm>
          <a:prstGeom prst="rect"/>
          <a:noFill/>
        </p:spPr>
        <p:style>
          <a:lnRef idx="0">
            <a:schemeClr val="accent2"/>
          </a:lnRef>
          <a:fillRef idx="3">
            <a:schemeClr val="accent2"/>
          </a:fillRef>
          <a:effectRef idx="3">
            <a:schemeClr val="accent2"/>
          </a:effectRef>
          <a:fontRef idx="minor">
            <a:schemeClr val="lt1"/>
          </a:fontRef>
        </p:style>
        <p:txBody>
          <a:bodyPr>
            <a:noAutofit/>
          </a:bodyPr>
          <a:lstStyle>
            <a:lvl1pPr algn="l" defTabSz="914400" eaLnBrk="1" hangingPunct="1" indent="-342900" latinLnBrk="0" marL="342900" rtl="0">
              <a:spcBef>
                <a:spcPct val="20000"/>
              </a:spcBef>
              <a:buFont typeface="Arial" pitchFamily="34" charset="0"/>
              <a:buChar char="•"/>
              <a:defRPr sz="3200" kern="1200">
                <a:solidFill>
                  <a:schemeClr val="lt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lt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lt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lt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lt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lt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lt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lt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lt1"/>
                </a:solidFill>
                <a:latin typeface="+mn-lt"/>
                <a:ea typeface="+mn-ea"/>
                <a:cs typeface="+mn-cs"/>
              </a:defRPr>
            </a:lvl9pPr>
          </a:lstStyle>
          <a:p>
            <a:pPr indent="0" marL="0">
              <a:buNone/>
            </a:pPr>
            <a:r>
              <a:rPr altLang="en-US" dirty="0" sz="1500" lang="zh-CN">
                <a:solidFill>
                  <a:schemeClr val="tx1"/>
                </a:solidFill>
                <a:latin typeface="Futura Md BT" pitchFamily="34" charset="0"/>
              </a:rPr>
              <a:t>教育链即服务</a:t>
            </a:r>
            <a:r>
              <a:rPr altLang="zh-CN" dirty="0" sz="1500" lang="en-US">
                <a:solidFill>
                  <a:schemeClr val="tx1"/>
                </a:solidFill>
                <a:latin typeface="Futura Md BT" pitchFamily="34" charset="0"/>
              </a:rPr>
              <a:t>(Edu </a:t>
            </a:r>
            <a:r>
              <a:rPr altLang="zh-CN" dirty="0" sz="1500" lang="en-US" err="1">
                <a:solidFill>
                  <a:schemeClr val="tx1"/>
                </a:solidFill>
                <a:latin typeface="Futura Md BT" pitchFamily="34" charset="0"/>
              </a:rPr>
              <a:t>BlockChain</a:t>
            </a:r>
            <a:r>
              <a:rPr altLang="en-US" dirty="0" sz="1500" lang="zh-CN">
                <a:solidFill>
                  <a:schemeClr val="tx1"/>
                </a:solidFill>
                <a:latin typeface="Futura Md BT" pitchFamily="34" charset="0"/>
              </a:rPr>
              <a:t> </a:t>
            </a:r>
            <a:r>
              <a:rPr altLang="zh-CN" dirty="0" sz="1500" lang="en-US">
                <a:solidFill>
                  <a:schemeClr val="tx1"/>
                </a:solidFill>
                <a:latin typeface="Futura Md BT" pitchFamily="34" charset="0"/>
              </a:rPr>
              <a:t>as a Service) </a:t>
            </a:r>
            <a:r>
              <a:rPr altLang="en-US" dirty="0" sz="1500" lang="zh-CN">
                <a:solidFill>
                  <a:schemeClr val="tx1"/>
                </a:solidFill>
                <a:latin typeface="Futura Md BT" pitchFamily="34" charset="0"/>
              </a:rPr>
              <a:t>应用：</a:t>
            </a:r>
            <a:endParaRPr altLang="zh-CN" dirty="0" sz="1500" lang="en-US">
              <a:solidFill>
                <a:schemeClr val="tx1"/>
              </a:solidFill>
              <a:latin typeface="Futura Md BT" pitchFamily="34" charset="0"/>
            </a:endParaRPr>
          </a:p>
          <a:p>
            <a:r>
              <a:rPr altLang="en-US" dirty="0" sz="1500" lang="zh-CN">
                <a:solidFill>
                  <a:schemeClr val="tx1"/>
                </a:solidFill>
              </a:rPr>
              <a:t>知识树数据上链规范</a:t>
            </a:r>
            <a:r>
              <a:rPr altLang="zh-CN" dirty="0" sz="1500" lang="en-US">
                <a:solidFill>
                  <a:schemeClr val="tx1"/>
                </a:solidFill>
              </a:rPr>
              <a:t>(Knowledge Tree)</a:t>
            </a:r>
            <a:r>
              <a:rPr altLang="en-US" dirty="0" sz="1500" lang="zh-CN">
                <a:solidFill>
                  <a:schemeClr val="tx1"/>
                </a:solidFill>
              </a:rPr>
              <a:t> </a:t>
            </a:r>
            <a:r>
              <a:rPr altLang="zh-CN" dirty="0" sz="1500" lang="en-US">
                <a:solidFill>
                  <a:schemeClr val="tx1"/>
                </a:solidFill>
              </a:rPr>
              <a:t>–</a:t>
            </a:r>
            <a:r>
              <a:rPr altLang="en-US" dirty="0" sz="1500" lang="zh-CN">
                <a:solidFill>
                  <a:schemeClr val="tx1"/>
                </a:solidFill>
              </a:rPr>
              <a:t> 用来建立知识库</a:t>
            </a:r>
            <a:endParaRPr altLang="zh-CN" dirty="0" sz="1500" lang="en-US">
              <a:solidFill>
                <a:schemeClr val="tx1"/>
              </a:solidFill>
            </a:endParaRPr>
          </a:p>
          <a:p>
            <a:r>
              <a:rPr altLang="en-US" dirty="0" sz="1500" lang="zh-CN">
                <a:solidFill>
                  <a:schemeClr val="tx1"/>
                </a:solidFill>
              </a:rPr>
              <a:t>学生成长树上链</a:t>
            </a:r>
            <a:r>
              <a:rPr altLang="zh-CN" dirty="0" sz="1500" lang="en-US">
                <a:solidFill>
                  <a:schemeClr val="tx1"/>
                </a:solidFill>
              </a:rPr>
              <a:t>(Growth Tree)</a:t>
            </a:r>
            <a:r>
              <a:rPr altLang="en-US" dirty="0" sz="1500" lang="zh-CN">
                <a:solidFill>
                  <a:schemeClr val="tx1"/>
                </a:solidFill>
              </a:rPr>
              <a:t> </a:t>
            </a:r>
            <a:r>
              <a:rPr altLang="zh-CN" dirty="0" sz="1500" lang="en-US">
                <a:solidFill>
                  <a:schemeClr val="tx1"/>
                </a:solidFill>
              </a:rPr>
              <a:t>–</a:t>
            </a:r>
            <a:r>
              <a:rPr altLang="en-US" dirty="0" sz="1500" lang="zh-CN">
                <a:solidFill>
                  <a:schemeClr val="tx1"/>
                </a:solidFill>
              </a:rPr>
              <a:t> 用来建立学生个人成长状态及经验值</a:t>
            </a:r>
            <a:endParaRPr altLang="zh-CN" dirty="0" sz="1500" lang="en-US">
              <a:solidFill>
                <a:schemeClr val="tx1"/>
              </a:solidFill>
            </a:endParaRPr>
          </a:p>
          <a:p>
            <a:r>
              <a:rPr altLang="en-US" dirty="0" sz="1500" lang="zh-CN">
                <a:solidFill>
                  <a:schemeClr val="tx1"/>
                </a:solidFill>
                <a:latin typeface="Futura Md BT" pitchFamily="34" charset="0"/>
              </a:rPr>
              <a:t>课件数据上链（</a:t>
            </a:r>
            <a:r>
              <a:rPr altLang="zh-CN" dirty="0" sz="1500" lang="en-US">
                <a:solidFill>
                  <a:schemeClr val="tx1"/>
                </a:solidFill>
                <a:latin typeface="Futura Md BT" pitchFamily="34" charset="0"/>
              </a:rPr>
              <a:t>Courseware</a:t>
            </a:r>
            <a:r>
              <a:rPr altLang="en-US" dirty="0" sz="1500" lang="zh-CN">
                <a:solidFill>
                  <a:schemeClr val="tx1"/>
                </a:solidFill>
                <a:latin typeface="Futura Md BT" pitchFamily="34" charset="0"/>
              </a:rPr>
              <a:t>）</a:t>
            </a:r>
            <a:endParaRPr altLang="zh-CN" dirty="0" sz="1500" lang="en-US">
              <a:solidFill>
                <a:schemeClr val="tx1"/>
              </a:solidFill>
              <a:latin typeface="Futura Md BT" pitchFamily="34" charset="0"/>
            </a:endParaRPr>
          </a:p>
          <a:p>
            <a:r>
              <a:rPr altLang="en-US" dirty="0" sz="1500" lang="zh-CN">
                <a:solidFill>
                  <a:schemeClr val="tx1"/>
                </a:solidFill>
              </a:rPr>
              <a:t>题库知识数据上链（</a:t>
            </a:r>
            <a:r>
              <a:rPr altLang="zh-CN" dirty="0" sz="1500" lang="en-US">
                <a:solidFill>
                  <a:schemeClr val="tx1"/>
                </a:solidFill>
              </a:rPr>
              <a:t>Test/Exam</a:t>
            </a:r>
            <a:r>
              <a:rPr altLang="en-US" dirty="0" sz="1500" lang="zh-CN">
                <a:solidFill>
                  <a:schemeClr val="tx1"/>
                </a:solidFill>
              </a:rPr>
              <a:t>）</a:t>
            </a:r>
            <a:endParaRPr altLang="zh-CN" dirty="0" sz="1500" lang="en-US">
              <a:solidFill>
                <a:schemeClr val="tx1"/>
              </a:solidFill>
            </a:endParaRPr>
          </a:p>
        </p:txBody>
      </p:sp>
      <p:sp>
        <p:nvSpPr>
          <p:cNvPr id="1050414" name="Rounded Rectangle 101"/>
          <p:cNvSpPr/>
          <p:nvPr/>
        </p:nvSpPr>
        <p:spPr>
          <a:xfrm>
            <a:off x="1871700" y="2471917"/>
            <a:ext cx="1080120" cy="2206067"/>
          </a:xfrm>
          <a:prstGeom prst="roundRect">
            <a:avLst>
              <a:gd name="adj" fmla="val 9381"/>
            </a:avLst>
          </a:prstGeom>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50415" name="Can 102"/>
          <p:cNvSpPr/>
          <p:nvPr/>
        </p:nvSpPr>
        <p:spPr>
          <a:xfrm>
            <a:off x="2087724" y="2733768"/>
            <a:ext cx="702078" cy="648072"/>
          </a:xfrm>
          <a:prstGeom prst="can"/>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16" name="Text Box 184"/>
          <p:cNvSpPr txBox="1">
            <a:spLocks noChangeArrowheads="1"/>
          </p:cNvSpPr>
          <p:nvPr/>
        </p:nvSpPr>
        <p:spPr bwMode="auto">
          <a:xfrm>
            <a:off x="1997084" y="2888277"/>
            <a:ext cx="883358" cy="466281"/>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上课或考试</a:t>
            </a:r>
            <a:endParaRPr altLang="zh-CN" dirty="0" sz="900" i="1" lang="en-US"/>
          </a:p>
          <a:p>
            <a:pPr algn="ctr" eaLnBrk="1" hangingPunct="1">
              <a:lnSpc>
                <a:spcPct val="90000"/>
              </a:lnSpc>
              <a:buClr>
                <a:schemeClr val="accent2"/>
              </a:buClr>
              <a:buFont typeface="Wingdings" pitchFamily="2" charset="2"/>
              <a:buNone/>
            </a:pPr>
            <a:r>
              <a:rPr altLang="en-US" dirty="0" sz="900" i="1" lang="zh-CN"/>
              <a:t>备课或学习</a:t>
            </a:r>
            <a:endParaRPr altLang="zh-CN" dirty="0" sz="900" i="1" lang="en-US"/>
          </a:p>
          <a:p>
            <a:pPr algn="ctr" eaLnBrk="1" hangingPunct="1">
              <a:lnSpc>
                <a:spcPct val="90000"/>
              </a:lnSpc>
              <a:buClr>
                <a:schemeClr val="accent2"/>
              </a:buClr>
              <a:buFont typeface="Wingdings" pitchFamily="2" charset="2"/>
              <a:buNone/>
            </a:pPr>
            <a:r>
              <a:rPr altLang="en-US" dirty="0" sz="900" i="1" lang="zh-CN"/>
              <a:t>进度状态</a:t>
            </a:r>
            <a:endParaRPr altLang="en-US" dirty="0" sz="900" i="1" lang="en-US"/>
          </a:p>
        </p:txBody>
      </p:sp>
      <p:sp>
        <p:nvSpPr>
          <p:cNvPr id="1050417" name="Rounded Rectangle 104"/>
          <p:cNvSpPr/>
          <p:nvPr/>
        </p:nvSpPr>
        <p:spPr>
          <a:xfrm>
            <a:off x="2087724" y="3813888"/>
            <a:ext cx="702078" cy="492769"/>
          </a:xfrm>
          <a:prstGeom prst="roundRect"/>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18" name="Text Box 184"/>
          <p:cNvSpPr txBox="1">
            <a:spLocks noChangeArrowheads="1"/>
          </p:cNvSpPr>
          <p:nvPr/>
        </p:nvSpPr>
        <p:spPr bwMode="auto">
          <a:xfrm>
            <a:off x="2028071" y="3917073"/>
            <a:ext cx="792718" cy="3416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教育事件</a:t>
            </a:r>
            <a:endParaRPr altLang="zh-CN" dirty="0" sz="900" i="1" lang="en-US"/>
          </a:p>
          <a:p>
            <a:pPr algn="ctr" eaLnBrk="1" hangingPunct="1">
              <a:lnSpc>
                <a:spcPct val="90000"/>
              </a:lnSpc>
              <a:buClr>
                <a:schemeClr val="accent2"/>
              </a:buClr>
              <a:buFont typeface="Wingdings" pitchFamily="2" charset="2"/>
              <a:buNone/>
            </a:pPr>
            <a:r>
              <a:rPr altLang="en-US" dirty="0" sz="900" i="1" lang="zh-CN"/>
              <a:t>跟踪器</a:t>
            </a:r>
            <a:endParaRPr altLang="en-US" dirty="0" sz="900" i="1" lang="en-US"/>
          </a:p>
        </p:txBody>
      </p:sp>
      <p:sp>
        <p:nvSpPr>
          <p:cNvPr id="1050419" name="Text Box 184"/>
          <p:cNvSpPr txBox="1">
            <a:spLocks noChangeArrowheads="1"/>
          </p:cNvSpPr>
          <p:nvPr/>
        </p:nvSpPr>
        <p:spPr bwMode="auto">
          <a:xfrm>
            <a:off x="1826695" y="3394127"/>
            <a:ext cx="1233137" cy="4247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200" lang="zh-CN"/>
              <a:t>学习平台</a:t>
            </a:r>
            <a:endParaRPr altLang="zh-CN" dirty="0" sz="1200" lang="en-US"/>
          </a:p>
          <a:p>
            <a:pPr algn="ctr" eaLnBrk="1" hangingPunct="1">
              <a:lnSpc>
                <a:spcPct val="90000"/>
              </a:lnSpc>
              <a:buClr>
                <a:schemeClr val="accent2"/>
              </a:buClr>
              <a:buFont typeface="Wingdings" pitchFamily="2" charset="2"/>
              <a:buNone/>
            </a:pPr>
            <a:r>
              <a:rPr altLang="en-US" dirty="0" sz="1200" lang="zh-CN"/>
              <a:t>教育资产上链</a:t>
            </a:r>
            <a:endParaRPr altLang="en-US" dirty="0" sz="1200" lang="en-US"/>
          </a:p>
        </p:txBody>
      </p:sp>
      <p:sp>
        <p:nvSpPr>
          <p:cNvPr id="1050420" name="Rounded Rectangle 107"/>
          <p:cNvSpPr/>
          <p:nvPr/>
        </p:nvSpPr>
        <p:spPr>
          <a:xfrm>
            <a:off x="3275856" y="2471918"/>
            <a:ext cx="2700300" cy="2160240"/>
          </a:xfrm>
          <a:prstGeom prst="roundRect">
            <a:avLst>
              <a:gd name="adj" fmla="val 6258"/>
            </a:avLst>
          </a:prstGeom>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50421" name="Can 108"/>
          <p:cNvSpPr/>
          <p:nvPr/>
        </p:nvSpPr>
        <p:spPr>
          <a:xfrm>
            <a:off x="3467696" y="3746198"/>
            <a:ext cx="702078" cy="648072"/>
          </a:xfrm>
          <a:prstGeom prst="can"/>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22" name="Text Box 184"/>
          <p:cNvSpPr txBox="1">
            <a:spLocks noChangeArrowheads="1"/>
          </p:cNvSpPr>
          <p:nvPr/>
        </p:nvSpPr>
        <p:spPr bwMode="auto">
          <a:xfrm>
            <a:off x="3385384" y="3923984"/>
            <a:ext cx="883358" cy="466281"/>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成绩／知识库</a:t>
            </a:r>
            <a:endParaRPr altLang="zh-CN" dirty="0" sz="900" i="1" lang="en-US"/>
          </a:p>
          <a:p>
            <a:pPr algn="ctr" eaLnBrk="1" hangingPunct="1">
              <a:lnSpc>
                <a:spcPct val="90000"/>
              </a:lnSpc>
              <a:buClr>
                <a:schemeClr val="accent2"/>
              </a:buClr>
              <a:buFont typeface="Wingdings" pitchFamily="2" charset="2"/>
              <a:buNone/>
            </a:pPr>
            <a:r>
              <a:rPr altLang="en-US" dirty="0" sz="900" i="1" lang="zh-CN"/>
              <a:t>传统大数据关系型数据</a:t>
            </a:r>
            <a:endParaRPr altLang="en-US" dirty="0" sz="900" i="1" lang="en-US"/>
          </a:p>
        </p:txBody>
      </p:sp>
      <p:sp>
        <p:nvSpPr>
          <p:cNvPr id="1050423" name="Rounded Rectangle 110"/>
          <p:cNvSpPr/>
          <p:nvPr/>
        </p:nvSpPr>
        <p:spPr>
          <a:xfrm>
            <a:off x="3599892" y="3042465"/>
            <a:ext cx="2241249" cy="50957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endParaRPr lang="en-US"/>
          </a:p>
        </p:txBody>
      </p:sp>
      <p:sp>
        <p:nvSpPr>
          <p:cNvPr id="1050424" name="Text Box 184"/>
          <p:cNvSpPr txBox="1">
            <a:spLocks noChangeArrowheads="1"/>
          </p:cNvSpPr>
          <p:nvPr/>
        </p:nvSpPr>
        <p:spPr bwMode="auto">
          <a:xfrm>
            <a:off x="3979232" y="3140214"/>
            <a:ext cx="1405727" cy="4247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200" i="1" lang="zh-CN"/>
              <a:t>智能教育</a:t>
            </a:r>
            <a:r>
              <a:rPr altLang="en-US" sz="1200" i="1" lang="zh-CN"/>
              <a:t>资产管理交易引擎</a:t>
            </a:r>
            <a:endParaRPr altLang="en-US" dirty="0" sz="1200" i="1" lang="en-US"/>
          </a:p>
        </p:txBody>
      </p:sp>
      <p:sp>
        <p:nvSpPr>
          <p:cNvPr id="1050425" name="Text Box 184"/>
          <p:cNvSpPr txBox="1">
            <a:spLocks noChangeArrowheads="1"/>
          </p:cNvSpPr>
          <p:nvPr/>
        </p:nvSpPr>
        <p:spPr bwMode="auto">
          <a:xfrm>
            <a:off x="4653271" y="2569439"/>
            <a:ext cx="1109037" cy="4247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200" lang="zh-CN"/>
              <a:t>教育数字资产综合平台</a:t>
            </a:r>
            <a:endParaRPr altLang="en-US" dirty="0" sz="1200" lang="en-US"/>
          </a:p>
        </p:txBody>
      </p:sp>
      <p:sp>
        <p:nvSpPr>
          <p:cNvPr id="1050426" name="Rounded Rectangle 114"/>
          <p:cNvSpPr/>
          <p:nvPr/>
        </p:nvSpPr>
        <p:spPr>
          <a:xfrm>
            <a:off x="3599893" y="2564241"/>
            <a:ext cx="918102" cy="361666"/>
          </a:xfrm>
          <a:prstGeom prst="roundRect"/>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27" name="Text Box 184"/>
          <p:cNvSpPr txBox="1">
            <a:spLocks noChangeArrowheads="1"/>
          </p:cNvSpPr>
          <p:nvPr/>
        </p:nvSpPr>
        <p:spPr bwMode="auto">
          <a:xfrm>
            <a:off x="3633187" y="2584275"/>
            <a:ext cx="792718" cy="3416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运算调度／撮合交易</a:t>
            </a:r>
            <a:endParaRPr altLang="en-US" dirty="0" sz="900" i="1" lang="en-US"/>
          </a:p>
        </p:txBody>
      </p:sp>
      <p:cxnSp>
        <p:nvCxnSpPr>
          <p:cNvPr id="3146161" name="Straight Arrow Connector 116"/>
          <p:cNvCxnSpPr>
            <a:cxnSpLocks/>
          </p:cNvCxnSpPr>
          <p:nvPr/>
        </p:nvCxnSpPr>
        <p:spPr>
          <a:xfrm>
            <a:off x="4169774" y="2841780"/>
            <a:ext cx="0" cy="216024"/>
          </a:xfrm>
          <a:prstGeom prst="straightConnector1"/>
          <a:ln>
            <a:tailEnd type="arrow"/>
          </a:ln>
        </p:spPr>
        <p:style>
          <a:lnRef idx="1">
            <a:schemeClr val="accent1"/>
          </a:lnRef>
          <a:fillRef idx="0">
            <a:schemeClr val="accent1"/>
          </a:fillRef>
          <a:effectRef idx="0">
            <a:schemeClr val="accent1"/>
          </a:effectRef>
          <a:fontRef idx="minor">
            <a:schemeClr val="tx1"/>
          </a:fontRef>
        </p:style>
      </p:cxnSp>
      <p:cxnSp>
        <p:nvCxnSpPr>
          <p:cNvPr id="3146162" name="Straight Arrow Connector 117"/>
          <p:cNvCxnSpPr>
            <a:cxnSpLocks/>
          </p:cNvCxnSpPr>
          <p:nvPr/>
        </p:nvCxnSpPr>
        <p:spPr>
          <a:xfrm>
            <a:off x="2789802" y="3109877"/>
            <a:ext cx="810090" cy="0"/>
          </a:xfrm>
          <a:prstGeom prst="straightConnector1"/>
          <a:ln>
            <a:tailEnd type="arrow"/>
          </a:ln>
        </p:spPr>
        <p:style>
          <a:lnRef idx="1">
            <a:schemeClr val="accent1"/>
          </a:lnRef>
          <a:fillRef idx="0">
            <a:schemeClr val="accent1"/>
          </a:fillRef>
          <a:effectRef idx="0">
            <a:schemeClr val="accent1"/>
          </a:effectRef>
          <a:fontRef idx="minor">
            <a:schemeClr val="tx1"/>
          </a:fontRef>
        </p:style>
      </p:cxnSp>
      <p:cxnSp>
        <p:nvCxnSpPr>
          <p:cNvPr id="3146163" name="Straight Arrow Connector 118"/>
          <p:cNvCxnSpPr>
            <a:cxnSpLocks/>
            <a:stCxn id="1050421" idx="3"/>
          </p:cNvCxnSpPr>
          <p:nvPr/>
        </p:nvCxnSpPr>
        <p:spPr>
          <a:xfrm flipV="1">
            <a:off x="2789803" y="4075599"/>
            <a:ext cx="677894" cy="11542"/>
          </a:xfrm>
          <a:prstGeom prst="straightConnector1"/>
          <a:ln>
            <a:tailEnd type="arrow"/>
          </a:ln>
        </p:spPr>
        <p:style>
          <a:lnRef idx="1">
            <a:schemeClr val="accent1"/>
          </a:lnRef>
          <a:fillRef idx="0">
            <a:schemeClr val="accent1"/>
          </a:fillRef>
          <a:effectRef idx="0">
            <a:schemeClr val="accent1"/>
          </a:effectRef>
          <a:fontRef idx="minor">
            <a:schemeClr val="tx1"/>
          </a:fontRef>
        </p:style>
      </p:cxnSp>
      <p:cxnSp>
        <p:nvCxnSpPr>
          <p:cNvPr id="3146164" name="Straight Arrow Connector 119"/>
          <p:cNvCxnSpPr>
            <a:cxnSpLocks/>
          </p:cNvCxnSpPr>
          <p:nvPr/>
        </p:nvCxnSpPr>
        <p:spPr>
          <a:xfrm flipV="1">
            <a:off x="3818735" y="3552038"/>
            <a:ext cx="0" cy="184326"/>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65" name="Straight Arrow Connector 120"/>
          <p:cNvCxnSpPr>
            <a:cxnSpLocks/>
            <a:stCxn id="3146163" idx="1"/>
          </p:cNvCxnSpPr>
          <p:nvPr/>
        </p:nvCxnSpPr>
        <p:spPr>
          <a:xfrm flipV="1">
            <a:off x="4689643" y="3552038"/>
            <a:ext cx="0" cy="202385"/>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6166" name="Straight Arrow Connector 123"/>
          <p:cNvCxnSpPr>
            <a:cxnSpLocks/>
          </p:cNvCxnSpPr>
          <p:nvPr/>
        </p:nvCxnSpPr>
        <p:spPr>
          <a:xfrm flipV="1">
            <a:off x="5490102" y="3552038"/>
            <a:ext cx="0" cy="194161"/>
          </a:xfrm>
          <a:prstGeom prst="straightConnector1"/>
          <a:ln>
            <a:headEnd type="arrow"/>
            <a:tailEnd type="arrow"/>
          </a:ln>
        </p:spPr>
        <p:style>
          <a:lnRef idx="1">
            <a:schemeClr val="accent1"/>
          </a:lnRef>
          <a:fillRef idx="0">
            <a:schemeClr val="accent1"/>
          </a:fillRef>
          <a:effectRef idx="0">
            <a:schemeClr val="accent1"/>
          </a:effectRef>
          <a:fontRef idx="minor">
            <a:schemeClr val="tx1"/>
          </a:fontRef>
        </p:style>
      </p:cxnSp>
      <p:sp>
        <p:nvSpPr>
          <p:cNvPr id="1050428" name="Rounded Rectangle 124"/>
          <p:cNvSpPr/>
          <p:nvPr/>
        </p:nvSpPr>
        <p:spPr>
          <a:xfrm>
            <a:off x="6192180" y="2504120"/>
            <a:ext cx="1080120" cy="2160240"/>
          </a:xfrm>
          <a:prstGeom prst="roundRect"/>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50429" name="Rounded Rectangle 125"/>
          <p:cNvSpPr/>
          <p:nvPr/>
        </p:nvSpPr>
        <p:spPr>
          <a:xfrm>
            <a:off x="6290561" y="3744404"/>
            <a:ext cx="914443" cy="648072"/>
          </a:xfrm>
          <a:prstGeom prst="roundRect"/>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30" name="Text Box 184"/>
          <p:cNvSpPr txBox="1">
            <a:spLocks noChangeArrowheads="1"/>
          </p:cNvSpPr>
          <p:nvPr/>
        </p:nvSpPr>
        <p:spPr bwMode="auto">
          <a:xfrm>
            <a:off x="6205893" y="3892878"/>
            <a:ext cx="985399" cy="466281"/>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教育数字资产</a:t>
            </a:r>
            <a:endParaRPr altLang="zh-CN" dirty="0" sz="900" i="1" lang="en-CA"/>
          </a:p>
          <a:p>
            <a:pPr algn="ctr" eaLnBrk="1" hangingPunct="1">
              <a:lnSpc>
                <a:spcPct val="90000"/>
              </a:lnSpc>
              <a:buClr>
                <a:schemeClr val="accent2"/>
              </a:buClr>
              <a:buFont typeface="Wingdings" pitchFamily="2" charset="2"/>
              <a:buNone/>
            </a:pPr>
            <a:r>
              <a:rPr altLang="en-US" dirty="0" sz="900" i="1" lang="zh-CN"/>
              <a:t>通用接口</a:t>
            </a:r>
            <a:endParaRPr altLang="zh-CN" dirty="0" sz="900" i="1" lang="en-US"/>
          </a:p>
          <a:p>
            <a:pPr algn="ctr" eaLnBrk="1" hangingPunct="1">
              <a:lnSpc>
                <a:spcPct val="90000"/>
              </a:lnSpc>
              <a:buClr>
                <a:schemeClr val="accent2"/>
              </a:buClr>
              <a:buFont typeface="Wingdings" pitchFamily="2" charset="2"/>
              <a:buNone/>
            </a:pPr>
            <a:r>
              <a:rPr altLang="en-US" dirty="0" sz="900" i="1" lang="zh-CN"/>
              <a:t>（</a:t>
            </a:r>
            <a:r>
              <a:rPr altLang="zh-CN" dirty="0" sz="900" i="1" lang="en-CA"/>
              <a:t>Protocol/</a:t>
            </a:r>
            <a:r>
              <a:rPr altLang="zh-CN" dirty="0" sz="900" i="1" lang="en-US"/>
              <a:t>API</a:t>
            </a:r>
            <a:r>
              <a:rPr altLang="en-US" dirty="0" sz="900" i="1" lang="zh-CN"/>
              <a:t>）</a:t>
            </a:r>
            <a:endParaRPr altLang="en-US" dirty="0" sz="900" i="1" lang="en-US"/>
          </a:p>
        </p:txBody>
      </p:sp>
      <p:sp>
        <p:nvSpPr>
          <p:cNvPr id="1050431" name="Text Box 184"/>
          <p:cNvSpPr txBox="1">
            <a:spLocks noChangeArrowheads="1"/>
          </p:cNvSpPr>
          <p:nvPr/>
        </p:nvSpPr>
        <p:spPr bwMode="auto">
          <a:xfrm>
            <a:off x="6335881" y="2585286"/>
            <a:ext cx="792718" cy="4247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200" lang="zh-CN"/>
              <a:t>教育资产产品服务</a:t>
            </a:r>
            <a:endParaRPr altLang="en-US" dirty="0" sz="1200" lang="en-US"/>
          </a:p>
        </p:txBody>
      </p:sp>
      <p:cxnSp>
        <p:nvCxnSpPr>
          <p:cNvPr id="3146167" name="Straight Arrow Connector 129"/>
          <p:cNvCxnSpPr>
            <a:cxnSpLocks/>
          </p:cNvCxnSpPr>
          <p:nvPr/>
        </p:nvCxnSpPr>
        <p:spPr>
          <a:xfrm flipV="1">
            <a:off x="5841141" y="4068440"/>
            <a:ext cx="567063" cy="1795"/>
          </a:xfrm>
          <a:prstGeom prst="straightConnector1"/>
          <a:ln>
            <a:tailEnd type="arrow"/>
          </a:ln>
        </p:spPr>
        <p:style>
          <a:lnRef idx="1">
            <a:schemeClr val="accent1"/>
          </a:lnRef>
          <a:fillRef idx="0">
            <a:schemeClr val="accent1"/>
          </a:fillRef>
          <a:effectRef idx="0">
            <a:schemeClr val="accent1"/>
          </a:effectRef>
          <a:fontRef idx="minor">
            <a:schemeClr val="tx1"/>
          </a:fontRef>
        </p:style>
      </p:cxnSp>
      <p:sp>
        <p:nvSpPr>
          <p:cNvPr id="1050432" name="Rounded Rectangle 130"/>
          <p:cNvSpPr/>
          <p:nvPr/>
        </p:nvSpPr>
        <p:spPr>
          <a:xfrm>
            <a:off x="6411918" y="3010017"/>
            <a:ext cx="702078" cy="545187"/>
          </a:xfrm>
          <a:prstGeom prst="roundRect"/>
        </p:spPr>
        <p:style>
          <a:lnRef idx="2">
            <a:schemeClr val="accent4"/>
          </a:lnRef>
          <a:fillRef idx="1">
            <a:schemeClr val="lt1"/>
          </a:fillRef>
          <a:effectRef idx="0">
            <a:schemeClr val="accent4"/>
          </a:effectRef>
          <a:fontRef idx="minor">
            <a:schemeClr val="dk1"/>
          </a:fontRef>
        </p:style>
        <p:txBody>
          <a:bodyPr anchor="ctr" rtlCol="0"/>
          <a:p>
            <a:pPr algn="ctr"/>
            <a:endParaRPr lang="en-US"/>
          </a:p>
        </p:txBody>
      </p:sp>
      <p:sp>
        <p:nvSpPr>
          <p:cNvPr id="1050433" name="Text Box 184"/>
          <p:cNvSpPr txBox="1">
            <a:spLocks noChangeArrowheads="1"/>
          </p:cNvSpPr>
          <p:nvPr/>
        </p:nvSpPr>
        <p:spPr bwMode="auto">
          <a:xfrm>
            <a:off x="6304614" y="3114271"/>
            <a:ext cx="864097" cy="466281"/>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教育数字资产可视化</a:t>
            </a:r>
            <a:r>
              <a:rPr altLang="zh-CN" dirty="0" sz="900" i="1" lang="en-CA"/>
              <a:t>/</a:t>
            </a:r>
            <a:r>
              <a:rPr altLang="en-US" dirty="0" sz="900" i="1" lang="zh-CN"/>
              <a:t>可交易化</a:t>
            </a:r>
            <a:endParaRPr altLang="en-US" dirty="0" sz="900" i="1" lang="en-US"/>
          </a:p>
        </p:txBody>
      </p:sp>
      <p:cxnSp>
        <p:nvCxnSpPr>
          <p:cNvPr id="3146168" name="Straight Arrow Connector 132"/>
          <p:cNvCxnSpPr>
            <a:cxnSpLocks/>
          </p:cNvCxnSpPr>
          <p:nvPr/>
        </p:nvCxnSpPr>
        <p:spPr>
          <a:xfrm>
            <a:off x="7098585" y="4040975"/>
            <a:ext cx="443745" cy="0"/>
          </a:xfrm>
          <a:prstGeom prst="straightConnector1"/>
          <a:ln>
            <a:tailEnd type="arrow"/>
          </a:ln>
        </p:spPr>
        <p:style>
          <a:lnRef idx="1">
            <a:schemeClr val="accent1"/>
          </a:lnRef>
          <a:fillRef idx="0">
            <a:schemeClr val="accent1"/>
          </a:fillRef>
          <a:effectRef idx="0">
            <a:schemeClr val="accent1"/>
          </a:effectRef>
          <a:fontRef idx="minor">
            <a:schemeClr val="tx1"/>
          </a:fontRef>
        </p:style>
      </p:cxnSp>
      <p:cxnSp>
        <p:nvCxnSpPr>
          <p:cNvPr id="3146169" name="Straight Arrow Connector 133"/>
          <p:cNvCxnSpPr>
            <a:cxnSpLocks/>
          </p:cNvCxnSpPr>
          <p:nvPr/>
        </p:nvCxnSpPr>
        <p:spPr>
          <a:xfrm flipV="1">
            <a:off x="6759243" y="3555205"/>
            <a:ext cx="3714" cy="189199"/>
          </a:xfrm>
          <a:prstGeom prst="straightConnector1"/>
          <a:ln>
            <a:tailEnd type="arrow"/>
          </a:ln>
        </p:spPr>
        <p:style>
          <a:lnRef idx="1">
            <a:schemeClr val="accent1"/>
          </a:lnRef>
          <a:fillRef idx="0">
            <a:schemeClr val="accent1"/>
          </a:fillRef>
          <a:effectRef idx="0">
            <a:schemeClr val="accent1"/>
          </a:effectRef>
          <a:fontRef idx="minor">
            <a:schemeClr val="tx1"/>
          </a:fontRef>
        </p:style>
      </p:cxnSp>
      <p:cxnSp>
        <p:nvCxnSpPr>
          <p:cNvPr id="3146170" name="Straight Arrow Connector 134"/>
          <p:cNvCxnSpPr>
            <a:cxnSpLocks/>
          </p:cNvCxnSpPr>
          <p:nvPr/>
        </p:nvCxnSpPr>
        <p:spPr>
          <a:xfrm flipV="1">
            <a:off x="6762957" y="2031690"/>
            <a:ext cx="0" cy="875443"/>
          </a:xfrm>
          <a:prstGeom prst="straightConnector1"/>
          <a:ln>
            <a:tailEnd type="arrow"/>
          </a:ln>
        </p:spPr>
        <p:style>
          <a:lnRef idx="1">
            <a:schemeClr val="accent1"/>
          </a:lnRef>
          <a:fillRef idx="0">
            <a:schemeClr val="accent1"/>
          </a:fillRef>
          <a:effectRef idx="0">
            <a:schemeClr val="accent1"/>
          </a:effectRef>
          <a:fontRef idx="minor">
            <a:schemeClr val="tx1"/>
          </a:fontRef>
        </p:style>
      </p:cxnSp>
      <p:sp>
        <p:nvSpPr>
          <p:cNvPr id="1050434" name="Flowchart: Multidocument 159"/>
          <p:cNvSpPr/>
          <p:nvPr/>
        </p:nvSpPr>
        <p:spPr>
          <a:xfrm>
            <a:off x="5213007" y="3831619"/>
            <a:ext cx="702078" cy="594110"/>
          </a:xfrm>
          <a:prstGeom prst="flowChartMultidocument"/>
        </p:spPr>
        <p:style>
          <a:lnRef idx="2">
            <a:schemeClr val="accent6"/>
          </a:lnRef>
          <a:fillRef idx="1">
            <a:schemeClr val="lt1"/>
          </a:fillRef>
          <a:effectRef idx="0">
            <a:schemeClr val="accent6"/>
          </a:effectRef>
          <a:fontRef idx="minor">
            <a:schemeClr val="dk1"/>
          </a:fontRef>
        </p:style>
        <p:txBody>
          <a:bodyPr anchor="ctr" rtlCol="0"/>
          <a:p>
            <a:pPr algn="ctr"/>
            <a:endParaRPr lang="en-US"/>
          </a:p>
        </p:txBody>
      </p:sp>
      <p:sp>
        <p:nvSpPr>
          <p:cNvPr id="1050435" name="Text Box 184"/>
          <p:cNvSpPr txBox="1">
            <a:spLocks noChangeArrowheads="1"/>
          </p:cNvSpPr>
          <p:nvPr/>
        </p:nvSpPr>
        <p:spPr bwMode="auto">
          <a:xfrm>
            <a:off x="5139063" y="3965025"/>
            <a:ext cx="702079" cy="3416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教育／知识资产链</a:t>
            </a:r>
            <a:endParaRPr altLang="en-US" dirty="0" sz="900" i="1" lang="en-US"/>
          </a:p>
        </p:txBody>
      </p:sp>
      <p:sp>
        <p:nvSpPr>
          <p:cNvPr id="1050436" name="Flowchart: Multidocument 159"/>
          <p:cNvSpPr/>
          <p:nvPr/>
        </p:nvSpPr>
        <p:spPr>
          <a:xfrm>
            <a:off x="4288260" y="3824449"/>
            <a:ext cx="819930" cy="601279"/>
          </a:xfrm>
          <a:prstGeom prst="flowChartMultidocument"/>
        </p:spPr>
        <p:style>
          <a:lnRef idx="2">
            <a:schemeClr val="accent3"/>
          </a:lnRef>
          <a:fillRef idx="1">
            <a:schemeClr val="lt1"/>
          </a:fillRef>
          <a:effectRef idx="0">
            <a:schemeClr val="accent3"/>
          </a:effectRef>
          <a:fontRef idx="minor">
            <a:schemeClr val="dk1"/>
          </a:fontRef>
        </p:style>
        <p:txBody>
          <a:bodyPr anchor="ctr" rtlCol="0"/>
          <a:p>
            <a:pPr algn="ctr"/>
            <a:endParaRPr lang="en-US"/>
          </a:p>
        </p:txBody>
      </p:sp>
      <p:sp>
        <p:nvSpPr>
          <p:cNvPr id="1050437" name="Text Box 184"/>
          <p:cNvSpPr txBox="1">
            <a:spLocks noChangeArrowheads="1"/>
          </p:cNvSpPr>
          <p:nvPr/>
        </p:nvSpPr>
        <p:spPr bwMode="auto">
          <a:xfrm>
            <a:off x="4209376" y="3988254"/>
            <a:ext cx="837094" cy="341632"/>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zh-CN"/>
              <a:t>知识／课程</a:t>
            </a:r>
            <a:r>
              <a:rPr altLang="en-US" sz="900" i="1" lang="zh-CN"/>
              <a:t>／学分上链</a:t>
            </a:r>
            <a:endParaRPr altLang="en-US" dirty="0" sz="900" i="1" lang="en-US"/>
          </a:p>
        </p:txBody>
      </p:sp>
    </p:spTree>
  </p:cSld>
  <p:clrMapOvr>
    <a:masterClrMapping/>
  </p:clrMapOvr>
  <p:transition spd="slow" advClick="0" advTm="0">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11" name=""/>
        <p:cNvGrpSpPr/>
        <p:nvPr/>
      </p:nvGrpSpPr>
      <p:grpSpPr>
        <a:xfrm>
          <a:off x="0" y="0"/>
          <a:ext cx="0" cy="0"/>
          <a:chOff x="0" y="0"/>
          <a:chExt cx="0" cy="0"/>
        </a:xfrm>
      </p:grpSpPr>
      <p:sp>
        <p:nvSpPr>
          <p:cNvPr id="1050441" name="标题 1"/>
          <p:cNvSpPr>
            <a:spLocks noGrp="1"/>
          </p:cNvSpPr>
          <p:nvPr>
            <p:ph type="title"/>
          </p:nvPr>
        </p:nvSpPr>
        <p:spPr>
          <a:xfrm>
            <a:off x="606007" y="123478"/>
            <a:ext cx="7998441" cy="382330"/>
          </a:xfrm>
        </p:spPr>
        <p:txBody>
          <a:bodyPr/>
          <a:p>
            <a:r>
              <a:rPr altLang="en-US" b="1" dirty="0" sz="2000" lang="zh-CN">
                <a:latin typeface="Futura Md BT" pitchFamily="34" charset="0"/>
              </a:rPr>
              <a:t>教育区块链上链数据：</a:t>
            </a:r>
            <a:r>
              <a:rPr altLang="en-US" b="1" dirty="0" lang="zh-CN">
                <a:latin typeface="Futura Md BT" pitchFamily="34" charset="0"/>
              </a:rPr>
              <a:t>教育数据规范（</a:t>
            </a:r>
            <a:r>
              <a:rPr altLang="zh-CN" b="1" dirty="0" lang="en-US">
                <a:latin typeface="Futura Md BT" pitchFamily="34" charset="0"/>
              </a:rPr>
              <a:t>EDU Data Block</a:t>
            </a:r>
            <a:r>
              <a:rPr altLang="en-US" b="1" dirty="0" lang="zh-CN">
                <a:latin typeface="Futura Md BT" pitchFamily="34" charset="0"/>
              </a:rPr>
              <a:t> </a:t>
            </a:r>
            <a:r>
              <a:rPr altLang="zh-CN" b="1" dirty="0" lang="en-US">
                <a:latin typeface="Futura Md BT" pitchFamily="34" charset="0"/>
              </a:rPr>
              <a:t>Specification</a:t>
            </a:r>
            <a:r>
              <a:rPr altLang="en-US" b="1" dirty="0" lang="zh-CN">
                <a:latin typeface="Futura Md BT" pitchFamily="34" charset="0"/>
              </a:rPr>
              <a:t>）</a:t>
            </a:r>
            <a:endParaRPr altLang="en-US" dirty="0" lang="zh-CN"/>
          </a:p>
        </p:txBody>
      </p:sp>
      <p:sp>
        <p:nvSpPr>
          <p:cNvPr id="1050442"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50443" name="AutoShape 2"/>
          <p:cNvSpPr>
            <a:spLocks noChangeArrowheads="1"/>
          </p:cNvSpPr>
          <p:nvPr/>
        </p:nvSpPr>
        <p:spPr bwMode="auto">
          <a:xfrm>
            <a:off x="1223628" y="879228"/>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sp>
        <p:nvSpPr>
          <p:cNvPr id="1050444" name="AutoShape 2"/>
          <p:cNvSpPr>
            <a:spLocks noChangeArrowheads="1"/>
          </p:cNvSpPr>
          <p:nvPr/>
        </p:nvSpPr>
        <p:spPr bwMode="auto">
          <a:xfrm>
            <a:off x="1221274" y="899267"/>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sp>
        <p:nvSpPr>
          <p:cNvPr id="1050445" name="Content Placeholder 2"/>
          <p:cNvSpPr txBox="1"/>
          <p:nvPr/>
        </p:nvSpPr>
        <p:spPr>
          <a:xfrm>
            <a:off x="1439652" y="905102"/>
            <a:ext cx="6284569" cy="2080140"/>
          </a:xfrm>
          <a:prstGeom prst="rect"/>
          <a:noFill/>
        </p:spPr>
        <p:style>
          <a:lnRef idx="0">
            <a:schemeClr val="accent2"/>
          </a:lnRef>
          <a:fillRef idx="3">
            <a:schemeClr val="accent2"/>
          </a:fillRef>
          <a:effectRef idx="3">
            <a:schemeClr val="accent2"/>
          </a:effectRef>
          <a:fontRef idx="minor">
            <a:schemeClr val="lt1"/>
          </a:fontRef>
        </p:style>
        <p:txBody>
          <a:bodyPr>
            <a:noAutofit/>
          </a:bodyPr>
          <a:lstStyle>
            <a:lvl1pPr algn="l" defTabSz="914400" eaLnBrk="1" hangingPunct="1" indent="-342900" latinLnBrk="0" marL="342900" rtl="0">
              <a:spcBef>
                <a:spcPct val="20000"/>
              </a:spcBef>
              <a:buFont typeface="Arial" pitchFamily="34" charset="0"/>
              <a:buChar char="•"/>
              <a:defRPr sz="3200" kern="1200">
                <a:solidFill>
                  <a:schemeClr val="lt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lt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lt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lt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lt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lt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lt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lt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lt1"/>
                </a:solidFill>
                <a:latin typeface="+mn-lt"/>
                <a:ea typeface="+mn-ea"/>
                <a:cs typeface="+mn-cs"/>
              </a:defRPr>
            </a:lvl9pPr>
          </a:lstStyle>
          <a:p>
            <a:pPr indent="0" marL="0">
              <a:buNone/>
            </a:pPr>
            <a:r>
              <a:rPr altLang="en-US" dirty="0" sz="1500" lang="zh-CN">
                <a:solidFill>
                  <a:schemeClr val="tx1"/>
                </a:solidFill>
                <a:latin typeface="Futura Md BT" pitchFamily="34" charset="0"/>
              </a:rPr>
              <a:t>教育区块链即服务</a:t>
            </a:r>
            <a:r>
              <a:rPr altLang="zh-CN" dirty="0" sz="1500" lang="en-US">
                <a:solidFill>
                  <a:schemeClr val="tx1"/>
                </a:solidFill>
                <a:latin typeface="Futura Md BT" pitchFamily="34" charset="0"/>
              </a:rPr>
              <a:t>(Edu </a:t>
            </a:r>
            <a:r>
              <a:rPr altLang="zh-CN" dirty="0" sz="1500" lang="en-US" err="1">
                <a:solidFill>
                  <a:schemeClr val="tx1"/>
                </a:solidFill>
                <a:latin typeface="Futura Md BT" pitchFamily="34" charset="0"/>
              </a:rPr>
              <a:t>Blockchain</a:t>
            </a:r>
            <a:r>
              <a:rPr altLang="zh-CN" dirty="0" sz="1500" lang="en-US">
                <a:solidFill>
                  <a:schemeClr val="tx1"/>
                </a:solidFill>
                <a:latin typeface="Futura Md BT" pitchFamily="34" charset="0"/>
              </a:rPr>
              <a:t> as a Service) </a:t>
            </a:r>
            <a:r>
              <a:rPr altLang="en-US" dirty="0" sz="1500" lang="zh-CN">
                <a:solidFill>
                  <a:schemeClr val="tx1"/>
                </a:solidFill>
                <a:latin typeface="Futura Md BT" pitchFamily="34" charset="0"/>
              </a:rPr>
              <a:t>应用 </a:t>
            </a:r>
            <a:endParaRPr altLang="zh-CN" dirty="0" sz="1500" lang="en-US">
              <a:solidFill>
                <a:schemeClr val="tx1"/>
              </a:solidFill>
              <a:latin typeface="Futura Md BT" pitchFamily="34" charset="0"/>
            </a:endParaRPr>
          </a:p>
          <a:p>
            <a:pPr indent="0" marL="0">
              <a:buNone/>
            </a:pPr>
            <a:r>
              <a:rPr altLang="zh-CN" dirty="0" sz="1500" lang="en-US">
                <a:solidFill>
                  <a:schemeClr val="tx1"/>
                </a:solidFill>
                <a:latin typeface="Futura Md BT" pitchFamily="34" charset="0"/>
              </a:rPr>
              <a:t>-</a:t>
            </a:r>
            <a:r>
              <a:rPr altLang="en-US" dirty="0" sz="1500" lang="zh-CN">
                <a:solidFill>
                  <a:schemeClr val="tx1"/>
                </a:solidFill>
                <a:latin typeface="Futura Md BT" pitchFamily="34" charset="0"/>
              </a:rPr>
              <a:t>  </a:t>
            </a:r>
            <a:r>
              <a:rPr altLang="en-US" dirty="0" sz="1500" lang="zh-CN">
                <a:solidFill>
                  <a:schemeClr val="tx1"/>
                </a:solidFill>
              </a:rPr>
              <a:t>学习管理区块链数据规范：</a:t>
            </a:r>
            <a:endParaRPr altLang="zh-CN" dirty="0" sz="1500" lang="en-US">
              <a:solidFill>
                <a:schemeClr val="tx1"/>
              </a:solidFill>
            </a:endParaRPr>
          </a:p>
          <a:p>
            <a:r>
              <a:rPr altLang="en-US" dirty="0" sz="1500" lang="zh-CN">
                <a:solidFill>
                  <a:schemeClr val="tx1"/>
                </a:solidFill>
              </a:rPr>
              <a:t>用户信息 （</a:t>
            </a:r>
            <a:r>
              <a:rPr altLang="zh-CN" dirty="0" sz="1500" lang="en-US" err="1">
                <a:solidFill>
                  <a:schemeClr val="tx1"/>
                </a:solidFill>
              </a:rPr>
              <a:t>Userprofile</a:t>
            </a:r>
            <a:r>
              <a:rPr altLang="en-US" dirty="0" sz="1500" lang="zh-CN">
                <a:solidFill>
                  <a:schemeClr val="tx1"/>
                </a:solidFill>
              </a:rPr>
              <a:t>）</a:t>
            </a:r>
            <a:endParaRPr altLang="zh-CN" dirty="0" sz="1500" lang="en-US">
              <a:solidFill>
                <a:schemeClr val="tx1"/>
              </a:solidFill>
            </a:endParaRPr>
          </a:p>
          <a:p>
            <a:r>
              <a:rPr altLang="en-US" dirty="0" sz="1500" lang="zh-CN">
                <a:solidFill>
                  <a:schemeClr val="tx1"/>
                </a:solidFill>
              </a:rPr>
              <a:t>用户权限（</a:t>
            </a:r>
            <a:r>
              <a:rPr altLang="zh-CN" dirty="0" sz="1500" lang="en-US">
                <a:solidFill>
                  <a:schemeClr val="tx1"/>
                </a:solidFill>
              </a:rPr>
              <a:t>Authentication</a:t>
            </a:r>
            <a:r>
              <a:rPr altLang="en-US" dirty="0" sz="1500" lang="zh-CN">
                <a:solidFill>
                  <a:schemeClr val="tx1"/>
                </a:solidFill>
              </a:rPr>
              <a:t>）</a:t>
            </a:r>
            <a:endParaRPr altLang="zh-CN" dirty="0" sz="1500" lang="en-US">
              <a:solidFill>
                <a:schemeClr val="tx1"/>
              </a:solidFill>
            </a:endParaRPr>
          </a:p>
          <a:p>
            <a:r>
              <a:rPr altLang="en-US" dirty="0" sz="1500" lang="zh-CN">
                <a:solidFill>
                  <a:schemeClr val="tx1"/>
                </a:solidFill>
              </a:rPr>
              <a:t>课件信息（</a:t>
            </a:r>
            <a:r>
              <a:rPr altLang="zh-CN" dirty="0" sz="1500" lang="en-US">
                <a:solidFill>
                  <a:schemeClr val="tx1"/>
                </a:solidFill>
              </a:rPr>
              <a:t>Courseware</a:t>
            </a:r>
            <a:r>
              <a:rPr altLang="en-US" dirty="0" sz="1500" lang="zh-CN">
                <a:solidFill>
                  <a:schemeClr val="tx1"/>
                </a:solidFill>
              </a:rPr>
              <a:t>）</a:t>
            </a:r>
            <a:endParaRPr altLang="zh-CN" dirty="0" sz="1500" lang="en-US">
              <a:solidFill>
                <a:schemeClr val="tx1"/>
              </a:solidFill>
            </a:endParaRPr>
          </a:p>
          <a:p>
            <a:r>
              <a:rPr altLang="en-US" dirty="0" sz="1500" lang="zh-CN">
                <a:solidFill>
                  <a:schemeClr val="tx1"/>
                </a:solidFill>
              </a:rPr>
              <a:t>注册信息（</a:t>
            </a:r>
            <a:r>
              <a:rPr altLang="zh-CN" dirty="0" sz="1500" lang="en-US">
                <a:solidFill>
                  <a:schemeClr val="tx1"/>
                </a:solidFill>
              </a:rPr>
              <a:t>Enrollments</a:t>
            </a:r>
            <a:r>
              <a:rPr altLang="en-US" dirty="0" sz="1500" lang="zh-CN">
                <a:solidFill>
                  <a:schemeClr val="tx1"/>
                </a:solidFill>
              </a:rPr>
              <a:t>）</a:t>
            </a:r>
            <a:endParaRPr altLang="zh-CN" dirty="0" sz="1500" lang="en-US">
              <a:solidFill>
                <a:schemeClr val="tx1"/>
              </a:solidFill>
            </a:endParaRPr>
          </a:p>
          <a:p>
            <a:r>
              <a:rPr altLang="en-US" dirty="0" sz="1500" lang="zh-CN">
                <a:solidFill>
                  <a:schemeClr val="tx1"/>
                </a:solidFill>
              </a:rPr>
              <a:t>学习时间通知（</a:t>
            </a:r>
            <a:r>
              <a:rPr altLang="zh-CN" dirty="0" sz="1500" lang="en-US">
                <a:solidFill>
                  <a:schemeClr val="tx1"/>
                </a:solidFill>
              </a:rPr>
              <a:t>Event Notification</a:t>
            </a:r>
            <a:r>
              <a:rPr altLang="en-US" dirty="0" sz="1500" lang="zh-CN">
                <a:solidFill>
                  <a:schemeClr val="tx1"/>
                </a:solidFill>
              </a:rPr>
              <a:t>）</a:t>
            </a:r>
            <a:endParaRPr altLang="zh-CN" dirty="0" sz="1500" lang="en-US">
              <a:solidFill>
                <a:schemeClr val="tx1"/>
              </a:solidFill>
            </a:endParaRPr>
          </a:p>
          <a:p>
            <a:r>
              <a:rPr altLang="en-US" dirty="0" sz="1500" lang="zh-CN">
                <a:solidFill>
                  <a:schemeClr val="tx1"/>
                </a:solidFill>
              </a:rPr>
              <a:t>开放式打分模型（</a:t>
            </a:r>
            <a:r>
              <a:rPr altLang="zh-CN" dirty="0" sz="1500" lang="en-US">
                <a:solidFill>
                  <a:schemeClr val="tx1"/>
                </a:solidFill>
              </a:rPr>
              <a:t>Open Response Assessment v2.0</a:t>
            </a:r>
            <a:r>
              <a:rPr altLang="en-US" dirty="0" sz="1500" lang="zh-CN">
                <a:solidFill>
                  <a:schemeClr val="tx1"/>
                </a:solidFill>
              </a:rPr>
              <a:t>）</a:t>
            </a:r>
            <a:endParaRPr altLang="zh-CN" dirty="0" sz="1500" lang="en-US">
              <a:solidFill>
                <a:schemeClr val="tx1"/>
              </a:solidFill>
            </a:endParaRPr>
          </a:p>
        </p:txBody>
      </p:sp>
      <p:sp>
        <p:nvSpPr>
          <p:cNvPr id="1050446" name="Content Placeholder 2"/>
          <p:cNvSpPr txBox="1"/>
          <p:nvPr/>
        </p:nvSpPr>
        <p:spPr>
          <a:xfrm>
            <a:off x="1510986" y="3291829"/>
            <a:ext cx="6141900" cy="1617479"/>
          </a:xfrm>
          <a:prstGeom prst="rect"/>
          <a:noFill/>
        </p:spPr>
        <p:style>
          <a:lnRef idx="0">
            <a:schemeClr val="accent2"/>
          </a:lnRef>
          <a:fillRef idx="3">
            <a:schemeClr val="accent2"/>
          </a:fillRef>
          <a:effectRef idx="3">
            <a:schemeClr val="accent2"/>
          </a:effectRef>
          <a:fontRef idx="minor">
            <a:schemeClr val="lt1"/>
          </a:fontRef>
        </p:style>
        <p:txBody>
          <a:bodyPr>
            <a:noAutofit/>
          </a:bodyPr>
          <a:lstStyle>
            <a:lvl1pPr algn="l" defTabSz="914400" eaLnBrk="1" hangingPunct="1" indent="-342900" latinLnBrk="0" marL="342900" rtl="0">
              <a:spcBef>
                <a:spcPct val="20000"/>
              </a:spcBef>
              <a:buFont typeface="Arial" pitchFamily="34" charset="0"/>
              <a:buChar char="•"/>
              <a:defRPr sz="3200" kern="1200">
                <a:solidFill>
                  <a:schemeClr val="lt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lt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lt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lt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lt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lt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lt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lt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lt1"/>
                </a:solidFill>
                <a:latin typeface="+mn-lt"/>
                <a:ea typeface="+mn-ea"/>
                <a:cs typeface="+mn-cs"/>
              </a:defRPr>
            </a:lvl9pPr>
          </a:lstStyle>
          <a:p>
            <a:pPr indent="0" marL="0">
              <a:buNone/>
            </a:pPr>
            <a:r>
              <a:rPr altLang="en-US" dirty="0" sz="1500" lang="zh-CN">
                <a:solidFill>
                  <a:schemeClr val="tx1"/>
                </a:solidFill>
              </a:rPr>
              <a:t>开放式打分模型（</a:t>
            </a:r>
            <a:r>
              <a:rPr altLang="zh-CN" dirty="0" sz="1500" lang="en-US">
                <a:solidFill>
                  <a:schemeClr val="tx1"/>
                </a:solidFill>
              </a:rPr>
              <a:t>Open Response Assessment v2.0</a:t>
            </a:r>
            <a:r>
              <a:rPr altLang="en-US" dirty="0" sz="1500" lang="zh-CN">
                <a:solidFill>
                  <a:schemeClr val="tx1"/>
                </a:solidFill>
              </a:rPr>
              <a:t>）支持：</a:t>
            </a:r>
            <a:endParaRPr altLang="zh-CN" dirty="0" sz="1500" lang="en-US">
              <a:solidFill>
                <a:schemeClr val="tx1"/>
              </a:solidFill>
            </a:endParaRPr>
          </a:p>
          <a:p>
            <a:pPr indent="0" marL="0">
              <a:buNone/>
            </a:pPr>
            <a:r>
              <a:rPr altLang="en-US" dirty="0" sz="1500" lang="zh-CN">
                <a:solidFill>
                  <a:schemeClr val="tx1"/>
                </a:solidFill>
              </a:rPr>
              <a:t>（学生通过网络提交作业后）</a:t>
            </a:r>
            <a:endParaRPr altLang="zh-CN" dirty="0" sz="1500" lang="en-US">
              <a:solidFill>
                <a:schemeClr val="tx1"/>
              </a:solidFill>
            </a:endParaRPr>
          </a:p>
          <a:p>
            <a:r>
              <a:rPr altLang="en-US" dirty="0" sz="1500" lang="zh-CN">
                <a:solidFill>
                  <a:schemeClr val="tx1"/>
                </a:solidFill>
              </a:rPr>
              <a:t>机器学习评分</a:t>
            </a:r>
            <a:endParaRPr altLang="zh-CN" dirty="0" sz="1500" lang="en-US">
              <a:solidFill>
                <a:schemeClr val="tx1"/>
              </a:solidFill>
            </a:endParaRPr>
          </a:p>
          <a:p>
            <a:r>
              <a:rPr altLang="en-US" dirty="0" sz="1500" lang="zh-CN">
                <a:solidFill>
                  <a:schemeClr val="tx1"/>
                </a:solidFill>
              </a:rPr>
              <a:t>同学间评分</a:t>
            </a:r>
            <a:endParaRPr altLang="zh-CN" dirty="0" sz="1500" lang="en-US">
              <a:solidFill>
                <a:schemeClr val="tx1"/>
              </a:solidFill>
            </a:endParaRPr>
          </a:p>
          <a:p>
            <a:r>
              <a:rPr altLang="en-US" dirty="0" sz="1500" lang="zh-CN">
                <a:solidFill>
                  <a:schemeClr val="tx1"/>
                </a:solidFill>
              </a:rPr>
              <a:t>老师评分</a:t>
            </a:r>
            <a:endParaRPr altLang="zh-CN" dirty="0" sz="1500" lang="en-US">
              <a:solidFill>
                <a:schemeClr val="tx1"/>
              </a:solidFill>
            </a:endParaRPr>
          </a:p>
        </p:txBody>
      </p:sp>
      <p:sp>
        <p:nvSpPr>
          <p:cNvPr id="1050447" name="Rectangle 4"/>
          <p:cNvSpPr/>
          <p:nvPr/>
        </p:nvSpPr>
        <p:spPr>
          <a:xfrm>
            <a:off x="1835696" y="4633154"/>
            <a:ext cx="3304366" cy="369332"/>
          </a:xfrm>
          <a:prstGeom prst="rect"/>
        </p:spPr>
        <p:txBody>
          <a:bodyPr wrap="none">
            <a:spAutoFit/>
          </a:bodyPr>
          <a:p>
            <a:r>
              <a:rPr lang="en-US"/>
              <a:t>http://edx-ora-2.readthedocs.org</a:t>
            </a:r>
          </a:p>
        </p:txBody>
      </p:sp>
    </p:spTree>
  </p:cSld>
  <p:clrMapOvr>
    <a:masterClrMapping/>
  </p:clrMapOvr>
  <p:transition spd="slow" advClick="0" advTm="0">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14" name=""/>
        <p:cNvGrpSpPr/>
        <p:nvPr/>
      </p:nvGrpSpPr>
      <p:grpSpPr>
        <a:xfrm>
          <a:off x="0" y="0"/>
          <a:ext cx="0" cy="0"/>
          <a:chOff x="0" y="0"/>
          <a:chExt cx="0" cy="0"/>
        </a:xfrm>
      </p:grpSpPr>
      <p:sp>
        <p:nvSpPr>
          <p:cNvPr id="1050451" name="AutoShape 2"/>
          <p:cNvSpPr>
            <a:spLocks noChangeArrowheads="1"/>
          </p:cNvSpPr>
          <p:nvPr/>
        </p:nvSpPr>
        <p:spPr bwMode="auto">
          <a:xfrm>
            <a:off x="1223628" y="879228"/>
            <a:ext cx="6701452" cy="4171950"/>
          </a:xfrm>
          <a:prstGeom prst="roundRect">
            <a:avLst>
              <a:gd name="adj" fmla="val 3971"/>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anchor="ctr" wrap="none"/>
          <a:p>
            <a:endParaRPr lang="en-US">
              <a:solidFill>
                <a:schemeClr val="tx1"/>
              </a:solidFill>
            </a:endParaRPr>
          </a:p>
        </p:txBody>
      </p:sp>
      <p:cxnSp>
        <p:nvCxnSpPr>
          <p:cNvPr id="3146171" name="Straight Connector 50"/>
          <p:cNvCxnSpPr>
            <a:cxnSpLocks/>
          </p:cNvCxnSpPr>
          <p:nvPr/>
        </p:nvCxnSpPr>
        <p:spPr>
          <a:xfrm>
            <a:off x="697010" y="555526"/>
            <a:ext cx="7907438" cy="0"/>
          </a:xfrm>
          <a:prstGeom prst="line"/>
        </p:spPr>
        <p:style>
          <a:lnRef idx="2">
            <a:schemeClr val="accent6"/>
          </a:lnRef>
          <a:fillRef idx="0">
            <a:schemeClr val="accent6"/>
          </a:fillRef>
          <a:effectRef idx="1">
            <a:schemeClr val="accent6"/>
          </a:effectRef>
          <a:fontRef idx="minor">
            <a:schemeClr val="tx1"/>
          </a:fontRef>
        </p:style>
      </p:cxnSp>
      <p:sp>
        <p:nvSpPr>
          <p:cNvPr id="1050452" name="Content Placeholder 2"/>
          <p:cNvSpPr txBox="1"/>
          <p:nvPr/>
        </p:nvSpPr>
        <p:spPr>
          <a:xfrm>
            <a:off x="1582321" y="905101"/>
            <a:ext cx="6141900" cy="748547"/>
          </a:xfrm>
          <a:prstGeom prst="rect"/>
          <a:noFill/>
        </p:spPr>
        <p:style>
          <a:lnRef idx="0">
            <a:schemeClr val="accent2"/>
          </a:lnRef>
          <a:fillRef idx="3">
            <a:schemeClr val="accent2"/>
          </a:fillRef>
          <a:effectRef idx="3">
            <a:schemeClr val="accent2"/>
          </a:effectRef>
          <a:fontRef idx="minor">
            <a:schemeClr val="lt1"/>
          </a:fontRef>
        </p:style>
        <p:txBody>
          <a:bodyPr>
            <a:noAutofit/>
          </a:bodyPr>
          <a:lstStyle>
            <a:lvl1pPr algn="l" defTabSz="914400" eaLnBrk="1" hangingPunct="1" indent="-342900" latinLnBrk="0" marL="342900" rtl="0">
              <a:spcBef>
                <a:spcPct val="20000"/>
              </a:spcBef>
              <a:buFont typeface="Arial" pitchFamily="34" charset="0"/>
              <a:buChar char="•"/>
              <a:defRPr sz="3200" kern="1200">
                <a:solidFill>
                  <a:schemeClr val="lt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lt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lt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lt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lt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lt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lt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lt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lt1"/>
                </a:solidFill>
                <a:latin typeface="+mn-lt"/>
                <a:ea typeface="+mn-ea"/>
                <a:cs typeface="+mn-cs"/>
              </a:defRPr>
            </a:lvl9pPr>
          </a:lstStyle>
          <a:p>
            <a:pPr indent="0" marL="0">
              <a:buNone/>
            </a:pPr>
            <a:r>
              <a:rPr altLang="en-US" dirty="0" sz="1500" lang="zh-CN">
                <a:solidFill>
                  <a:schemeClr val="tx1"/>
                </a:solidFill>
                <a:latin typeface="Futura Md BT" pitchFamily="34" charset="0"/>
              </a:rPr>
              <a:t>技术实现课件区块链即服务</a:t>
            </a:r>
            <a:r>
              <a:rPr altLang="zh-CN" dirty="0" sz="1500" lang="en-US">
                <a:solidFill>
                  <a:schemeClr val="tx1"/>
                </a:solidFill>
                <a:latin typeface="Futura Md BT" pitchFamily="34" charset="0"/>
              </a:rPr>
              <a:t>(Course </a:t>
            </a:r>
            <a:r>
              <a:rPr altLang="zh-CN" dirty="0" sz="1500" lang="en-US" err="1">
                <a:solidFill>
                  <a:schemeClr val="tx1"/>
                </a:solidFill>
                <a:latin typeface="Futura Md BT" pitchFamily="34" charset="0"/>
              </a:rPr>
              <a:t>Blockchain</a:t>
            </a:r>
            <a:r>
              <a:rPr altLang="zh-CN" dirty="0" sz="1500" lang="en-US">
                <a:solidFill>
                  <a:schemeClr val="tx1"/>
                </a:solidFill>
                <a:latin typeface="Futura Md BT" pitchFamily="34" charset="0"/>
              </a:rPr>
              <a:t> as a Service) </a:t>
            </a:r>
            <a:r>
              <a:rPr altLang="en-US" dirty="0" sz="1500" lang="zh-CN">
                <a:solidFill>
                  <a:schemeClr val="tx1"/>
                </a:solidFill>
                <a:latin typeface="Futura Md BT" pitchFamily="34" charset="0"/>
              </a:rPr>
              <a:t>应用：</a:t>
            </a:r>
            <a:endParaRPr altLang="zh-CN" dirty="0" sz="1500" lang="en-US">
              <a:solidFill>
                <a:schemeClr val="tx1"/>
              </a:solidFill>
              <a:latin typeface="Futura Md BT" pitchFamily="34" charset="0"/>
            </a:endParaRPr>
          </a:p>
          <a:p>
            <a:r>
              <a:rPr altLang="en-US" dirty="0" sz="1500" lang="zh-CN">
                <a:solidFill>
                  <a:schemeClr val="tx1"/>
                </a:solidFill>
                <a:latin typeface="Futura Md BT" pitchFamily="34" charset="0"/>
              </a:rPr>
              <a:t>教育链智能合约引擎，教育区块链数据，数据小机器人</a:t>
            </a:r>
            <a:endParaRPr altLang="zh-CN" dirty="0" sz="1500" lang="en-US">
              <a:solidFill>
                <a:schemeClr val="tx1"/>
              </a:solidFill>
            </a:endParaRPr>
          </a:p>
        </p:txBody>
      </p:sp>
      <p:grpSp>
        <p:nvGrpSpPr>
          <p:cNvPr id="415" name="Group 150"/>
          <p:cNvGrpSpPr/>
          <p:nvPr/>
        </p:nvGrpSpPr>
        <p:grpSpPr>
          <a:xfrm>
            <a:off x="1479177" y="1545637"/>
            <a:ext cx="6253971" cy="3523041"/>
            <a:chOff x="609600" y="2590800"/>
            <a:chExt cx="7042246" cy="4143249"/>
          </a:xfrm>
        </p:grpSpPr>
        <p:sp>
          <p:nvSpPr>
            <p:cNvPr id="1050453" name="Rectangle 151"/>
            <p:cNvSpPr/>
            <p:nvPr/>
          </p:nvSpPr>
          <p:spPr>
            <a:xfrm>
              <a:off x="672068" y="2590800"/>
              <a:ext cx="6979778" cy="3962400"/>
            </a:xfrm>
            <a:prstGeom prst="rect"/>
            <a:ln>
              <a:noFill/>
            </a:ln>
          </p:spPr>
          <p:style>
            <a:lnRef idx="2">
              <a:schemeClr val="accent1"/>
            </a:lnRef>
            <a:fillRef idx="1">
              <a:schemeClr val="lt1"/>
            </a:fillRef>
            <a:effectRef idx="0">
              <a:schemeClr val="accent1"/>
            </a:effectRef>
            <a:fontRef idx="minor">
              <a:schemeClr val="dk1"/>
            </a:fontRef>
          </p:style>
          <p:txBody>
            <a:bodyPr anchor="ctr" rtlCol="0"/>
            <a:p>
              <a:pPr algn="ctr"/>
              <a:endParaRPr dirty="0" lang="en-US"/>
            </a:p>
          </p:txBody>
        </p:sp>
        <p:sp>
          <p:nvSpPr>
            <p:cNvPr id="1050454" name="Rounded Rectangle 152"/>
            <p:cNvSpPr/>
            <p:nvPr/>
          </p:nvSpPr>
          <p:spPr>
            <a:xfrm>
              <a:off x="5081671" y="3262444"/>
              <a:ext cx="2390909" cy="1543677"/>
            </a:xfrm>
            <a:prstGeom prst="roundRect">
              <a:avLst>
                <a:gd name="adj" fmla="val 10713"/>
              </a:avLst>
            </a:prstGeom>
          </p:spPr>
          <p:style>
            <a:lnRef idx="1">
              <a:schemeClr val="accent5"/>
            </a:lnRef>
            <a:fillRef idx="2">
              <a:schemeClr val="accent5"/>
            </a:fillRef>
            <a:effectRef idx="1">
              <a:schemeClr val="accent5"/>
            </a:effectRef>
            <a:fontRef idx="minor">
              <a:schemeClr val="dk1"/>
            </a:fontRef>
          </p:style>
          <p:txBody>
            <a:bodyPr anchor="ctr" rtlCol="0"/>
            <a:p>
              <a:pPr algn="ctr"/>
              <a:endParaRPr lang="en-US"/>
            </a:p>
          </p:txBody>
        </p:sp>
        <p:grpSp>
          <p:nvGrpSpPr>
            <p:cNvPr id="416" name="Group 153"/>
            <p:cNvGrpSpPr/>
            <p:nvPr/>
          </p:nvGrpSpPr>
          <p:grpSpPr>
            <a:xfrm>
              <a:off x="2071227" y="4370602"/>
              <a:ext cx="1865256" cy="1844719"/>
              <a:chOff x="1651924" y="2507520"/>
              <a:chExt cx="1865256" cy="1844719"/>
            </a:xfrm>
          </p:grpSpPr>
          <p:grpSp>
            <p:nvGrpSpPr>
              <p:cNvPr id="417" name="Group 198"/>
              <p:cNvGrpSpPr/>
              <p:nvPr/>
            </p:nvGrpSpPr>
            <p:grpSpPr>
              <a:xfrm>
                <a:off x="1754649" y="2507520"/>
                <a:ext cx="1762531" cy="1758221"/>
                <a:chOff x="1754649" y="2507520"/>
                <a:chExt cx="1762531" cy="1758221"/>
              </a:xfrm>
            </p:grpSpPr>
            <p:sp>
              <p:nvSpPr>
                <p:cNvPr id="1050455" name="Rectangle 211"/>
                <p:cNvSpPr/>
                <p:nvPr/>
              </p:nvSpPr>
              <p:spPr>
                <a:xfrm>
                  <a:off x="1754852" y="3962564"/>
                  <a:ext cx="1752600" cy="303176"/>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1200" lang="en-US"/>
                    <a:t>OS Block (FS)</a:t>
                  </a:r>
                </a:p>
              </p:txBody>
            </p:sp>
            <p:sp>
              <p:nvSpPr>
                <p:cNvPr id="1050456" name="Rectangle 212"/>
                <p:cNvSpPr/>
                <p:nvPr/>
              </p:nvSpPr>
              <p:spPr>
                <a:xfrm>
                  <a:off x="1754852" y="3661013"/>
                  <a:ext cx="1752600" cy="303176"/>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altLang="zh-CN" dirty="0" sz="1200" lang="en-US"/>
                    <a:t>Tablespace Group</a:t>
                  </a:r>
                </a:p>
              </p:txBody>
            </p:sp>
            <p:sp>
              <p:nvSpPr>
                <p:cNvPr id="1050457" name="Rectangle 213"/>
                <p:cNvSpPr/>
                <p:nvPr/>
              </p:nvSpPr>
              <p:spPr>
                <a:xfrm>
                  <a:off x="1754852" y="3094902"/>
                  <a:ext cx="838200" cy="559379"/>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dirty="0" sz="825" lang="en-US"/>
                    <a:t>Tablespace</a:t>
                  </a:r>
                </a:p>
              </p:txBody>
            </p:sp>
            <p:sp>
              <p:nvSpPr>
                <p:cNvPr id="1050458" name="Rectangle 214"/>
                <p:cNvSpPr/>
                <p:nvPr/>
              </p:nvSpPr>
              <p:spPr>
                <a:xfrm>
                  <a:off x="1754852" y="2806310"/>
                  <a:ext cx="838200" cy="301771"/>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dirty="0" sz="825" lang="en-US"/>
                    <a:t>Table</a:t>
                  </a:r>
                </a:p>
              </p:txBody>
            </p:sp>
            <p:sp>
              <p:nvSpPr>
                <p:cNvPr id="1050459" name="Rectangle 215"/>
                <p:cNvSpPr/>
                <p:nvPr/>
              </p:nvSpPr>
              <p:spPr>
                <a:xfrm>
                  <a:off x="1754852" y="2520966"/>
                  <a:ext cx="838200" cy="301771"/>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750" lang="en-US"/>
                    <a:t>Dataset</a:t>
                  </a:r>
                  <a:endParaRPr dirty="0" sz="750" lang="en-US"/>
                </a:p>
              </p:txBody>
            </p:sp>
            <p:sp>
              <p:nvSpPr>
                <p:cNvPr id="1050460" name="Rectangle 216"/>
                <p:cNvSpPr/>
                <p:nvPr/>
              </p:nvSpPr>
              <p:spPr>
                <a:xfrm>
                  <a:off x="2659524" y="2792864"/>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a:t>
                  </a:r>
                </a:p>
              </p:txBody>
            </p:sp>
            <p:sp>
              <p:nvSpPr>
                <p:cNvPr id="1050461" name="Rectangle 217"/>
                <p:cNvSpPr/>
                <p:nvPr/>
              </p:nvSpPr>
              <p:spPr>
                <a:xfrm>
                  <a:off x="2659524" y="2507520"/>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altLang="zh-CN" dirty="0" sz="750" lang="en-US"/>
                    <a:t>Dataset</a:t>
                  </a:r>
                  <a:endParaRPr dirty="0" sz="750" lang="en-US"/>
                </a:p>
              </p:txBody>
            </p:sp>
            <p:sp>
              <p:nvSpPr>
                <p:cNvPr id="1050462" name="Rectangle 218"/>
                <p:cNvSpPr/>
                <p:nvPr/>
              </p:nvSpPr>
              <p:spPr>
                <a:xfrm>
                  <a:off x="2669252" y="3100733"/>
                  <a:ext cx="838200" cy="559379"/>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Tablespace</a:t>
                  </a:r>
                </a:p>
              </p:txBody>
            </p:sp>
            <p:sp>
              <p:nvSpPr>
                <p:cNvPr id="1050463" name="Rectangle 219"/>
                <p:cNvSpPr/>
                <p:nvPr/>
              </p:nvSpPr>
              <p:spPr>
                <a:xfrm>
                  <a:off x="1778556" y="2507520"/>
                  <a:ext cx="847928" cy="1140982"/>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64" name="Rectangle 220"/>
                <p:cNvSpPr/>
                <p:nvPr/>
              </p:nvSpPr>
              <p:spPr>
                <a:xfrm>
                  <a:off x="1754649" y="2507521"/>
                  <a:ext cx="1762328" cy="1758220"/>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65" name="Rectangle 221"/>
                <p:cNvSpPr/>
                <p:nvPr/>
              </p:nvSpPr>
              <p:spPr>
                <a:xfrm>
                  <a:off x="2669252" y="2507520"/>
                  <a:ext cx="847928" cy="1140982"/>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grpSp>
          <p:grpSp>
            <p:nvGrpSpPr>
              <p:cNvPr id="418" name="Group 199"/>
              <p:cNvGrpSpPr/>
              <p:nvPr/>
            </p:nvGrpSpPr>
            <p:grpSpPr>
              <a:xfrm>
                <a:off x="1651924" y="2594018"/>
                <a:ext cx="1762531" cy="1758221"/>
                <a:chOff x="1754649" y="2507520"/>
                <a:chExt cx="1762531" cy="1758221"/>
              </a:xfrm>
            </p:grpSpPr>
            <p:sp>
              <p:nvSpPr>
                <p:cNvPr id="1050466" name="Rectangle 200"/>
                <p:cNvSpPr/>
                <p:nvPr/>
              </p:nvSpPr>
              <p:spPr>
                <a:xfrm>
                  <a:off x="1754852" y="3962564"/>
                  <a:ext cx="1752600" cy="303176"/>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1200" lang="en-US"/>
                    <a:t>OS Block (FS)</a:t>
                  </a:r>
                </a:p>
              </p:txBody>
            </p:sp>
            <p:sp>
              <p:nvSpPr>
                <p:cNvPr id="1050467" name="Rectangle 201"/>
                <p:cNvSpPr/>
                <p:nvPr/>
              </p:nvSpPr>
              <p:spPr>
                <a:xfrm>
                  <a:off x="1754852" y="3661013"/>
                  <a:ext cx="1752600" cy="303176"/>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altLang="zh-CN" dirty="0" sz="1200" lang="en-US"/>
                    <a:t>Tablespace Group</a:t>
                  </a:r>
                </a:p>
              </p:txBody>
            </p:sp>
            <p:sp>
              <p:nvSpPr>
                <p:cNvPr id="1050468" name="Rectangle 202"/>
                <p:cNvSpPr/>
                <p:nvPr/>
              </p:nvSpPr>
              <p:spPr>
                <a:xfrm>
                  <a:off x="1754852" y="3094902"/>
                  <a:ext cx="838200" cy="559379"/>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dirty="0" sz="825" lang="en-US"/>
                    <a:t>Tablespace</a:t>
                  </a:r>
                </a:p>
              </p:txBody>
            </p:sp>
            <p:sp>
              <p:nvSpPr>
                <p:cNvPr id="1050469" name="Rectangle 203"/>
                <p:cNvSpPr/>
                <p:nvPr/>
              </p:nvSpPr>
              <p:spPr>
                <a:xfrm>
                  <a:off x="1754852" y="2806310"/>
                  <a:ext cx="838200" cy="301771"/>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dirty="0" sz="825" lang="en-US"/>
                    <a:t>Table</a:t>
                  </a:r>
                </a:p>
              </p:txBody>
            </p:sp>
            <p:sp>
              <p:nvSpPr>
                <p:cNvPr id="1050470" name="Rectangle 204"/>
                <p:cNvSpPr/>
                <p:nvPr/>
              </p:nvSpPr>
              <p:spPr>
                <a:xfrm>
                  <a:off x="1754852" y="2520966"/>
                  <a:ext cx="838200" cy="301771"/>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750" lang="en-US"/>
                    <a:t>Dataset</a:t>
                  </a:r>
                  <a:endParaRPr dirty="0" sz="750" lang="en-US"/>
                </a:p>
              </p:txBody>
            </p:sp>
            <p:sp>
              <p:nvSpPr>
                <p:cNvPr id="1050471" name="Rectangle 205"/>
                <p:cNvSpPr/>
                <p:nvPr/>
              </p:nvSpPr>
              <p:spPr>
                <a:xfrm>
                  <a:off x="2659524" y="2792864"/>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a:t>
                  </a:r>
                </a:p>
              </p:txBody>
            </p:sp>
            <p:sp>
              <p:nvSpPr>
                <p:cNvPr id="1050472" name="Rectangle 206"/>
                <p:cNvSpPr/>
                <p:nvPr/>
              </p:nvSpPr>
              <p:spPr>
                <a:xfrm>
                  <a:off x="2659524" y="2507520"/>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altLang="zh-CN" dirty="0" sz="750" lang="en-US"/>
                    <a:t>Dataset</a:t>
                  </a:r>
                  <a:endParaRPr dirty="0" sz="750" lang="en-US"/>
                </a:p>
              </p:txBody>
            </p:sp>
            <p:sp>
              <p:nvSpPr>
                <p:cNvPr id="1050473" name="Rectangle 207"/>
                <p:cNvSpPr/>
                <p:nvPr/>
              </p:nvSpPr>
              <p:spPr>
                <a:xfrm>
                  <a:off x="2669252" y="3100733"/>
                  <a:ext cx="838200" cy="559379"/>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Tablespace</a:t>
                  </a:r>
                </a:p>
              </p:txBody>
            </p:sp>
            <p:sp>
              <p:nvSpPr>
                <p:cNvPr id="1050474" name="Rectangle 208"/>
                <p:cNvSpPr/>
                <p:nvPr/>
              </p:nvSpPr>
              <p:spPr>
                <a:xfrm>
                  <a:off x="1778556" y="2507520"/>
                  <a:ext cx="847928" cy="1140982"/>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75" name="Rectangle 209"/>
                <p:cNvSpPr/>
                <p:nvPr/>
              </p:nvSpPr>
              <p:spPr>
                <a:xfrm>
                  <a:off x="1754649" y="2507521"/>
                  <a:ext cx="1762328" cy="1758220"/>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76" name="Rectangle 210"/>
                <p:cNvSpPr/>
                <p:nvPr/>
              </p:nvSpPr>
              <p:spPr>
                <a:xfrm>
                  <a:off x="2669252" y="2507520"/>
                  <a:ext cx="847928" cy="1140982"/>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grpSp>
        </p:grpSp>
        <p:sp>
          <p:nvSpPr>
            <p:cNvPr id="1050477" name="Right Brace 154"/>
            <p:cNvSpPr/>
            <p:nvPr/>
          </p:nvSpPr>
          <p:spPr>
            <a:xfrm>
              <a:off x="3810000" y="4607302"/>
              <a:ext cx="381000" cy="1107733"/>
            </a:xfrm>
            <a:prstGeom prst="rightBrace">
              <a:avLst>
                <a:gd name="adj1" fmla="val 63155"/>
                <a:gd name="adj2" fmla="val 50923"/>
              </a:avLst>
            </a:prstGeom>
          </p:spPr>
          <p:style>
            <a:lnRef idx="2">
              <a:schemeClr val="accent6"/>
            </a:lnRef>
            <a:fillRef idx="0">
              <a:schemeClr val="accent6"/>
            </a:fillRef>
            <a:effectRef idx="1">
              <a:schemeClr val="accent6"/>
            </a:effectRef>
            <a:fontRef idx="minor">
              <a:schemeClr val="tx1"/>
            </a:fontRef>
          </p:style>
          <p:txBody>
            <a:bodyPr anchor="ctr" rtlCol="0"/>
            <a:p>
              <a:pPr algn="ctr"/>
              <a:endParaRPr lang="en-US"/>
            </a:p>
          </p:txBody>
        </p:sp>
        <p:sp>
          <p:nvSpPr>
            <p:cNvPr id="1050478" name="Text Box 184"/>
            <p:cNvSpPr txBox="1">
              <a:spLocks noChangeArrowheads="1"/>
            </p:cNvSpPr>
            <p:nvPr/>
          </p:nvSpPr>
          <p:spPr bwMode="auto">
            <a:xfrm>
              <a:off x="4046079" y="5086852"/>
              <a:ext cx="969883" cy="401774"/>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b="1" dirty="0" sz="900" i="1" lang="en-US">
                  <a:solidFill>
                    <a:srgbClr val="C00000"/>
                  </a:solidFill>
                </a:rPr>
                <a:t>Table Container</a:t>
              </a:r>
            </a:p>
          </p:txBody>
        </p:sp>
        <p:grpSp>
          <p:nvGrpSpPr>
            <p:cNvPr id="419" name="Group 156"/>
            <p:cNvGrpSpPr/>
            <p:nvPr/>
          </p:nvGrpSpPr>
          <p:grpSpPr>
            <a:xfrm>
              <a:off x="1981200" y="4574053"/>
              <a:ext cx="1762531" cy="1758221"/>
              <a:chOff x="1980997" y="4574053"/>
              <a:chExt cx="1762531" cy="1758221"/>
            </a:xfrm>
          </p:grpSpPr>
          <p:sp>
            <p:nvSpPr>
              <p:cNvPr id="1050479" name="Rectangle 187"/>
              <p:cNvSpPr/>
              <p:nvPr/>
            </p:nvSpPr>
            <p:spPr>
              <a:xfrm>
                <a:off x="1981200" y="6029097"/>
                <a:ext cx="1752600" cy="303176"/>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1200" lang="en-US"/>
                  <a:t>OS Block (FS)</a:t>
                </a:r>
              </a:p>
            </p:txBody>
          </p:sp>
          <p:sp>
            <p:nvSpPr>
              <p:cNvPr id="1050480" name="Rectangle 188"/>
              <p:cNvSpPr/>
              <p:nvPr/>
            </p:nvSpPr>
            <p:spPr>
              <a:xfrm>
                <a:off x="1981200" y="5727546"/>
                <a:ext cx="1752600" cy="303176"/>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altLang="zh-CN" dirty="0" sz="1200" lang="en-US"/>
                  <a:t>Tablespace Group</a:t>
                </a:r>
              </a:p>
            </p:txBody>
          </p:sp>
          <p:sp>
            <p:nvSpPr>
              <p:cNvPr id="1050481" name="Rectangle 189"/>
              <p:cNvSpPr/>
              <p:nvPr/>
            </p:nvSpPr>
            <p:spPr>
              <a:xfrm>
                <a:off x="1981200" y="5161435"/>
                <a:ext cx="838200" cy="559379"/>
              </a:xfrm>
              <a:prstGeom prst="rect"/>
            </p:spPr>
            <p:style>
              <a:lnRef idx="1">
                <a:schemeClr val="accent2"/>
              </a:lnRef>
              <a:fillRef idx="2">
                <a:schemeClr val="accent2"/>
              </a:fillRef>
              <a:effectRef idx="1">
                <a:schemeClr val="accent2"/>
              </a:effectRef>
              <a:fontRef idx="minor">
                <a:schemeClr val="dk1"/>
              </a:fontRef>
            </p:style>
            <p:txBody>
              <a:bodyPr anchor="ctr" rtlCol="0"/>
              <a:p>
                <a:pPr algn="ctr"/>
                <a:r>
                  <a:rPr dirty="0" sz="825" lang="en-US"/>
                  <a:t>Tablespace</a:t>
                </a:r>
              </a:p>
            </p:txBody>
          </p:sp>
          <p:sp>
            <p:nvSpPr>
              <p:cNvPr id="1050482" name="Rectangle 190"/>
              <p:cNvSpPr/>
              <p:nvPr/>
            </p:nvSpPr>
            <p:spPr>
              <a:xfrm>
                <a:off x="1981200" y="4872843"/>
                <a:ext cx="838200" cy="301771"/>
              </a:xfrm>
              <a:prstGeom prst="rect"/>
            </p:spPr>
            <p:style>
              <a:lnRef idx="1">
                <a:schemeClr val="accent3"/>
              </a:lnRef>
              <a:fillRef idx="2">
                <a:schemeClr val="accent3"/>
              </a:fillRef>
              <a:effectRef idx="1">
                <a:schemeClr val="accent3"/>
              </a:effectRef>
              <a:fontRef idx="minor">
                <a:schemeClr val="dk1"/>
              </a:fontRef>
            </p:style>
            <p:txBody>
              <a:bodyPr anchor="ctr" rtlCol="0"/>
              <a:p>
                <a:pPr algn="ctr"/>
                <a:r>
                  <a:rPr dirty="0" sz="825" lang="en-US"/>
                  <a:t>Table</a:t>
                </a:r>
              </a:p>
            </p:txBody>
          </p:sp>
          <p:sp>
            <p:nvSpPr>
              <p:cNvPr id="1050483" name="Rectangle 191"/>
              <p:cNvSpPr/>
              <p:nvPr/>
            </p:nvSpPr>
            <p:spPr>
              <a:xfrm>
                <a:off x="1981200" y="4587499"/>
                <a:ext cx="838200" cy="301771"/>
              </a:xfrm>
              <a:prstGeom prst="rect"/>
            </p:spPr>
            <p:style>
              <a:lnRef idx="1">
                <a:schemeClr val="accent5"/>
              </a:lnRef>
              <a:fillRef idx="2">
                <a:schemeClr val="accent5"/>
              </a:fillRef>
              <a:effectRef idx="1">
                <a:schemeClr val="accent5"/>
              </a:effectRef>
              <a:fontRef idx="minor">
                <a:schemeClr val="dk1"/>
              </a:fontRef>
            </p:style>
            <p:txBody>
              <a:bodyPr anchor="ctr" rtlCol="0"/>
              <a:p>
                <a:pPr algn="ctr"/>
                <a:r>
                  <a:rPr altLang="zh-CN" dirty="0" sz="750" lang="en-US"/>
                  <a:t>Dataset</a:t>
                </a:r>
                <a:endParaRPr dirty="0" sz="750" lang="en-US"/>
              </a:p>
            </p:txBody>
          </p:sp>
          <p:sp>
            <p:nvSpPr>
              <p:cNvPr id="1050484" name="Rectangle 192"/>
              <p:cNvSpPr/>
              <p:nvPr/>
            </p:nvSpPr>
            <p:spPr>
              <a:xfrm>
                <a:off x="2885872" y="4859397"/>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a:t>
                </a:r>
              </a:p>
            </p:txBody>
          </p:sp>
          <p:sp>
            <p:nvSpPr>
              <p:cNvPr id="1050485" name="Rectangle 193"/>
              <p:cNvSpPr/>
              <p:nvPr/>
            </p:nvSpPr>
            <p:spPr>
              <a:xfrm>
                <a:off x="2885872" y="4574053"/>
                <a:ext cx="857656" cy="288592"/>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altLang="zh-CN" dirty="0" sz="750" lang="en-US"/>
                  <a:t>Dataset</a:t>
                </a:r>
                <a:endParaRPr dirty="0" sz="750" lang="en-US"/>
              </a:p>
            </p:txBody>
          </p:sp>
          <p:sp>
            <p:nvSpPr>
              <p:cNvPr id="1050486" name="Rectangle 194"/>
              <p:cNvSpPr/>
              <p:nvPr/>
            </p:nvSpPr>
            <p:spPr>
              <a:xfrm>
                <a:off x="2895600" y="5167266"/>
                <a:ext cx="838200" cy="559379"/>
              </a:xfrm>
              <a:prstGeom prst="rect"/>
            </p:spPr>
            <p:style>
              <a:lnRef idx="1">
                <a:schemeClr val="accent4"/>
              </a:lnRef>
              <a:fillRef idx="2">
                <a:schemeClr val="accent4"/>
              </a:fillRef>
              <a:effectRef idx="1">
                <a:schemeClr val="accent4"/>
              </a:effectRef>
              <a:fontRef idx="minor">
                <a:schemeClr val="dk1"/>
              </a:fontRef>
            </p:style>
            <p:txBody>
              <a:bodyPr anchor="ctr" rtlCol="0"/>
              <a:p>
                <a:pPr algn="ctr"/>
                <a:r>
                  <a:rPr dirty="0" sz="825" lang="en-US"/>
                  <a:t>Tablespace</a:t>
                </a:r>
              </a:p>
            </p:txBody>
          </p:sp>
          <p:sp>
            <p:nvSpPr>
              <p:cNvPr id="1050487" name="Rectangle 195"/>
              <p:cNvSpPr/>
              <p:nvPr/>
            </p:nvSpPr>
            <p:spPr>
              <a:xfrm>
                <a:off x="2004904" y="4574053"/>
                <a:ext cx="847928" cy="1140982"/>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88" name="Rectangle 196"/>
              <p:cNvSpPr/>
              <p:nvPr/>
            </p:nvSpPr>
            <p:spPr>
              <a:xfrm>
                <a:off x="1980997" y="4574054"/>
                <a:ext cx="1762328" cy="1758220"/>
              </a:xfrm>
              <a:prstGeom prst="rect"/>
              <a:solidFill>
                <a:schemeClr val="lt1">
                  <a:alpha val="0"/>
                </a:schemeClr>
              </a:solidFill>
            </p:spPr>
            <p:style>
              <a:lnRef idx="2">
                <a:schemeClr val="dk1"/>
              </a:lnRef>
              <a:fillRef idx="1">
                <a:schemeClr val="lt1"/>
              </a:fillRef>
              <a:effectRef idx="0">
                <a:schemeClr val="dk1"/>
              </a:effectRef>
              <a:fontRef idx="minor">
                <a:schemeClr val="dk1"/>
              </a:fontRef>
            </p:style>
            <p:txBody>
              <a:bodyPr anchor="ctr" rtlCol="0"/>
              <a:p>
                <a:pPr algn="ctr"/>
                <a:endParaRPr lang="en-US"/>
              </a:p>
            </p:txBody>
          </p:sp>
          <p:sp>
            <p:nvSpPr>
              <p:cNvPr id="1050489" name="Rectangle 197"/>
              <p:cNvSpPr/>
              <p:nvPr/>
            </p:nvSpPr>
            <p:spPr>
              <a:xfrm>
                <a:off x="2895600" y="4574053"/>
                <a:ext cx="847928" cy="1140982"/>
              </a:xfrm>
              <a:prstGeom prst="rect"/>
              <a:solidFill>
                <a:schemeClr val="lt1">
                  <a:alpha val="0"/>
                </a:schemeClr>
              </a:solidFill>
            </p:spPr>
            <p:style>
              <a:lnRef idx="2">
                <a:schemeClr val="accent2"/>
              </a:lnRef>
              <a:fillRef idx="1">
                <a:schemeClr val="lt1"/>
              </a:fillRef>
              <a:effectRef idx="0">
                <a:schemeClr val="accent2"/>
              </a:effectRef>
              <a:fontRef idx="minor">
                <a:schemeClr val="dk1"/>
              </a:fontRef>
            </p:style>
            <p:txBody>
              <a:bodyPr anchor="ctr" rtlCol="0"/>
              <a:p>
                <a:pPr algn="ctr"/>
                <a:endParaRPr lang="en-US"/>
              </a:p>
            </p:txBody>
          </p:sp>
        </p:grpSp>
        <p:sp>
          <p:nvSpPr>
            <p:cNvPr id="1050490" name="Text Box 184"/>
            <p:cNvSpPr txBox="1">
              <a:spLocks noChangeArrowheads="1"/>
            </p:cNvSpPr>
            <p:nvPr/>
          </p:nvSpPr>
          <p:spPr bwMode="auto">
            <a:xfrm>
              <a:off x="609600" y="5140303"/>
              <a:ext cx="994699" cy="450639"/>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b="1" dirty="0" sz="1050" i="1" lang="en-US">
                  <a:solidFill>
                    <a:srgbClr val="C00000"/>
                  </a:solidFill>
                </a:rPr>
                <a:t>Data Container</a:t>
              </a:r>
            </a:p>
          </p:txBody>
        </p:sp>
        <p:sp>
          <p:nvSpPr>
            <p:cNvPr id="1050491" name="Right Brace 158"/>
            <p:cNvSpPr/>
            <p:nvPr/>
          </p:nvSpPr>
          <p:spPr>
            <a:xfrm flipH="1">
              <a:off x="1604298" y="4607302"/>
              <a:ext cx="300702" cy="1724971"/>
            </a:xfrm>
            <a:prstGeom prst="rightBrace">
              <a:avLst>
                <a:gd name="adj1" fmla="val 63155"/>
                <a:gd name="adj2" fmla="val 50923"/>
              </a:avLst>
            </a:prstGeom>
          </p:spPr>
          <p:style>
            <a:lnRef idx="2">
              <a:schemeClr val="accent6"/>
            </a:lnRef>
            <a:fillRef idx="0">
              <a:schemeClr val="accent6"/>
            </a:fillRef>
            <a:effectRef idx="1">
              <a:schemeClr val="accent6"/>
            </a:effectRef>
            <a:fontRef idx="minor">
              <a:schemeClr val="tx1"/>
            </a:fontRef>
          </p:style>
          <p:txBody>
            <a:bodyPr anchor="ctr" rtlCol="0"/>
            <a:p>
              <a:pPr algn="ctr"/>
              <a:endParaRPr lang="en-US"/>
            </a:p>
          </p:txBody>
        </p:sp>
        <p:sp>
          <p:nvSpPr>
            <p:cNvPr id="1050492" name="Flowchart: Multidocument 159"/>
            <p:cNvSpPr/>
            <p:nvPr/>
          </p:nvSpPr>
          <p:spPr>
            <a:xfrm>
              <a:off x="908974" y="4518801"/>
              <a:ext cx="685800" cy="474178"/>
            </a:xfrm>
            <a:prstGeom prst="flowChartMultidocument"/>
          </p:spPr>
          <p:style>
            <a:lnRef idx="2">
              <a:schemeClr val="accent6"/>
            </a:lnRef>
            <a:fillRef idx="1">
              <a:schemeClr val="lt1"/>
            </a:fillRef>
            <a:effectRef idx="0">
              <a:schemeClr val="accent6"/>
            </a:effectRef>
            <a:fontRef idx="minor">
              <a:schemeClr val="dk1"/>
            </a:fontRef>
          </p:style>
          <p:txBody>
            <a:bodyPr anchor="ctr" rtlCol="0"/>
            <a:p>
              <a:pPr algn="ctr"/>
              <a:endParaRPr lang="en-US"/>
            </a:p>
          </p:txBody>
        </p:sp>
        <p:sp>
          <p:nvSpPr>
            <p:cNvPr id="1050493" name="Text Box 184"/>
            <p:cNvSpPr txBox="1">
              <a:spLocks noChangeArrowheads="1"/>
            </p:cNvSpPr>
            <p:nvPr/>
          </p:nvSpPr>
          <p:spPr bwMode="auto">
            <a:xfrm>
              <a:off x="832774" y="4616426"/>
              <a:ext cx="762000" cy="255180"/>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en-US" err="1"/>
                <a:t>xblockfile</a:t>
              </a:r>
              <a:endParaRPr altLang="en-US" dirty="0" sz="900" i="1" lang="en-US"/>
            </a:p>
          </p:txBody>
        </p:sp>
        <p:sp>
          <p:nvSpPr>
            <p:cNvPr id="1050494" name="Flowchart: Multidocument 161"/>
            <p:cNvSpPr/>
            <p:nvPr/>
          </p:nvSpPr>
          <p:spPr>
            <a:xfrm>
              <a:off x="4224145" y="4514898"/>
              <a:ext cx="685800" cy="487130"/>
            </a:xfrm>
            <a:prstGeom prst="flowChartMultidocument"/>
          </p:spPr>
          <p:style>
            <a:lnRef idx="2">
              <a:schemeClr val="accent6"/>
            </a:lnRef>
            <a:fillRef idx="1">
              <a:schemeClr val="lt1"/>
            </a:fillRef>
            <a:effectRef idx="0">
              <a:schemeClr val="accent6"/>
            </a:effectRef>
            <a:fontRef idx="minor">
              <a:schemeClr val="dk1"/>
            </a:fontRef>
          </p:style>
          <p:txBody>
            <a:bodyPr anchor="ctr" rtlCol="0"/>
            <a:p>
              <a:pPr algn="ctr"/>
              <a:endParaRPr lang="en-US"/>
            </a:p>
          </p:txBody>
        </p:sp>
        <p:sp>
          <p:nvSpPr>
            <p:cNvPr id="1050495" name="Text Box 184"/>
            <p:cNvSpPr txBox="1">
              <a:spLocks noChangeArrowheads="1"/>
            </p:cNvSpPr>
            <p:nvPr/>
          </p:nvSpPr>
          <p:spPr bwMode="auto">
            <a:xfrm>
              <a:off x="4122455" y="4624142"/>
              <a:ext cx="762000" cy="255180"/>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en-US" err="1"/>
                <a:t>tablefile</a:t>
              </a:r>
              <a:endParaRPr altLang="en-US" dirty="0" sz="900" i="1" lang="en-US"/>
            </a:p>
          </p:txBody>
        </p:sp>
        <p:sp>
          <p:nvSpPr>
            <p:cNvPr id="1050496" name="Rounded Rectangle 163"/>
            <p:cNvSpPr/>
            <p:nvPr/>
          </p:nvSpPr>
          <p:spPr>
            <a:xfrm>
              <a:off x="2429071" y="3521102"/>
              <a:ext cx="1575886"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a:t>Data Storage Agent</a:t>
              </a:r>
              <a:endParaRPr dirty="0" sz="900" lang="en-CA"/>
            </a:p>
          </p:txBody>
        </p:sp>
        <p:sp>
          <p:nvSpPr>
            <p:cNvPr id="1050497" name="Rounded Rectangle 164"/>
            <p:cNvSpPr/>
            <p:nvPr/>
          </p:nvSpPr>
          <p:spPr>
            <a:xfrm>
              <a:off x="2290884" y="3581400"/>
              <a:ext cx="1575886"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a:t>Data Storage Agent</a:t>
              </a:r>
              <a:endParaRPr dirty="0" sz="900" lang="en-CA"/>
            </a:p>
          </p:txBody>
        </p:sp>
        <p:cxnSp>
          <p:nvCxnSpPr>
            <p:cNvPr id="3146172" name="Elbow Connector 165"/>
            <p:cNvCxnSpPr>
              <a:cxnSpLocks/>
              <a:stCxn id="1050492" idx="0"/>
              <a:endCxn id="1050497" idx="1"/>
            </p:cNvCxnSpPr>
            <p:nvPr/>
          </p:nvCxnSpPr>
          <p:spPr>
            <a:xfrm rot="5400000" flipH="1" flipV="1">
              <a:off x="1435020" y="3662937"/>
              <a:ext cx="719899" cy="991830"/>
            </a:xfrm>
            <a:prstGeom prst="bentConnector2"/>
            <a:ln>
              <a:tailEnd type="arrow"/>
            </a:ln>
          </p:spPr>
          <p:style>
            <a:lnRef idx="2">
              <a:schemeClr val="dk1"/>
            </a:lnRef>
            <a:fillRef idx="0">
              <a:schemeClr val="dk1"/>
            </a:fillRef>
            <a:effectRef idx="1">
              <a:schemeClr val="dk1"/>
            </a:effectRef>
            <a:fontRef idx="minor">
              <a:schemeClr val="tx1"/>
            </a:fontRef>
          </p:style>
        </p:cxnSp>
        <p:cxnSp>
          <p:nvCxnSpPr>
            <p:cNvPr id="3146173" name="Elbow Connector 166"/>
            <p:cNvCxnSpPr>
              <a:cxnSpLocks/>
              <a:stCxn id="1050494" idx="0"/>
              <a:endCxn id="1050497" idx="2"/>
            </p:cNvCxnSpPr>
            <p:nvPr/>
          </p:nvCxnSpPr>
          <p:spPr>
            <a:xfrm rot="16200000" flipV="1">
              <a:off x="3597279" y="3497952"/>
              <a:ext cx="498495" cy="1535398"/>
            </a:xfrm>
            <a:prstGeom prst="bentConnector3"/>
            <a:ln>
              <a:tailEnd type="arrow"/>
            </a:ln>
          </p:spPr>
          <p:style>
            <a:lnRef idx="2">
              <a:schemeClr val="dk1"/>
            </a:lnRef>
            <a:fillRef idx="0">
              <a:schemeClr val="dk1"/>
            </a:fillRef>
            <a:effectRef idx="1">
              <a:schemeClr val="dk1"/>
            </a:effectRef>
            <a:fontRef idx="minor">
              <a:schemeClr val="tx1"/>
            </a:fontRef>
          </p:style>
        </p:cxnSp>
        <p:sp>
          <p:nvSpPr>
            <p:cNvPr id="1050498" name="Rounded Rectangle 167"/>
            <p:cNvSpPr/>
            <p:nvPr/>
          </p:nvSpPr>
          <p:spPr>
            <a:xfrm>
              <a:off x="5325932" y="4160415"/>
              <a:ext cx="905632"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a:t>Data Push </a:t>
              </a:r>
              <a:endParaRPr dirty="0" sz="900" lang="en-CA"/>
            </a:p>
          </p:txBody>
        </p:sp>
        <p:sp>
          <p:nvSpPr>
            <p:cNvPr id="1050499" name="Rounded Rectangle 168"/>
            <p:cNvSpPr/>
            <p:nvPr/>
          </p:nvSpPr>
          <p:spPr>
            <a:xfrm>
              <a:off x="6466621" y="4160837"/>
              <a:ext cx="905632"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a:t>Data Pull </a:t>
              </a:r>
              <a:endParaRPr dirty="0" sz="900" lang="en-CA"/>
            </a:p>
          </p:txBody>
        </p:sp>
        <p:sp>
          <p:nvSpPr>
            <p:cNvPr id="1050500" name="Text Box 184"/>
            <p:cNvSpPr txBox="1">
              <a:spLocks noChangeArrowheads="1"/>
            </p:cNvSpPr>
            <p:nvPr/>
          </p:nvSpPr>
          <p:spPr bwMode="auto">
            <a:xfrm>
              <a:off x="5199969" y="3290155"/>
              <a:ext cx="2028959" cy="255180"/>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lang="en-US"/>
                <a:t>Smart Contract Engine</a:t>
              </a:r>
            </a:p>
          </p:txBody>
        </p:sp>
        <p:sp>
          <p:nvSpPr>
            <p:cNvPr id="1050501" name="Rounded Rectangle 170"/>
            <p:cNvSpPr/>
            <p:nvPr/>
          </p:nvSpPr>
          <p:spPr>
            <a:xfrm>
              <a:off x="5874137" y="3582271"/>
              <a:ext cx="905632"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err="1"/>
                <a:t>DataBot</a:t>
              </a:r>
              <a:r>
                <a:rPr dirty="0" sz="900" lang="en-US"/>
                <a:t> </a:t>
              </a:r>
              <a:endParaRPr dirty="0" sz="900" lang="en-CA"/>
            </a:p>
          </p:txBody>
        </p:sp>
        <p:cxnSp>
          <p:nvCxnSpPr>
            <p:cNvPr id="3146174" name="Straight Arrow Connector 171"/>
            <p:cNvCxnSpPr>
              <a:cxnSpLocks/>
              <a:stCxn id="1050497" idx="3"/>
              <a:endCxn id="1050501" idx="1"/>
            </p:cNvCxnSpPr>
            <p:nvPr/>
          </p:nvCxnSpPr>
          <p:spPr>
            <a:xfrm>
              <a:off x="3866770" y="3798902"/>
              <a:ext cx="2007367" cy="871"/>
            </a:xfrm>
            <a:prstGeom prst="straightConnector1"/>
            <a:ln>
              <a:headEnd type="arrow"/>
              <a:tailEnd type="arrow"/>
            </a:ln>
          </p:spPr>
          <p:style>
            <a:lnRef idx="2">
              <a:schemeClr val="dk1"/>
            </a:lnRef>
            <a:fillRef idx="0">
              <a:schemeClr val="dk1"/>
            </a:fillRef>
            <a:effectRef idx="1">
              <a:schemeClr val="dk1"/>
            </a:effectRef>
            <a:fontRef idx="minor">
              <a:schemeClr val="tx1"/>
            </a:fontRef>
          </p:style>
        </p:cxnSp>
        <p:cxnSp>
          <p:nvCxnSpPr>
            <p:cNvPr id="3146175" name="Straight Arrow Connector 172"/>
            <p:cNvCxnSpPr>
              <a:cxnSpLocks/>
              <a:stCxn id="1050501" idx="2"/>
              <a:endCxn id="1050498" idx="0"/>
            </p:cNvCxnSpPr>
            <p:nvPr/>
          </p:nvCxnSpPr>
          <p:spPr>
            <a:xfrm flipH="1">
              <a:off x="5778748" y="4017274"/>
              <a:ext cx="548205" cy="143141"/>
            </a:xfrm>
            <a:prstGeom prst="straightConnector1"/>
            <a:ln>
              <a:tailEnd type="arrow"/>
            </a:ln>
          </p:spPr>
          <p:style>
            <a:lnRef idx="2">
              <a:schemeClr val="dk1"/>
            </a:lnRef>
            <a:fillRef idx="0">
              <a:schemeClr val="dk1"/>
            </a:fillRef>
            <a:effectRef idx="1">
              <a:schemeClr val="dk1"/>
            </a:effectRef>
            <a:fontRef idx="minor">
              <a:schemeClr val="tx1"/>
            </a:fontRef>
          </p:style>
        </p:cxnSp>
        <p:cxnSp>
          <p:nvCxnSpPr>
            <p:cNvPr id="3146176" name="Straight Arrow Connector 173"/>
            <p:cNvCxnSpPr>
              <a:cxnSpLocks/>
              <a:stCxn id="1050499" idx="0"/>
              <a:endCxn id="1050501" idx="2"/>
            </p:cNvCxnSpPr>
            <p:nvPr/>
          </p:nvCxnSpPr>
          <p:spPr>
            <a:xfrm flipH="1" flipV="1">
              <a:off x="6326953" y="4017274"/>
              <a:ext cx="592484" cy="143563"/>
            </a:xfrm>
            <a:prstGeom prst="straightConnector1"/>
            <a:ln>
              <a:tailEnd type="arrow"/>
            </a:ln>
          </p:spPr>
          <p:style>
            <a:lnRef idx="2">
              <a:schemeClr val="dk1"/>
            </a:lnRef>
            <a:fillRef idx="0">
              <a:schemeClr val="dk1"/>
            </a:fillRef>
            <a:effectRef idx="1">
              <a:schemeClr val="dk1"/>
            </a:effectRef>
            <a:fontRef idx="minor">
              <a:schemeClr val="tx1"/>
            </a:fontRef>
          </p:style>
        </p:cxnSp>
        <p:sp>
          <p:nvSpPr>
            <p:cNvPr id="1050502" name="Can 174"/>
            <p:cNvSpPr/>
            <p:nvPr/>
          </p:nvSpPr>
          <p:spPr>
            <a:xfrm>
              <a:off x="5081671" y="5249713"/>
              <a:ext cx="1245282" cy="1227287"/>
            </a:xfrm>
            <a:prstGeom prst="ca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503" name="Text Box 184"/>
            <p:cNvSpPr txBox="1">
              <a:spLocks noChangeArrowheads="1"/>
            </p:cNvSpPr>
            <p:nvPr/>
          </p:nvSpPr>
          <p:spPr bwMode="auto">
            <a:xfrm>
              <a:off x="5092230" y="5726645"/>
              <a:ext cx="1139335" cy="434350"/>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000" lang="en-US">
                  <a:solidFill>
                    <a:schemeClr val="bg1"/>
                  </a:solidFill>
                </a:rPr>
                <a:t>Data Block Repository</a:t>
              </a:r>
            </a:p>
          </p:txBody>
        </p:sp>
        <p:cxnSp>
          <p:nvCxnSpPr>
            <p:cNvPr id="3146177" name="Straight Arrow Connector 176"/>
            <p:cNvCxnSpPr>
              <a:cxnSpLocks/>
              <a:stCxn id="1050498" idx="2"/>
            </p:cNvCxnSpPr>
            <p:nvPr/>
          </p:nvCxnSpPr>
          <p:spPr>
            <a:xfrm>
              <a:off x="5778748" y="4595418"/>
              <a:ext cx="0" cy="784950"/>
            </a:xfrm>
            <a:prstGeom prst="straightConnector1"/>
            <a:ln>
              <a:tailEnd type="arrow"/>
            </a:ln>
          </p:spPr>
          <p:style>
            <a:lnRef idx="2">
              <a:schemeClr val="dk1"/>
            </a:lnRef>
            <a:fillRef idx="0">
              <a:schemeClr val="dk1"/>
            </a:fillRef>
            <a:effectRef idx="1">
              <a:schemeClr val="dk1"/>
            </a:effectRef>
            <a:fontRef idx="minor">
              <a:schemeClr val="tx1"/>
            </a:fontRef>
          </p:style>
        </p:cxnSp>
        <p:cxnSp>
          <p:nvCxnSpPr>
            <p:cNvPr id="3146178" name="Straight Arrow Connector 177"/>
            <p:cNvCxnSpPr>
              <a:cxnSpLocks/>
              <a:endCxn id="1050499" idx="2"/>
            </p:cNvCxnSpPr>
            <p:nvPr/>
          </p:nvCxnSpPr>
          <p:spPr>
            <a:xfrm flipV="1">
              <a:off x="6919437" y="4595840"/>
              <a:ext cx="0" cy="740371"/>
            </a:xfrm>
            <a:prstGeom prst="straightConnector1"/>
            <a:ln>
              <a:tailEnd type="arrow"/>
            </a:ln>
          </p:spPr>
          <p:style>
            <a:lnRef idx="2">
              <a:schemeClr val="dk1"/>
            </a:lnRef>
            <a:fillRef idx="0">
              <a:schemeClr val="dk1"/>
            </a:fillRef>
            <a:effectRef idx="1">
              <a:schemeClr val="dk1"/>
            </a:effectRef>
            <a:fontRef idx="minor">
              <a:schemeClr val="tx1"/>
            </a:fontRef>
          </p:style>
        </p:cxnSp>
        <p:sp>
          <p:nvSpPr>
            <p:cNvPr id="1050504" name="Rounded Rectangle 178"/>
            <p:cNvSpPr/>
            <p:nvPr/>
          </p:nvSpPr>
          <p:spPr>
            <a:xfrm>
              <a:off x="2540540" y="2693670"/>
              <a:ext cx="1076575" cy="435003"/>
            </a:xfrm>
            <a:prstGeom prst="roundRect"/>
          </p:spPr>
          <p:style>
            <a:lnRef idx="1">
              <a:schemeClr val="accent4"/>
            </a:lnRef>
            <a:fillRef idx="2">
              <a:schemeClr val="accent4"/>
            </a:fillRef>
            <a:effectRef idx="1">
              <a:schemeClr val="accent4"/>
            </a:effectRef>
            <a:fontRef idx="minor">
              <a:schemeClr val="dk1"/>
            </a:fontRef>
          </p:style>
          <p:txBody>
            <a:bodyPr anchor="ctr" rtlCol="0"/>
            <a:p>
              <a:pPr algn="ctr"/>
              <a:r>
                <a:rPr dirty="0" sz="900" lang="en-US"/>
                <a:t>Data Storage Service</a:t>
              </a:r>
              <a:endParaRPr dirty="0" sz="900" lang="en-CA"/>
            </a:p>
          </p:txBody>
        </p:sp>
        <p:cxnSp>
          <p:nvCxnSpPr>
            <p:cNvPr id="3146179" name="Straight Arrow Connector 179"/>
            <p:cNvCxnSpPr>
              <a:cxnSpLocks/>
              <a:endCxn id="1050504" idx="1"/>
            </p:cNvCxnSpPr>
            <p:nvPr/>
          </p:nvCxnSpPr>
          <p:spPr>
            <a:xfrm>
              <a:off x="1794969" y="2911172"/>
              <a:ext cx="745571" cy="0"/>
            </a:xfrm>
            <a:prstGeom prst="straightConnector1"/>
            <a:ln>
              <a:headEnd type="arrow"/>
              <a:tailEnd type="arrow"/>
            </a:ln>
          </p:spPr>
          <p:style>
            <a:lnRef idx="2">
              <a:schemeClr val="dk1"/>
            </a:lnRef>
            <a:fillRef idx="0">
              <a:schemeClr val="dk1"/>
            </a:fillRef>
            <a:effectRef idx="1">
              <a:schemeClr val="dk1"/>
            </a:effectRef>
            <a:fontRef idx="minor">
              <a:schemeClr val="tx1"/>
            </a:fontRef>
          </p:style>
        </p:cxnSp>
        <p:cxnSp>
          <p:nvCxnSpPr>
            <p:cNvPr id="3146180" name="Straight Arrow Connector 180"/>
            <p:cNvCxnSpPr>
              <a:cxnSpLocks/>
            </p:cNvCxnSpPr>
            <p:nvPr/>
          </p:nvCxnSpPr>
          <p:spPr>
            <a:xfrm flipH="1">
              <a:off x="3078827" y="3121053"/>
              <a:ext cx="1" cy="460347"/>
            </a:xfrm>
            <a:prstGeom prst="straightConnector1"/>
            <a:ln>
              <a:headEnd type="arrow"/>
              <a:tailEnd type="arrow"/>
            </a:ln>
          </p:spPr>
          <p:style>
            <a:lnRef idx="2">
              <a:schemeClr val="dk1"/>
            </a:lnRef>
            <a:fillRef idx="0">
              <a:schemeClr val="dk1"/>
            </a:fillRef>
            <a:effectRef idx="1">
              <a:schemeClr val="dk1"/>
            </a:effectRef>
            <a:fontRef idx="minor">
              <a:schemeClr val="tx1"/>
            </a:fontRef>
          </p:style>
        </p:cxnSp>
        <p:sp>
          <p:nvSpPr>
            <p:cNvPr id="1050505" name="Rounded Rectangle 181"/>
            <p:cNvSpPr/>
            <p:nvPr/>
          </p:nvSpPr>
          <p:spPr>
            <a:xfrm>
              <a:off x="4191000" y="2693670"/>
              <a:ext cx="1407091" cy="435003"/>
            </a:xfrm>
            <a:prstGeom prst="roundRect"/>
          </p:spPr>
          <p:style>
            <a:lnRef idx="1">
              <a:schemeClr val="accent2"/>
            </a:lnRef>
            <a:fillRef idx="2">
              <a:schemeClr val="accent2"/>
            </a:fillRef>
            <a:effectRef idx="1">
              <a:schemeClr val="accent2"/>
            </a:effectRef>
            <a:fontRef idx="minor">
              <a:schemeClr val="dk1"/>
            </a:fontRef>
          </p:style>
          <p:txBody>
            <a:bodyPr anchor="ctr" rtlCol="0"/>
            <a:p>
              <a:pPr algn="ctr"/>
              <a:r>
                <a:rPr dirty="0" sz="900" lang="en-US"/>
                <a:t>Global Smart </a:t>
              </a:r>
              <a:r>
                <a:rPr altLang="zh-CN" dirty="0" sz="900" lang="en-US"/>
                <a:t>C</a:t>
              </a:r>
              <a:r>
                <a:rPr dirty="0" sz="900" lang="en-US"/>
                <a:t>ontract Service</a:t>
              </a:r>
              <a:endParaRPr dirty="0" sz="900" lang="en-CA"/>
            </a:p>
          </p:txBody>
        </p:sp>
        <p:cxnSp>
          <p:nvCxnSpPr>
            <p:cNvPr id="3146181" name="Straight Arrow Connector 182"/>
            <p:cNvCxnSpPr>
              <a:cxnSpLocks/>
            </p:cNvCxnSpPr>
            <p:nvPr/>
          </p:nvCxnSpPr>
          <p:spPr>
            <a:xfrm flipH="1">
              <a:off x="3319767" y="3121053"/>
              <a:ext cx="1" cy="460347"/>
            </a:xfrm>
            <a:prstGeom prst="straightConnector1"/>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146182" name="Straight Arrow Connector 183"/>
            <p:cNvCxnSpPr>
              <a:cxnSpLocks/>
            </p:cNvCxnSpPr>
            <p:nvPr/>
          </p:nvCxnSpPr>
          <p:spPr>
            <a:xfrm>
              <a:off x="3617115" y="2911171"/>
              <a:ext cx="573885" cy="0"/>
            </a:xfrm>
            <a:prstGeom prst="straightConnector1"/>
            <a:ln>
              <a:headEnd type="arrow"/>
              <a:tailEnd type="arrow"/>
            </a:ln>
          </p:spPr>
          <p:style>
            <a:lnRef idx="2">
              <a:schemeClr val="accent2"/>
            </a:lnRef>
            <a:fillRef idx="0">
              <a:schemeClr val="accent2"/>
            </a:fillRef>
            <a:effectRef idx="1">
              <a:schemeClr val="accent2"/>
            </a:effectRef>
            <a:fontRef idx="minor">
              <a:schemeClr val="tx1"/>
            </a:fontRef>
          </p:style>
        </p:cxnSp>
        <p:sp>
          <p:nvSpPr>
            <p:cNvPr id="1050506" name="Text Box 184"/>
            <p:cNvSpPr txBox="1">
              <a:spLocks noChangeArrowheads="1"/>
            </p:cNvSpPr>
            <p:nvPr/>
          </p:nvSpPr>
          <p:spPr bwMode="auto">
            <a:xfrm>
              <a:off x="1434372" y="2936453"/>
              <a:ext cx="994699" cy="255180"/>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900" i="1" lang="en-US"/>
                <a:t>Requests</a:t>
              </a:r>
            </a:p>
          </p:txBody>
        </p:sp>
        <p:sp>
          <p:nvSpPr>
            <p:cNvPr id="1050507" name="Text Box 184"/>
            <p:cNvSpPr txBox="1">
              <a:spLocks noChangeArrowheads="1"/>
            </p:cNvSpPr>
            <p:nvPr/>
          </p:nvSpPr>
          <p:spPr bwMode="auto">
            <a:xfrm>
              <a:off x="5094179" y="6133513"/>
              <a:ext cx="1199853" cy="271468"/>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dirty="0" sz="1000" lang="en-US">
                  <a:solidFill>
                    <a:schemeClr val="bg1"/>
                  </a:solidFill>
                </a:rPr>
                <a:t>Local/remote</a:t>
              </a:r>
            </a:p>
          </p:txBody>
        </p:sp>
        <p:cxnSp>
          <p:nvCxnSpPr>
            <p:cNvPr id="3146183" name="Straight Arrow Connector 186"/>
            <p:cNvCxnSpPr>
              <a:cxnSpLocks/>
            </p:cNvCxnSpPr>
            <p:nvPr/>
          </p:nvCxnSpPr>
          <p:spPr>
            <a:xfrm flipH="1">
              <a:off x="2850611" y="4016403"/>
              <a:ext cx="7092" cy="557651"/>
            </a:xfrm>
            <a:prstGeom prst="straightConnector1"/>
            <a:ln>
              <a:headEnd type="arrow"/>
              <a:tailEnd type="arrow"/>
            </a:ln>
          </p:spPr>
          <p:style>
            <a:lnRef idx="2">
              <a:schemeClr val="dk1"/>
            </a:lnRef>
            <a:fillRef idx="0">
              <a:schemeClr val="dk1"/>
            </a:fillRef>
            <a:effectRef idx="1">
              <a:schemeClr val="dk1"/>
            </a:effectRef>
            <a:fontRef idx="minor">
              <a:schemeClr val="tx1"/>
            </a:fontRef>
          </p:style>
        </p:cxnSp>
        <p:sp>
          <p:nvSpPr>
            <p:cNvPr id="1050508" name="Text Box 184"/>
            <p:cNvSpPr txBox="1">
              <a:spLocks noChangeArrowheads="1"/>
            </p:cNvSpPr>
            <p:nvPr/>
          </p:nvSpPr>
          <p:spPr bwMode="auto">
            <a:xfrm>
              <a:off x="1992906" y="6332275"/>
              <a:ext cx="1826824" cy="401774"/>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b="1" dirty="0" i="1" lang="en-US">
                  <a:solidFill>
                    <a:srgbClr val="C00000"/>
                  </a:solidFill>
                </a:rPr>
                <a:t>Courseware</a:t>
              </a:r>
            </a:p>
          </p:txBody>
        </p:sp>
        <p:sp>
          <p:nvSpPr>
            <p:cNvPr id="1050509" name="Text Box 184"/>
            <p:cNvSpPr txBox="1">
              <a:spLocks noChangeArrowheads="1"/>
            </p:cNvSpPr>
            <p:nvPr/>
          </p:nvSpPr>
          <p:spPr bwMode="auto">
            <a:xfrm>
              <a:off x="5679285" y="4872844"/>
              <a:ext cx="1412024" cy="304045"/>
            </a:xfrm>
            <a:prstGeom prst="rect"/>
            <a:noFill/>
            <a:ln>
              <a:noFill/>
            </a:ln>
          </p:spPr>
          <p:txBody>
            <a:bodyPr wrap="square">
              <a:spAutoFit/>
            </a:bodyPr>
            <a:lstStyle>
              <a:lvl1pPr eaLnBrk="0" hangingPunct="0">
                <a:defRPr>
                  <a:solidFill>
                    <a:schemeClr val="tx1"/>
                  </a:solidFill>
                  <a:latin typeface="Arial" pitchFamily="34" charset="0"/>
                </a:defRPr>
              </a:lvl1pPr>
              <a:lvl2pPr eaLnBrk="0" hangingPunct="0" indent="-285750" marL="742950">
                <a:defRPr>
                  <a:solidFill>
                    <a:schemeClr val="tx1"/>
                  </a:solidFill>
                  <a:latin typeface="Arial" pitchFamily="34" charset="0"/>
                </a:defRPr>
              </a:lvl2pPr>
              <a:lvl3pPr eaLnBrk="0" hangingPunct="0" indent="-228600" marL="1143000">
                <a:defRPr>
                  <a:solidFill>
                    <a:schemeClr val="tx1"/>
                  </a:solidFill>
                  <a:latin typeface="Arial" pitchFamily="34" charset="0"/>
                </a:defRPr>
              </a:lvl3pPr>
              <a:lvl4pPr eaLnBrk="0" hangingPunct="0" indent="-228600" marL="1600200">
                <a:defRPr>
                  <a:solidFill>
                    <a:schemeClr val="tx1"/>
                  </a:solidFill>
                  <a:latin typeface="Arial" pitchFamily="34" charset="0"/>
                </a:defRPr>
              </a:lvl4pPr>
              <a:lvl5pPr eaLnBrk="0" hangingPunct="0" indent="-228600" marL="2057400">
                <a:defRPr>
                  <a:solidFill>
                    <a:schemeClr val="tx1"/>
                  </a:solidFill>
                  <a:latin typeface="Arial" pitchFamily="34" charset="0"/>
                </a:defRPr>
              </a:lvl5pPr>
              <a:lvl6pPr eaLnBrk="0" fontAlgn="base" hangingPunct="0" indent="-228600" marL="2514600">
                <a:spcBef>
                  <a:spcPct val="0"/>
                </a:spcBef>
                <a:spcAft>
                  <a:spcPct val="0"/>
                </a:spcAft>
                <a:defRPr>
                  <a:solidFill>
                    <a:schemeClr val="tx1"/>
                  </a:solidFill>
                  <a:latin typeface="Arial" pitchFamily="34" charset="0"/>
                </a:defRPr>
              </a:lvl6pPr>
              <a:lvl7pPr eaLnBrk="0" fontAlgn="base" hangingPunct="0" indent="-228600" marL="2971800">
                <a:spcBef>
                  <a:spcPct val="0"/>
                </a:spcBef>
                <a:spcAft>
                  <a:spcPct val="0"/>
                </a:spcAft>
                <a:defRPr>
                  <a:solidFill>
                    <a:schemeClr val="tx1"/>
                  </a:solidFill>
                  <a:latin typeface="Arial" pitchFamily="34" charset="0"/>
                </a:defRPr>
              </a:lvl7pPr>
              <a:lvl8pPr eaLnBrk="0" fontAlgn="base" hangingPunct="0" indent="-228600" marL="3429000">
                <a:spcBef>
                  <a:spcPct val="0"/>
                </a:spcBef>
                <a:spcAft>
                  <a:spcPct val="0"/>
                </a:spcAft>
                <a:defRPr>
                  <a:solidFill>
                    <a:schemeClr val="tx1"/>
                  </a:solidFill>
                  <a:latin typeface="Arial" pitchFamily="34" charset="0"/>
                </a:defRPr>
              </a:lvl8pPr>
              <a:lvl9pPr eaLnBrk="0" fontAlgn="base" hangingPunct="0" indent="-228600" marL="3886200">
                <a:spcBef>
                  <a:spcPct val="0"/>
                </a:spcBef>
                <a:spcAft>
                  <a:spcPct val="0"/>
                </a:spcAft>
                <a:defRPr>
                  <a:solidFill>
                    <a:schemeClr val="tx1"/>
                  </a:solidFill>
                  <a:latin typeface="Arial" pitchFamily="34" charset="0"/>
                </a:defRPr>
              </a:lvl9pPr>
            </a:lstStyle>
            <a:p>
              <a:pPr algn="ctr" eaLnBrk="1" hangingPunct="1">
                <a:lnSpc>
                  <a:spcPct val="90000"/>
                </a:lnSpc>
                <a:buClr>
                  <a:schemeClr val="accent2"/>
                </a:buClr>
                <a:buFont typeface="Wingdings" pitchFamily="2" charset="2"/>
                <a:buNone/>
              </a:pPr>
              <a:r>
                <a:rPr altLang="en-US" b="1" dirty="0" sz="1200" i="1" lang="en-US">
                  <a:solidFill>
                    <a:srgbClr val="C00000"/>
                  </a:solidFill>
                </a:rPr>
                <a:t>Courseware</a:t>
              </a:r>
            </a:p>
          </p:txBody>
        </p:sp>
      </p:grpSp>
      <p:sp>
        <p:nvSpPr>
          <p:cNvPr id="1050510" name="Flowchart: Multidocument 159"/>
          <p:cNvSpPr/>
          <p:nvPr/>
        </p:nvSpPr>
        <p:spPr>
          <a:xfrm>
            <a:off x="6719776" y="3891076"/>
            <a:ext cx="945188" cy="872062"/>
          </a:xfrm>
          <a:prstGeom prst="flowChartMultidocument"/>
        </p:spPr>
        <p:style>
          <a:lnRef idx="2">
            <a:schemeClr val="accent3"/>
          </a:lnRef>
          <a:fillRef idx="1">
            <a:schemeClr val="lt1"/>
          </a:fillRef>
          <a:effectRef idx="0">
            <a:schemeClr val="accent3"/>
          </a:effectRef>
          <a:fontRef idx="minor">
            <a:schemeClr val="dk1"/>
          </a:fontRef>
        </p:style>
        <p:txBody>
          <a:bodyPr anchor="ctr" rtlCol="0"/>
          <a:p>
            <a:pPr algn="ctr"/>
            <a:endParaRPr lang="en-US"/>
          </a:p>
        </p:txBody>
      </p:sp>
      <p:sp>
        <p:nvSpPr>
          <p:cNvPr id="1050511" name="TextBox 2"/>
          <p:cNvSpPr txBox="1"/>
          <p:nvPr/>
        </p:nvSpPr>
        <p:spPr>
          <a:xfrm flipH="1">
            <a:off x="6782871" y="4212074"/>
            <a:ext cx="772139" cy="184666"/>
          </a:xfrm>
          <a:prstGeom prst="rect"/>
          <a:noFill/>
        </p:spPr>
        <p:txBody>
          <a:bodyPr bIns="0" lIns="0" rIns="0" rtlCol="0" tIns="0" wrap="square">
            <a:spAutoFit/>
          </a:bodyPr>
          <a:p>
            <a:r>
              <a:rPr b="1" dirty="0" sz="1200" lang="en-US" err="1">
                <a:solidFill>
                  <a:schemeClr val="accent6"/>
                </a:solidFill>
                <a:latin typeface="微软雅黑" pitchFamily="34" charset="-122"/>
                <a:ea typeface="微软雅黑" pitchFamily="34" charset="-122"/>
              </a:rPr>
              <a:t>EduChain</a:t>
            </a:r>
            <a:endParaRPr b="1" dirty="0" sz="1200" lang="en-US">
              <a:solidFill>
                <a:schemeClr val="accent6"/>
              </a:solidFill>
              <a:latin typeface="微软雅黑" pitchFamily="34" charset="-122"/>
              <a:ea typeface="微软雅黑" pitchFamily="34" charset="-122"/>
            </a:endParaRPr>
          </a:p>
        </p:txBody>
      </p:sp>
      <p:sp>
        <p:nvSpPr>
          <p:cNvPr id="1050512" name="TextBox 84"/>
          <p:cNvSpPr txBox="1"/>
          <p:nvPr/>
        </p:nvSpPr>
        <p:spPr>
          <a:xfrm flipH="1">
            <a:off x="6756834" y="4456216"/>
            <a:ext cx="916317" cy="138499"/>
          </a:xfrm>
          <a:prstGeom prst="rect"/>
          <a:noFill/>
        </p:spPr>
        <p:txBody>
          <a:bodyPr bIns="0" lIns="0" rIns="0" rtlCol="0" tIns="0" wrap="square">
            <a:spAutoFit/>
          </a:bodyPr>
          <a:p>
            <a:r>
              <a:rPr b="1" sz="900" lang="en-US">
                <a:solidFill>
                  <a:schemeClr val="accent6"/>
                </a:solidFill>
                <a:latin typeface="微软雅黑" pitchFamily="34" charset="-122"/>
                <a:ea typeface="微软雅黑" pitchFamily="34" charset="-122"/>
              </a:rPr>
              <a:t>Local/remote</a:t>
            </a:r>
            <a:endParaRPr b="1" dirty="0" sz="900" lang="en-US">
              <a:solidFill>
                <a:schemeClr val="accent6"/>
              </a:solidFill>
              <a:latin typeface="微软雅黑" pitchFamily="34" charset="-122"/>
              <a:ea typeface="微软雅黑" pitchFamily="34" charset="-122"/>
            </a:endParaRPr>
          </a:p>
        </p:txBody>
      </p:sp>
      <p:sp>
        <p:nvSpPr>
          <p:cNvPr id="1050513" name="TextBox 85"/>
          <p:cNvSpPr txBox="1"/>
          <p:nvPr/>
        </p:nvSpPr>
        <p:spPr>
          <a:xfrm flipH="1">
            <a:off x="2354075" y="1614595"/>
            <a:ext cx="916317" cy="138499"/>
          </a:xfrm>
          <a:prstGeom prst="rect"/>
          <a:noFill/>
        </p:spPr>
        <p:txBody>
          <a:bodyPr bIns="0" lIns="0" rIns="0" rtlCol="0" tIns="0" wrap="square">
            <a:spAutoFit/>
          </a:bodyPr>
          <a:p>
            <a:r>
              <a:rPr b="1" sz="900" lang="en-US">
                <a:solidFill>
                  <a:schemeClr val="accent6"/>
                </a:solidFill>
                <a:latin typeface="微软雅黑" pitchFamily="34" charset="-122"/>
                <a:ea typeface="微软雅黑" pitchFamily="34" charset="-122"/>
              </a:rPr>
              <a:t>Transations</a:t>
            </a:r>
            <a:endParaRPr b="1" dirty="0" sz="900" lang="en-US">
              <a:solidFill>
                <a:schemeClr val="accent6"/>
              </a:solidFill>
              <a:latin typeface="微软雅黑" pitchFamily="34" charset="-122"/>
              <a:ea typeface="微软雅黑" pitchFamily="34" charset="-122"/>
            </a:endParaRPr>
          </a:p>
        </p:txBody>
      </p:sp>
      <p:sp>
        <p:nvSpPr>
          <p:cNvPr id="1050514" name="标题 1"/>
          <p:cNvSpPr>
            <a:spLocks noGrp="1"/>
          </p:cNvSpPr>
          <p:nvPr>
            <p:ph type="title"/>
          </p:nvPr>
        </p:nvSpPr>
        <p:spPr>
          <a:xfrm>
            <a:off x="606007" y="123478"/>
            <a:ext cx="8358481" cy="382330"/>
          </a:xfrm>
        </p:spPr>
        <p:txBody>
          <a:bodyPr/>
          <a:p>
            <a:r>
              <a:rPr altLang="en-US" b="1" dirty="0" sz="1800" lang="zh-CN">
                <a:solidFill>
                  <a:schemeClr val="bg1"/>
                </a:solidFill>
                <a:latin typeface="Futura Md BT" pitchFamily="34" charset="0"/>
              </a:rPr>
              <a:t>教育区块链：教育资产智能合约引擎</a:t>
            </a:r>
            <a:r>
              <a:rPr altLang="en-US" b="1" dirty="0" sz="1400" lang="zh-CN">
                <a:solidFill>
                  <a:schemeClr val="bg1"/>
                </a:solidFill>
                <a:latin typeface="Futura Md BT" pitchFamily="34" charset="0"/>
              </a:rPr>
              <a:t>（</a:t>
            </a:r>
            <a:r>
              <a:rPr altLang="zh-CN" b="1" dirty="0" sz="1400" lang="en-US">
                <a:solidFill>
                  <a:schemeClr val="bg1"/>
                </a:solidFill>
                <a:latin typeface="Futura Md BT" pitchFamily="34" charset="0"/>
              </a:rPr>
              <a:t>EDU Smart Contract Engine Specification</a:t>
            </a:r>
            <a:r>
              <a:rPr altLang="en-US" b="1" dirty="0" sz="1400" lang="zh-CN">
                <a:solidFill>
                  <a:schemeClr val="bg1"/>
                </a:solidFill>
                <a:latin typeface="Futura Md BT" pitchFamily="34" charset="0"/>
              </a:rPr>
              <a:t>）</a:t>
            </a:r>
            <a:endParaRPr altLang="en-US" dirty="0" sz="1400" lang="zh-CN">
              <a:solidFill>
                <a:schemeClr val="bg1"/>
              </a:solidFill>
            </a:endParaRPr>
          </a:p>
        </p:txBody>
      </p:sp>
      <p:sp>
        <p:nvSpPr>
          <p:cNvPr id="1050515" name="KSO_Shape"/>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pic>
        <p:nvPicPr>
          <p:cNvPr id="2097471" name="图片 3"/>
          <p:cNvPicPr>
            <a:picLocks noChangeAspect="1"/>
          </p:cNvPicPr>
          <p:nvPr/>
        </p:nvPicPr>
        <p:blipFill>
          <a:blip xmlns:r="http://schemas.openxmlformats.org/officeDocument/2006/relationships" r:embed="rId1"/>
          <a:stretch>
            <a:fillRect/>
          </a:stretch>
        </p:blipFill>
        <p:spPr>
          <a:xfrm>
            <a:off x="323528" y="156362"/>
            <a:ext cx="8441766" cy="4982599"/>
          </a:xfrm>
          <a:prstGeom prst="rect"/>
        </p:spPr>
      </p:pic>
      <p:sp>
        <p:nvSpPr>
          <p:cNvPr id="1050516" name="TextBox 2"/>
          <p:cNvSpPr txBox="1"/>
          <p:nvPr/>
        </p:nvSpPr>
        <p:spPr>
          <a:xfrm>
            <a:off x="683568" y="1419622"/>
            <a:ext cx="864096" cy="246221"/>
          </a:xfrm>
          <a:prstGeom prst="rect"/>
          <a:solidFill>
            <a:srgbClr val="FCFCFC"/>
          </a:solidFill>
        </p:spPr>
        <p:txBody>
          <a:bodyPr bIns="0" lIns="0" rIns="0" rtlCol="0" tIns="0" wrap="square">
            <a:spAutoFit/>
          </a:bodyPr>
          <a:p>
            <a:pPr algn="r"/>
            <a:r>
              <a:rPr dirty="0" sz="1600" lang="en-US">
                <a:latin typeface="微软雅黑" pitchFamily="34" charset="-122"/>
                <a:ea typeface="微软雅黑" pitchFamily="34" charset="-122"/>
              </a:rPr>
              <a:t>Course</a:t>
            </a:r>
          </a:p>
        </p:txBody>
      </p:sp>
      <p:sp>
        <p:nvSpPr>
          <p:cNvPr id="1050517" name="TextBox 4"/>
          <p:cNvSpPr txBox="1"/>
          <p:nvPr/>
        </p:nvSpPr>
        <p:spPr>
          <a:xfrm>
            <a:off x="683568" y="915566"/>
            <a:ext cx="792088" cy="215444"/>
          </a:xfrm>
          <a:prstGeom prst="rect"/>
          <a:solidFill>
            <a:schemeClr val="bg1">
              <a:lumMod val="85000"/>
            </a:schemeClr>
          </a:solidFill>
        </p:spPr>
        <p:txBody>
          <a:bodyPr bIns="0" lIns="0" rIns="0" rtlCol="0" tIns="0" wrap="square">
            <a:spAutoFit/>
          </a:bodyPr>
          <a:p>
            <a:pPr algn="r"/>
            <a:r>
              <a:rPr dirty="0" sz="1400" lang="en-US">
                <a:latin typeface="微软雅黑" pitchFamily="34" charset="-122"/>
                <a:ea typeface="微软雅黑" pitchFamily="34" charset="-122"/>
              </a:rPr>
              <a:t>Course</a:t>
            </a:r>
          </a:p>
        </p:txBody>
      </p:sp>
      <p:sp>
        <p:nvSpPr>
          <p:cNvPr id="1050518" name="TextBox 5"/>
          <p:cNvSpPr txBox="1"/>
          <p:nvPr/>
        </p:nvSpPr>
        <p:spPr>
          <a:xfrm>
            <a:off x="348913" y="382640"/>
            <a:ext cx="648072" cy="123111"/>
          </a:xfrm>
          <a:prstGeom prst="rect"/>
          <a:solidFill>
            <a:schemeClr val="bg1">
              <a:lumMod val="85000"/>
            </a:schemeClr>
          </a:solidFill>
        </p:spPr>
        <p:txBody>
          <a:bodyPr bIns="0" lIns="0" rIns="0" rtlCol="0" tIns="0" wrap="square">
            <a:spAutoFit/>
          </a:bodyPr>
          <a:p>
            <a:pPr algn="r"/>
            <a:r>
              <a:rPr dirty="0" sz="800" lang="en-US">
                <a:latin typeface="微软雅黑" pitchFamily="34" charset="-122"/>
                <a:ea typeface="微软雅黑" pitchFamily="34" charset="-122"/>
              </a:rPr>
              <a:t>Course</a:t>
            </a:r>
            <a:r>
              <a:rPr altLang="en-US" dirty="0" sz="800" lang="zh-CN">
                <a:latin typeface="微软雅黑" pitchFamily="34" charset="-122"/>
                <a:ea typeface="微软雅黑" pitchFamily="34" charset="-122"/>
              </a:rPr>
              <a:t> </a:t>
            </a:r>
            <a:r>
              <a:rPr altLang="zh-CN" dirty="0" sz="800" lang="en-US">
                <a:latin typeface="微软雅黑" pitchFamily="34" charset="-122"/>
                <a:ea typeface="微软雅黑" pitchFamily="34" charset="-122"/>
              </a:rPr>
              <a:t>Asset</a:t>
            </a:r>
            <a:endParaRPr dirty="0" sz="800" lang="en-US">
              <a:latin typeface="微软雅黑" pitchFamily="34" charset="-122"/>
              <a:ea typeface="微软雅黑" pitchFamily="34" charset="-122"/>
            </a:endParaRPr>
          </a:p>
        </p:txBody>
      </p:sp>
      <p:sp>
        <p:nvSpPr>
          <p:cNvPr id="1050519" name="TextBox 6"/>
          <p:cNvSpPr txBox="1"/>
          <p:nvPr/>
        </p:nvSpPr>
        <p:spPr>
          <a:xfrm>
            <a:off x="539552" y="207406"/>
            <a:ext cx="1296144" cy="123111"/>
          </a:xfrm>
          <a:prstGeom prst="rect"/>
          <a:solidFill>
            <a:schemeClr val="bg1">
              <a:lumMod val="85000"/>
            </a:schemeClr>
          </a:solidFill>
        </p:spPr>
        <p:txBody>
          <a:bodyPr bIns="0" lIns="0" rIns="0" rtlCol="0" tIns="0" wrap="square">
            <a:spAutoFit/>
          </a:bodyPr>
          <a:p>
            <a:r>
              <a:rPr dirty="0" sz="800" lang="en-US">
                <a:latin typeface="微软雅黑" pitchFamily="34" charset="-122"/>
                <a:ea typeface="微软雅黑" pitchFamily="34" charset="-122"/>
              </a:rPr>
              <a:t>Course</a:t>
            </a:r>
            <a:r>
              <a:rPr altLang="en-US" dirty="0" sz="800" lang="zh-CN">
                <a:latin typeface="微软雅黑" pitchFamily="34" charset="-122"/>
                <a:ea typeface="微软雅黑" pitchFamily="34" charset="-122"/>
              </a:rPr>
              <a:t> </a:t>
            </a:r>
            <a:r>
              <a:rPr altLang="zh-CN" dirty="0" sz="800" lang="en-US">
                <a:latin typeface="微软雅黑" pitchFamily="34" charset="-122"/>
                <a:ea typeface="微软雅黑" pitchFamily="34" charset="-122"/>
              </a:rPr>
              <a:t>Asset Manager</a:t>
            </a:r>
            <a:endParaRPr dirty="0" sz="800" lang="en-US">
              <a:latin typeface="微软雅黑" pitchFamily="34" charset="-122"/>
              <a:ea typeface="微软雅黑"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pic>
        <p:nvPicPr>
          <p:cNvPr id="2097472" name="图片 7"/>
          <p:cNvPicPr>
            <a:picLocks noChangeAspect="1"/>
          </p:cNvPicPr>
          <p:nvPr/>
        </p:nvPicPr>
        <p:blipFill>
          <a:blip xmlns:r="http://schemas.openxmlformats.org/officeDocument/2006/relationships" r:embed="rId1" cstate="print"/>
          <a:stretch>
            <a:fillRect/>
          </a:stretch>
        </p:blipFill>
        <p:spPr>
          <a:xfrm>
            <a:off x="0" y="0"/>
            <a:ext cx="9144000" cy="5143498"/>
          </a:xfrm>
          <a:prstGeom prst="rect"/>
        </p:spPr>
      </p:pic>
      <p:pic>
        <p:nvPicPr>
          <p:cNvPr id="2097473" name="图片 8"/>
          <p:cNvPicPr>
            <a:picLocks noChangeAspect="1"/>
          </p:cNvPicPr>
          <p:nvPr/>
        </p:nvPicPr>
        <p:blipFill>
          <a:blip xmlns:r="http://schemas.openxmlformats.org/officeDocument/2006/relationships" r:embed="rId2" cstate="print"/>
          <a:stretch>
            <a:fillRect/>
          </a:stretch>
        </p:blipFill>
        <p:spPr>
          <a:xfrm>
            <a:off x="0" y="1682008"/>
            <a:ext cx="9144000" cy="1636776"/>
          </a:xfrm>
          <a:prstGeom prst="rect"/>
        </p:spPr>
      </p:pic>
      <p:pic>
        <p:nvPicPr>
          <p:cNvPr id="2097474" name="图片 10"/>
          <p:cNvPicPr>
            <a:picLocks noChangeAspect="1"/>
          </p:cNvPicPr>
          <p:nvPr/>
        </p:nvPicPr>
        <p:blipFill>
          <a:blip xmlns:r="http://schemas.openxmlformats.org/officeDocument/2006/relationships" r:embed="rId3" cstate="print"/>
          <a:stretch>
            <a:fillRect/>
          </a:stretch>
        </p:blipFill>
        <p:spPr>
          <a:xfrm>
            <a:off x="0" y="3310128"/>
            <a:ext cx="9144000" cy="1833372"/>
          </a:xfrm>
          <a:prstGeom prst="rect"/>
        </p:spPr>
      </p:pic>
      <p:sp>
        <p:nvSpPr>
          <p:cNvPr id="1050520" name="TextBox 7"/>
          <p:cNvSpPr>
            <a:spLocks noChangeArrowheads="1"/>
          </p:cNvSpPr>
          <p:nvPr/>
        </p:nvSpPr>
        <p:spPr bwMode="auto">
          <a:xfrm>
            <a:off x="2375756" y="4548091"/>
            <a:ext cx="4392488" cy="184666"/>
          </a:xfrm>
          <a:prstGeom prst="rect"/>
          <a:noFill/>
          <a:ln>
            <a:noFill/>
          </a:ln>
        </p:spPr>
        <p:txBody>
          <a:bodyPr bIns="0" lIns="0" rIns="0" tIns="0" wrap="square">
            <a:spAutoFit/>
          </a:bodyPr>
          <a:p>
            <a:pPr algn="ctr" fontAlgn="auto">
              <a:spcBef>
                <a:spcPts val="0"/>
              </a:spcBef>
              <a:spcAft>
                <a:spcPts val="0"/>
              </a:spcAft>
            </a:pPr>
            <a:r>
              <a:rPr altLang="zh-CN" b="1" dirty="0" sz="1200" lang="en-US">
                <a:solidFill>
                  <a:schemeClr val="accent2">
                    <a:lumMod val="60000"/>
                    <a:lumOff val="40000"/>
                  </a:schemeClr>
                </a:solidFill>
                <a:latin typeface="微软雅黑" pitchFamily="34" charset="-122"/>
                <a:ea typeface="微软雅黑" pitchFamily="34" charset="-122"/>
                <a:sym typeface="微软雅黑" pitchFamily="34" charset="-122"/>
              </a:rPr>
              <a:t>by </a:t>
            </a:r>
            <a:r>
              <a:rPr altLang="zh-CN" b="1" dirty="0" sz="1200" lang="en-US" err="1">
                <a:solidFill>
                  <a:schemeClr val="accent2">
                    <a:lumMod val="60000"/>
                    <a:lumOff val="40000"/>
                  </a:schemeClr>
                </a:solidFill>
                <a:latin typeface="微软雅黑" pitchFamily="34" charset="-122"/>
                <a:ea typeface="微软雅黑" pitchFamily="34" charset="-122"/>
                <a:sym typeface="微软雅黑" pitchFamily="34" charset="-122"/>
              </a:rPr>
              <a:t>Wenyan</a:t>
            </a:r>
            <a:r>
              <a:rPr altLang="zh-CN" b="1" dirty="0" sz="1200" lang="en-US">
                <a:solidFill>
                  <a:schemeClr val="accent2">
                    <a:lumMod val="60000"/>
                    <a:lumOff val="40000"/>
                  </a:schemeClr>
                </a:solidFill>
                <a:latin typeface="微软雅黑" pitchFamily="34" charset="-122"/>
                <a:ea typeface="微软雅黑" pitchFamily="34" charset="-122"/>
                <a:sym typeface="微软雅黑" pitchFamily="34" charset="-122"/>
              </a:rPr>
              <a:t> Qin</a:t>
            </a:r>
            <a:r>
              <a:rPr altLang="en-US" b="1" dirty="0" sz="1200" lang="zh-CN">
                <a:solidFill>
                  <a:schemeClr val="accent2">
                    <a:lumMod val="60000"/>
                    <a:lumOff val="40000"/>
                  </a:schemeClr>
                </a:solidFill>
                <a:latin typeface="微软雅黑" pitchFamily="34" charset="-122"/>
                <a:ea typeface="微软雅黑" pitchFamily="34" charset="-122"/>
                <a:sym typeface="微软雅黑" pitchFamily="34" charset="-122"/>
              </a:rPr>
              <a:t> （广电运通区块链）</a:t>
            </a:r>
          </a:p>
        </p:txBody>
      </p:sp>
      <p:sp>
        <p:nvSpPr>
          <p:cNvPr id="1050521" name="TextBox 7"/>
          <p:cNvSpPr>
            <a:spLocks noChangeArrowheads="1"/>
          </p:cNvSpPr>
          <p:nvPr/>
        </p:nvSpPr>
        <p:spPr bwMode="auto">
          <a:xfrm>
            <a:off x="2087724" y="2530128"/>
            <a:ext cx="4968552" cy="430887"/>
          </a:xfrm>
          <a:prstGeom prst="rect"/>
          <a:noFill/>
          <a:ln>
            <a:noFill/>
          </a:ln>
        </p:spPr>
        <p:txBody>
          <a:bodyPr bIns="0" lIns="0" rIns="0" tIns="0" wrap="square">
            <a:spAutoFit/>
          </a:bodyPr>
          <a:p>
            <a:pPr algn="ctr" fontAlgn="auto">
              <a:spcBef>
                <a:spcPts val="0"/>
              </a:spcBef>
              <a:spcAft>
                <a:spcPts val="0"/>
              </a:spcAft>
            </a:pPr>
            <a:r>
              <a:rPr altLang="zh-CN" b="1" dirty="0" sz="2800" lang="en-US">
                <a:solidFill>
                  <a:schemeClr val="bg1"/>
                </a:solidFill>
                <a:latin typeface="微软雅黑" pitchFamily="34" charset="-122"/>
                <a:ea typeface="微软雅黑" pitchFamily="34" charset="-122"/>
                <a:sym typeface="微软雅黑" pitchFamily="34" charset="-122"/>
              </a:rPr>
              <a:t>THANK YOU</a:t>
            </a:r>
            <a:endParaRPr altLang="en-US" b="1" dirty="0" sz="2800" lang="zh-CN">
              <a:solidFill>
                <a:schemeClr val="bg1"/>
              </a:solidFill>
              <a:latin typeface="微软雅黑" pitchFamily="34" charset="-122"/>
              <a:ea typeface="微软雅黑" pitchFamily="34" charset="-122"/>
              <a:sym typeface="微软雅黑" pitchFamily="34" charset="-122"/>
            </a:endParaRPr>
          </a:p>
        </p:txBody>
      </p:sp>
      <p:sp>
        <p:nvSpPr>
          <p:cNvPr id="1050522" name="TextBox 7"/>
          <p:cNvSpPr>
            <a:spLocks noChangeArrowheads="1"/>
          </p:cNvSpPr>
          <p:nvPr/>
        </p:nvSpPr>
        <p:spPr bwMode="auto">
          <a:xfrm>
            <a:off x="1259632" y="1372352"/>
            <a:ext cx="6624736" cy="923330"/>
          </a:xfrm>
          <a:prstGeom prst="rect"/>
          <a:noFill/>
          <a:ln>
            <a:noFill/>
          </a:ln>
        </p:spPr>
        <p:txBody>
          <a:bodyPr bIns="0" lIns="0" rIns="0" tIns="0" wrap="square">
            <a:spAutoFit/>
          </a:bodyPr>
          <a:p>
            <a:pPr algn="ctr" fontAlgn="auto">
              <a:spcBef>
                <a:spcPts val="0"/>
              </a:spcBef>
              <a:spcAft>
                <a:spcPts val="0"/>
              </a:spcAft>
            </a:pPr>
            <a:r>
              <a:rPr altLang="zh-CN" dirty="0" sz="6000" lang="en-US">
                <a:solidFill>
                  <a:schemeClr val="bg1"/>
                </a:solidFill>
                <a:latin typeface="Swis721 Th BT" pitchFamily="34" charset="0"/>
                <a:ea typeface="微软雅黑" pitchFamily="34" charset="-122"/>
                <a:cs typeface="LilyUPC" pitchFamily="34" charset="-34"/>
                <a:sym typeface="微软雅黑" pitchFamily="34" charset="-122"/>
              </a:rPr>
              <a:t>for real business</a:t>
            </a:r>
            <a:endParaRPr altLang="en-US" dirty="0" sz="6000" lang="zh-CN">
              <a:solidFill>
                <a:schemeClr val="accent2">
                  <a:lumMod val="75000"/>
                </a:schemeClr>
              </a:solidFill>
              <a:latin typeface="Swis721 Th BT" pitchFamily="34" charset="0"/>
              <a:ea typeface="微软雅黑" pitchFamily="34" charset="-122"/>
              <a:cs typeface="LilyUPC" pitchFamily="34" charset="-34"/>
              <a:sym typeface="微软雅黑" pitchFamily="34" charset="-122"/>
            </a:endParaRPr>
          </a:p>
        </p:txBody>
      </p:sp>
      <p:sp>
        <p:nvSpPr>
          <p:cNvPr id="1050523" name="矩形 15"/>
          <p:cNvSpPr/>
          <p:nvPr/>
        </p:nvSpPr>
        <p:spPr>
          <a:xfrm>
            <a:off x="0" y="3300784"/>
            <a:ext cx="9144000" cy="36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24" name="矩形 17"/>
          <p:cNvSpPr/>
          <p:nvPr/>
        </p:nvSpPr>
        <p:spPr>
          <a:xfrm>
            <a:off x="2662166" y="3300784"/>
            <a:ext cx="3819668" cy="36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422" name="组合 18"/>
          <p:cNvGrpSpPr/>
          <p:nvPr/>
        </p:nvGrpSpPr>
        <p:grpSpPr>
          <a:xfrm>
            <a:off x="3699641" y="1022654"/>
            <a:ext cx="343825" cy="309997"/>
            <a:chOff x="4634991" y="2138335"/>
            <a:chExt cx="428348" cy="386204"/>
          </a:xfrm>
        </p:grpSpPr>
        <p:sp>
          <p:nvSpPr>
            <p:cNvPr id="1050525"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50526"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423" name="组合 21"/>
          <p:cNvGrpSpPr/>
          <p:nvPr/>
        </p:nvGrpSpPr>
        <p:grpSpPr>
          <a:xfrm>
            <a:off x="4058880" y="1022654"/>
            <a:ext cx="343825" cy="309997"/>
            <a:chOff x="5076056" y="2138335"/>
            <a:chExt cx="428348" cy="386204"/>
          </a:xfrm>
        </p:grpSpPr>
        <p:sp>
          <p:nvSpPr>
            <p:cNvPr id="1050527"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50528"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424" name="组合 24"/>
          <p:cNvGrpSpPr/>
          <p:nvPr/>
        </p:nvGrpSpPr>
        <p:grpSpPr>
          <a:xfrm>
            <a:off x="4418119" y="1022654"/>
            <a:ext cx="343825" cy="309997"/>
            <a:chOff x="5557128" y="2138335"/>
            <a:chExt cx="428348" cy="386204"/>
          </a:xfrm>
        </p:grpSpPr>
        <p:sp>
          <p:nvSpPr>
            <p:cNvPr id="1050529"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50530"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425" name="组合 27"/>
          <p:cNvGrpSpPr/>
          <p:nvPr/>
        </p:nvGrpSpPr>
        <p:grpSpPr>
          <a:xfrm>
            <a:off x="4777358" y="1022654"/>
            <a:ext cx="343825" cy="309997"/>
            <a:chOff x="6068610" y="2138335"/>
            <a:chExt cx="428348" cy="386204"/>
          </a:xfrm>
        </p:grpSpPr>
        <p:sp>
          <p:nvSpPr>
            <p:cNvPr id="1050531"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50532"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grpSp>
        <p:nvGrpSpPr>
          <p:cNvPr id="426" name="组合 30"/>
          <p:cNvGrpSpPr/>
          <p:nvPr/>
        </p:nvGrpSpPr>
        <p:grpSpPr>
          <a:xfrm>
            <a:off x="5136596" y="1022654"/>
            <a:ext cx="343825" cy="309997"/>
            <a:chOff x="6623914" y="2138335"/>
            <a:chExt cx="428348" cy="386204"/>
          </a:xfrm>
        </p:grpSpPr>
        <p:sp>
          <p:nvSpPr>
            <p:cNvPr id="1050533"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anchor="t" anchorCtr="0" bIns="45720" compatLnSpc="1" lIns="91440" numCol="1" rIns="91440" tIns="45720" vert="horz" wrap="square">
              <a:prstTxWarp prst="textNoShape"/>
            </a:bodyPr>
            <a:p>
              <a:endParaRPr altLang="en-US" lang="zh-CN"/>
            </a:p>
          </p:txBody>
        </p:sp>
        <p:sp>
          <p:nvSpPr>
            <p:cNvPr id="1050534"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grpSp>
      <p:sp>
        <p:nvSpPr>
          <p:cNvPr id="1050535" name="TextBox 7"/>
          <p:cNvSpPr>
            <a:spLocks noChangeArrowheads="1"/>
          </p:cNvSpPr>
          <p:nvPr/>
        </p:nvSpPr>
        <p:spPr bwMode="auto">
          <a:xfrm>
            <a:off x="3590380" y="4805021"/>
            <a:ext cx="1963241" cy="223314"/>
          </a:xfrm>
          <a:prstGeom prst="rect"/>
          <a:noFill/>
          <a:ln>
            <a:noFill/>
          </a:ln>
        </p:spPr>
        <p:txBody>
          <a:bodyPr bIns="0" lIns="0" rIns="0" tIns="0" wrap="square">
            <a:spAutoFit/>
          </a:bodyPr>
          <a:p>
            <a:pPr algn="ctr"/>
            <a:r>
              <a:rPr altLang="zh-CN" dirty="0" sz="1200" lang="en-US">
                <a:solidFill>
                  <a:schemeClr val="bg1"/>
                </a:solidFill>
                <a:latin typeface="Arial Unicode MS" pitchFamily="34" charset="-122"/>
                <a:ea typeface="Arial Unicode MS" pitchFamily="34" charset="-122"/>
                <a:cs typeface="Arial Unicode MS" pitchFamily="34" charset="-122"/>
                <a:sym typeface="微软雅黑" pitchFamily="34" charset="-122"/>
              </a:rPr>
              <a:t>- </a:t>
            </a:r>
            <a:r>
              <a:rPr altLang="zh-CN" dirty="0" sz="1400" lang="en-US">
                <a:solidFill>
                  <a:schemeClr val="bg1"/>
                </a:solidFill>
                <a:latin typeface="Arial Unicode MS" pitchFamily="34" charset="-122"/>
                <a:ea typeface="Arial Unicode MS" pitchFamily="34" charset="-122"/>
                <a:cs typeface="Arial Unicode MS" pitchFamily="34" charset="-122"/>
                <a:sym typeface="微软雅黑" pitchFamily="34" charset="-122"/>
              </a:rPr>
              <a:t>2019/07 </a:t>
            </a:r>
            <a:r>
              <a:rPr altLang="zh-CN" dirty="0" sz="1200" lang="en-US">
                <a:solidFill>
                  <a:schemeClr val="bg1"/>
                </a:solidFill>
                <a:latin typeface="Arial Unicode MS" pitchFamily="34" charset="-122"/>
                <a:ea typeface="Arial Unicode MS" pitchFamily="34" charset="-122"/>
                <a:cs typeface="Arial Unicode MS" pitchFamily="34" charset="-122"/>
                <a:sym typeface="微软雅黑" pitchFamily="34" charset="-122"/>
              </a:rPr>
              <a:t>-</a:t>
            </a:r>
            <a:endParaRPr altLang="en-US" dirty="0" sz="1200" lang="zh-CN">
              <a:solidFill>
                <a:schemeClr val="bg1"/>
              </a:solidFill>
              <a:latin typeface="Arial Unicode MS" pitchFamily="34" charset="-122"/>
              <a:ea typeface="Arial Unicode MS" pitchFamily="34" charset="-122"/>
              <a:cs typeface="Arial Unicode MS" pitchFamily="34" charset="-122"/>
              <a:sym typeface="微软雅黑" pitchFamily="34" charset="-122"/>
            </a:endParaRPr>
          </a:p>
        </p:txBody>
      </p:sp>
      <p:sp>
        <p:nvSpPr>
          <p:cNvPr id="1050536" name="TextBox 1"/>
          <p:cNvSpPr txBox="1"/>
          <p:nvPr/>
        </p:nvSpPr>
        <p:spPr>
          <a:xfrm>
            <a:off x="2226829" y="299523"/>
            <a:ext cx="4781374" cy="492443"/>
          </a:xfrm>
          <a:prstGeom prst="rect"/>
          <a:noFill/>
        </p:spPr>
        <p:txBody>
          <a:bodyPr bIns="0" lIns="0" rIns="0" rtlCol="0" tIns="0" wrap="none">
            <a:spAutoFit/>
          </a:bodyPr>
          <a:p>
            <a:r>
              <a:rPr altLang="zh-CN" b="1" dirty="0" sz="3200" lang="en-US">
                <a:solidFill>
                  <a:schemeClr val="bg1"/>
                </a:solidFill>
                <a:latin typeface="微软雅黑" pitchFamily="34" charset="-122"/>
                <a:ea typeface="微软雅黑" pitchFamily="34" charset="-122"/>
              </a:rPr>
              <a:t>BlockChain Technology</a:t>
            </a:r>
            <a:endParaRPr altLang="en-US" b="1" dirty="0" sz="3200" lang="zh-CN">
              <a:solidFill>
                <a:schemeClr val="bg1"/>
              </a:solidFill>
              <a:latin typeface="微软雅黑" pitchFamily="34" charset="-122"/>
              <a:ea typeface="微软雅黑" pitchFamily="34" charset="-122"/>
            </a:endParaRPr>
          </a:p>
        </p:txBody>
      </p:sp>
      <p:sp>
        <p:nvSpPr>
          <p:cNvPr id="1050537" name="Content Placeholder 27"/>
          <p:cNvSpPr txBox="1"/>
          <p:nvPr/>
        </p:nvSpPr>
        <p:spPr>
          <a:xfrm>
            <a:off x="1520865" y="3951099"/>
            <a:ext cx="6042407"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50538" name="Content Placeholder 27"/>
          <p:cNvSpPr txBox="1"/>
          <p:nvPr/>
        </p:nvSpPr>
        <p:spPr>
          <a:xfrm>
            <a:off x="9061250" y="3951099"/>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50539" name="Content Placeholder 27"/>
          <p:cNvSpPr txBox="1"/>
          <p:nvPr/>
        </p:nvSpPr>
        <p:spPr>
          <a:xfrm>
            <a:off x="-4378523" y="3825626"/>
            <a:ext cx="6042407"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50540" name="Content Placeholder 27"/>
          <p:cNvSpPr txBox="1"/>
          <p:nvPr/>
        </p:nvSpPr>
        <p:spPr>
          <a:xfrm>
            <a:off x="1550307" y="3825626"/>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50541" name="Content Placeholder 27"/>
          <p:cNvSpPr txBox="1"/>
          <p:nvPr/>
        </p:nvSpPr>
        <p:spPr>
          <a:xfrm>
            <a:off x="1510301" y="3708311"/>
            <a:ext cx="6042407"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50542" name="Content Placeholder 27"/>
          <p:cNvSpPr txBox="1"/>
          <p:nvPr/>
        </p:nvSpPr>
        <p:spPr>
          <a:xfrm>
            <a:off x="9050687" y="3708310"/>
            <a:ext cx="6724246" cy="134524"/>
          </a:xfrm>
          <a:prstGeom prst="rect"/>
        </p:spPr>
        <p:txBody>
          <a:bodyPr bIns="0" lIns="0" rIns="0" rtlCol="0" tIns="0" vert="horz" wrap="square">
            <a:spAutoFit/>
          </a:bodyPr>
          <a:lstStyle>
            <a:lvl1pPr algn="l" defTabSz="914363" eaLnBrk="1" hangingPunct="1" indent="-344488" latinLnBrk="0" marL="344488" rtl="0">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algn="l" defTabSz="914363" eaLnBrk="1" hangingPunct="1" indent="-341313" latinLnBrk="0" marL="801688" rtl="0">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algn="l" defTabSz="914363" eaLnBrk="1" hangingPunct="1" indent="-344488" latinLnBrk="0" marL="1258888" rtl="0">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algn="l" defTabSz="914363" eaLnBrk="1" hangingPunct="1" indent="-346075" latinLnBrk="0" marL="17160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algn="l" defTabSz="914363" eaLnBrk="1" hangingPunct="1" indent="-336550" latinLnBrk="0" marL="2173288" rtl="0">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algn="l" defTabSz="914363" eaLnBrk="1" hangingPunct="1" indent="-228591" latinLnBrk="0" marL="2514499" rtl="0">
              <a:spcBef>
                <a:spcPct val="20000"/>
              </a:spcBef>
              <a:buFont typeface="Arial" pitchFamily="34" charset="0"/>
              <a:buChar char="•"/>
              <a:defRPr sz="2000" kern="1200">
                <a:solidFill>
                  <a:schemeClr val="tx1"/>
                </a:solidFill>
                <a:latin typeface="+mn-lt"/>
                <a:ea typeface="+mn-ea"/>
                <a:cs typeface="+mn-cs"/>
              </a:defRPr>
            </a:lvl6pPr>
            <a:lvl7pPr algn="l" defTabSz="914363" eaLnBrk="1" hangingPunct="1" indent="-228591" latinLnBrk="0" marL="2971681" rtl="0">
              <a:spcBef>
                <a:spcPct val="20000"/>
              </a:spcBef>
              <a:buFont typeface="Arial" pitchFamily="34" charset="0"/>
              <a:buChar char="•"/>
              <a:defRPr sz="2000" kern="1200">
                <a:solidFill>
                  <a:schemeClr val="tx1"/>
                </a:solidFill>
                <a:latin typeface="+mn-lt"/>
                <a:ea typeface="+mn-ea"/>
                <a:cs typeface="+mn-cs"/>
              </a:defRPr>
            </a:lvl7pPr>
            <a:lvl8pPr algn="l" defTabSz="914363" eaLnBrk="1" hangingPunct="1" indent="-228591" latinLnBrk="0" marL="3428863" rtl="0">
              <a:spcBef>
                <a:spcPct val="20000"/>
              </a:spcBef>
              <a:buFont typeface="Arial" pitchFamily="34" charset="0"/>
              <a:buChar char="•"/>
              <a:defRPr sz="2000" kern="1200">
                <a:solidFill>
                  <a:schemeClr val="tx1"/>
                </a:solidFill>
                <a:latin typeface="+mn-lt"/>
                <a:ea typeface="+mn-ea"/>
                <a:cs typeface="+mn-cs"/>
              </a:defRPr>
            </a:lvl8pPr>
            <a:lvl9pPr algn="l" defTabSz="914363" eaLnBrk="1" hangingPunct="1" indent="-228591" latinLnBrk="0" marL="3886045" rtl="0">
              <a:spcBef>
                <a:spcPct val="20000"/>
              </a:spcBef>
              <a:buFont typeface="Arial" pitchFamily="34" charset="0"/>
              <a:buChar char="•"/>
              <a:defRPr sz="2000" kern="1200">
                <a:solidFill>
                  <a:schemeClr val="tx1"/>
                </a:solidFill>
                <a:latin typeface="+mn-lt"/>
                <a:ea typeface="+mn-ea"/>
                <a:cs typeface="+mn-cs"/>
              </a:defRPr>
            </a:lvl9pPr>
          </a:lstStyle>
          <a:p>
            <a:pPr defTabSz="443664" indent="0" marL="0">
              <a:buNone/>
            </a:pPr>
            <a:r>
              <a:rPr dirty="0" sz="874" lang="en-US">
                <a:ln>
                  <a:solidFill>
                    <a:srgbClr val="000000">
                      <a:alpha val="0"/>
                    </a:srgbClr>
                  </a:solidFill>
                </a:ln>
                <a:solidFill>
                  <a:srgbClr val="14546D"/>
                </a:solidFill>
                <a:latin typeface="Calibri Light" panose="020F0302020204030204"/>
                <a:ea typeface="微软雅黑"/>
                <a:cs typeface="Consolas" pitchFamily="49" charset="0"/>
              </a:rPr>
              <a:t>01</a:t>
            </a:r>
            <a:r>
              <a:rPr dirty="0" sz="874" lang="en-US">
                <a:ln>
                  <a:solidFill>
                    <a:srgbClr val="000000">
                      <a:alpha val="0"/>
                    </a:srgbClr>
                  </a:solidFill>
                </a:ln>
                <a:solidFill>
                  <a:srgbClr val="14546D"/>
                </a:solidFill>
                <a:latin typeface="Calibri Light" panose="020F0302020204030204"/>
                <a:ea typeface="微软雅黑"/>
                <a:cs typeface="Calibri" pitchFamily="34" charset="0"/>
              </a:rPr>
              <a:t>01011100</a:t>
            </a:r>
            <a:r>
              <a:rPr dirty="0" sz="874" lang="en-US">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50543" name="椭圆 43"/>
          <p:cNvSpPr/>
          <p:nvPr/>
        </p:nvSpPr>
        <p:spPr>
          <a:xfrm>
            <a:off x="4522884" y="3681383"/>
            <a:ext cx="128500" cy="128500"/>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4" name="椭圆 44"/>
          <p:cNvSpPr/>
          <p:nvPr/>
        </p:nvSpPr>
        <p:spPr>
          <a:xfrm>
            <a:off x="4387209" y="3785899"/>
            <a:ext cx="135675" cy="135675"/>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5" name="椭圆 45"/>
          <p:cNvSpPr/>
          <p:nvPr/>
        </p:nvSpPr>
        <p:spPr>
          <a:xfrm>
            <a:off x="4237202" y="3914689"/>
            <a:ext cx="111133" cy="111133"/>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6" name="椭圆 46"/>
          <p:cNvSpPr/>
          <p:nvPr/>
        </p:nvSpPr>
        <p:spPr>
          <a:xfrm>
            <a:off x="3837016" y="3681382"/>
            <a:ext cx="109433" cy="109433"/>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7" name="椭圆 47"/>
          <p:cNvSpPr/>
          <p:nvPr/>
        </p:nvSpPr>
        <p:spPr>
          <a:xfrm>
            <a:off x="4091549" y="3641806"/>
            <a:ext cx="99438" cy="9943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8" name="椭圆 48"/>
          <p:cNvSpPr/>
          <p:nvPr/>
        </p:nvSpPr>
        <p:spPr>
          <a:xfrm>
            <a:off x="4190986" y="3718063"/>
            <a:ext cx="117241" cy="117241"/>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49" name="椭圆 49"/>
          <p:cNvSpPr/>
          <p:nvPr/>
        </p:nvSpPr>
        <p:spPr>
          <a:xfrm>
            <a:off x="4507739" y="3786752"/>
            <a:ext cx="94817" cy="94817"/>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50" name="椭圆 50"/>
          <p:cNvSpPr/>
          <p:nvPr/>
        </p:nvSpPr>
        <p:spPr>
          <a:xfrm>
            <a:off x="4589870" y="3813660"/>
            <a:ext cx="115087" cy="115087"/>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51" name="椭圆 51"/>
          <p:cNvSpPr/>
          <p:nvPr/>
        </p:nvSpPr>
        <p:spPr>
          <a:xfrm rot="11104600">
            <a:off x="4881891" y="3753312"/>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52" name="椭圆 52"/>
          <p:cNvSpPr/>
          <p:nvPr/>
        </p:nvSpPr>
        <p:spPr>
          <a:xfrm rot="11104600">
            <a:off x="4494572" y="3951981"/>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sp>
        <p:nvSpPr>
          <p:cNvPr id="1050553" name="椭圆 53"/>
          <p:cNvSpPr/>
          <p:nvPr/>
        </p:nvSpPr>
        <p:spPr>
          <a:xfrm rot="11104600">
            <a:off x="4781597" y="3802808"/>
            <a:ext cx="81018" cy="81018"/>
          </a:xfrm>
          <a:prstGeom prst="ellipse"/>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p>
            <a:pPr defTabSz="443682"/>
            <a:endParaRPr altLang="en-US" sz="534" lang="zh-CN">
              <a:solidFill>
                <a:prstClr val="white"/>
              </a:solidFill>
              <a:latin typeface="Calibri" panose="020F0502020204030204"/>
              <a:ea typeface="等线" panose="02010600030101010101" pitchFamily="2" charset="-122"/>
            </a:endParaRPr>
          </a:p>
        </p:txBody>
      </p:sp>
      <p:pic>
        <p:nvPicPr>
          <p:cNvPr id="2097475" name="Picture 8" descr="C:\Documents and Settings\Administrator\桌面\图片1.png"/>
          <p:cNvPicPr>
            <a:picLocks noChangeAspect="1" noChangeArrowheads="1"/>
          </p:cNvPicPr>
          <p:nvPr/>
        </p:nvPicPr>
        <p:blipFill>
          <a:blip xmlns:r="http://schemas.openxmlformats.org/officeDocument/2006/relationships" r:embed="rId4"/>
          <a:srcRect/>
          <a:stretch>
            <a:fillRect/>
          </a:stretch>
        </p:blipFill>
        <p:spPr bwMode="auto">
          <a:xfrm>
            <a:off x="4820454" y="4102173"/>
            <a:ext cx="36973" cy="36203"/>
          </a:xfrm>
          <a:prstGeom prst="rect"/>
          <a:noFill/>
          <a:ln>
            <a:noFill/>
          </a:ln>
        </p:spPr>
      </p:pic>
      <p:grpSp>
        <p:nvGrpSpPr>
          <p:cNvPr id="427" name="组合 24"/>
          <p:cNvGrpSpPr/>
          <p:nvPr/>
        </p:nvGrpSpPr>
        <p:grpSpPr>
          <a:xfrm>
            <a:off x="3759792" y="3826110"/>
            <a:ext cx="111236" cy="111832"/>
            <a:chOff x="8310959" y="101601"/>
            <a:chExt cx="369491" cy="371475"/>
          </a:xfrm>
          <a:noFill/>
        </p:grpSpPr>
        <p:sp>
          <p:nvSpPr>
            <p:cNvPr id="1050554" name="圆角矩形 56"/>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55" name="椭圆 57"/>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56"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428" name="组合 28"/>
          <p:cNvGrpSpPr/>
          <p:nvPr/>
        </p:nvGrpSpPr>
        <p:grpSpPr>
          <a:xfrm>
            <a:off x="3786511" y="3761477"/>
            <a:ext cx="147474" cy="146920"/>
            <a:chOff x="8737072" y="194959"/>
            <a:chExt cx="483128" cy="481316"/>
          </a:xfrm>
        </p:grpSpPr>
        <p:sp>
          <p:nvSpPr>
            <p:cNvPr id="1050557" name="椭圆 60"/>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4" name="直接连接符 30"/>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50558" name="Freeform 13"/>
          <p:cNvSpPr>
            <a:spLocks noEditPoints="1"/>
          </p:cNvSpPr>
          <p:nvPr/>
        </p:nvSpPr>
        <p:spPr bwMode="auto">
          <a:xfrm>
            <a:off x="4598626" y="3890640"/>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grpSp>
        <p:nvGrpSpPr>
          <p:cNvPr id="429" name="组合 32"/>
          <p:cNvGrpSpPr/>
          <p:nvPr/>
        </p:nvGrpSpPr>
        <p:grpSpPr>
          <a:xfrm>
            <a:off x="5150452" y="3952407"/>
            <a:ext cx="126700" cy="126847"/>
            <a:chOff x="7502449" y="842952"/>
            <a:chExt cx="437654" cy="438161"/>
          </a:xfrm>
        </p:grpSpPr>
        <p:sp>
          <p:nvSpPr>
            <p:cNvPr id="1050559" name="椭圆 64"/>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0" name="任意多边形 3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1" name="任意多边形 3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2" name="任意多边形 3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3" name="任意多边形 3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5" name="直接连接符 38"/>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50564" name="圆角矩形 79"/>
          <p:cNvSpPr/>
          <p:nvPr/>
        </p:nvSpPr>
        <p:spPr>
          <a:xfrm>
            <a:off x="4462955" y="3876028"/>
            <a:ext cx="191999" cy="129959"/>
          </a:xfrm>
          <a:custGeom>
            <a:avLst/>
            <a:ah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nvGrpSpPr>
          <p:cNvPr id="430" name="组合 40"/>
          <p:cNvGrpSpPr/>
          <p:nvPr/>
        </p:nvGrpSpPr>
        <p:grpSpPr>
          <a:xfrm>
            <a:off x="4811533" y="3893770"/>
            <a:ext cx="111236" cy="111832"/>
            <a:chOff x="8310959" y="101601"/>
            <a:chExt cx="369491" cy="371475"/>
          </a:xfrm>
          <a:noFill/>
        </p:grpSpPr>
        <p:sp>
          <p:nvSpPr>
            <p:cNvPr id="1050565" name="圆角矩形 108"/>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6" name="椭圆 109"/>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67"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431" name="组合 44"/>
          <p:cNvGrpSpPr/>
          <p:nvPr/>
        </p:nvGrpSpPr>
        <p:grpSpPr>
          <a:xfrm>
            <a:off x="4978023" y="3668797"/>
            <a:ext cx="147474" cy="146920"/>
            <a:chOff x="8737072" y="194959"/>
            <a:chExt cx="483128" cy="481316"/>
          </a:xfrm>
        </p:grpSpPr>
        <p:sp>
          <p:nvSpPr>
            <p:cNvPr id="1050568" name="椭圆 112"/>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6" name="直接连接符 46"/>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2" name="组合 47"/>
          <p:cNvGrpSpPr/>
          <p:nvPr/>
        </p:nvGrpSpPr>
        <p:grpSpPr>
          <a:xfrm>
            <a:off x="4108645" y="3879141"/>
            <a:ext cx="126700" cy="126847"/>
            <a:chOff x="7502449" y="842952"/>
            <a:chExt cx="437654" cy="438161"/>
          </a:xfrm>
        </p:grpSpPr>
        <p:sp>
          <p:nvSpPr>
            <p:cNvPr id="1050569" name="椭圆 115"/>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0" name="任意多边形 49"/>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1" name="任意多边形 50"/>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2" name="任意多边形 51"/>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3" name="任意多边形 52"/>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7" name="直接连接符 53"/>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3" name="组合 54"/>
          <p:cNvGrpSpPr/>
          <p:nvPr/>
        </p:nvGrpSpPr>
        <p:grpSpPr>
          <a:xfrm>
            <a:off x="5013069" y="3916257"/>
            <a:ext cx="111236" cy="111832"/>
            <a:chOff x="8310959" y="101601"/>
            <a:chExt cx="369491" cy="371475"/>
          </a:xfrm>
          <a:noFill/>
        </p:grpSpPr>
        <p:sp>
          <p:nvSpPr>
            <p:cNvPr id="1050574" name="圆角矩形 122"/>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5" name="椭圆 123"/>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6"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sp>
        <p:nvSpPr>
          <p:cNvPr id="1050577" name="Freeform 13"/>
          <p:cNvSpPr>
            <a:spLocks noEditPoints="1"/>
          </p:cNvSpPr>
          <p:nvPr/>
        </p:nvSpPr>
        <p:spPr bwMode="auto">
          <a:xfrm>
            <a:off x="4544709" y="3864053"/>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grpSp>
        <p:nvGrpSpPr>
          <p:cNvPr id="434" name="组合 62"/>
          <p:cNvGrpSpPr/>
          <p:nvPr/>
        </p:nvGrpSpPr>
        <p:grpSpPr>
          <a:xfrm>
            <a:off x="4373771" y="3851206"/>
            <a:ext cx="126700" cy="126847"/>
            <a:chOff x="7502449" y="842952"/>
            <a:chExt cx="437654" cy="438161"/>
          </a:xfrm>
        </p:grpSpPr>
        <p:sp>
          <p:nvSpPr>
            <p:cNvPr id="1050578" name="椭圆 127"/>
            <p:cNvSpPr/>
            <p:nvPr/>
          </p:nvSpPr>
          <p:spPr>
            <a:xfrm>
              <a:off x="7502449" y="843458"/>
              <a:ext cx="437654" cy="437654"/>
            </a:xfrm>
            <a:prstGeom prst="ellipse"/>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79" name="任意多边形 6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0" name="任意多边形 6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1" name="任意多边形 6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2" name="任意多边形 6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8" name="直接连接符 68"/>
            <p:cNvCxnSpPr>
              <a:cxnSpLocks/>
            </p:cNvCxnSpPr>
            <p:nvPr/>
          </p:nvCxnSpPr>
          <p:spPr>
            <a:xfrm>
              <a:off x="7507577" y="1061243"/>
              <a:ext cx="431511"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5" name="组合 69"/>
          <p:cNvGrpSpPr/>
          <p:nvPr/>
        </p:nvGrpSpPr>
        <p:grpSpPr>
          <a:xfrm>
            <a:off x="3890496" y="3834423"/>
            <a:ext cx="111236" cy="111832"/>
            <a:chOff x="8310959" y="101601"/>
            <a:chExt cx="369491" cy="371475"/>
          </a:xfrm>
          <a:noFill/>
        </p:grpSpPr>
        <p:sp>
          <p:nvSpPr>
            <p:cNvPr id="1050583" name="圆角矩形 134"/>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4" name="椭圆 135"/>
            <p:cNvSpPr/>
            <p:nvPr/>
          </p:nvSpPr>
          <p:spPr>
            <a:xfrm rot="427386">
              <a:off x="8409852" y="165619"/>
              <a:ext cx="143397" cy="161711"/>
            </a:xfrm>
            <a:prstGeom prst="ellipse"/>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5" name="椭圆 112"/>
            <p:cNvSpPr/>
            <p:nvPr/>
          </p:nvSpPr>
          <p:spPr>
            <a:xfrm>
              <a:off x="8360195" y="326657"/>
              <a:ext cx="275386" cy="146419"/>
            </a:xfrm>
            <a:custGeom>
              <a:avLst/>
              <a:ah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grpSp>
      <p:grpSp>
        <p:nvGrpSpPr>
          <p:cNvPr id="436" name="组合 73"/>
          <p:cNvGrpSpPr/>
          <p:nvPr/>
        </p:nvGrpSpPr>
        <p:grpSpPr>
          <a:xfrm>
            <a:off x="4117205" y="3770459"/>
            <a:ext cx="147474" cy="146920"/>
            <a:chOff x="8737072" y="194959"/>
            <a:chExt cx="483128" cy="481316"/>
          </a:xfrm>
        </p:grpSpPr>
        <p:sp>
          <p:nvSpPr>
            <p:cNvPr id="1050586" name="椭圆 138"/>
            <p:cNvSpPr/>
            <p:nvPr/>
          </p:nvSpPr>
          <p:spPr>
            <a:xfrm>
              <a:off x="8737072" y="194959"/>
              <a:ext cx="325966" cy="325966"/>
            </a:xfrm>
            <a:prstGeom prst="ellipse"/>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cxnSp>
          <p:nvCxnSpPr>
            <p:cNvPr id="3146189" name="直接连接符 75"/>
            <p:cNvCxnSpPr>
              <a:cxnSpLocks/>
            </p:cNvCxnSpPr>
            <p:nvPr/>
          </p:nvCxnSpPr>
          <p:spPr>
            <a:xfrm>
              <a:off x="9018801" y="472242"/>
              <a:ext cx="201399" cy="204033"/>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50587" name="Freeform 13"/>
          <p:cNvSpPr>
            <a:spLocks noEditPoints="1"/>
          </p:cNvSpPr>
          <p:nvPr/>
        </p:nvSpPr>
        <p:spPr bwMode="auto">
          <a:xfrm>
            <a:off x="3621280" y="3805173"/>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sp>
        <p:nvSpPr>
          <p:cNvPr id="1050588" name="圆角矩形 79"/>
          <p:cNvSpPr/>
          <p:nvPr/>
        </p:nvSpPr>
        <p:spPr>
          <a:xfrm>
            <a:off x="5199574" y="3710385"/>
            <a:ext cx="191999" cy="129959"/>
          </a:xfrm>
          <a:custGeom>
            <a:avLst/>
            <a:ah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1165" lang="zh-CN">
              <a:solidFill>
                <a:prstClr val="white"/>
              </a:solidFill>
              <a:latin typeface="Calibri" panose="020F0502020204030204"/>
              <a:ea typeface="等线" panose="02010600030101010101" pitchFamily="2" charset="-122"/>
            </a:endParaRPr>
          </a:p>
        </p:txBody>
      </p:sp>
      <p:sp>
        <p:nvSpPr>
          <p:cNvPr id="1050589" name="Freeform 13"/>
          <p:cNvSpPr>
            <a:spLocks noEditPoints="1"/>
          </p:cNvSpPr>
          <p:nvPr/>
        </p:nvSpPr>
        <p:spPr bwMode="auto">
          <a:xfrm>
            <a:off x="5239193" y="3721477"/>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anchor="t" anchorCtr="0" bIns="29578" compatLnSpc="1" lIns="59157" numCol="1" rIns="59157" tIns="29578" vert="horz" wrap="square">
            <a:prstTxWarp prst="textNoShape"/>
          </a:bodyPr>
          <a:p>
            <a:pPr defTabSz="443682"/>
            <a:endParaRPr altLang="en-US" sz="1165" lang="zh-CN">
              <a:solidFill>
                <a:prstClr val="black"/>
              </a:solidFill>
              <a:latin typeface="Calibri" panose="020F0502020204030204"/>
              <a:ea typeface="等线" panose="02010600030101010101" pitchFamily="2" charset="-122"/>
            </a:endParaRPr>
          </a:p>
        </p:txBody>
      </p:sp>
      <p:sp>
        <p:nvSpPr>
          <p:cNvPr id="1050590" name="圆角矩形 143"/>
          <p:cNvSpPr/>
          <p:nvPr/>
        </p:nvSpPr>
        <p:spPr>
          <a:xfrm rot="10800000" flipH="1" flipV="1">
            <a:off x="3477658" y="3597514"/>
            <a:ext cx="2026977" cy="579474"/>
          </a:xfrm>
          <a:prstGeom prst="roundRect">
            <a:avLst>
              <a:gd name="adj" fmla="val 6518"/>
            </a:avLst>
          </a:prstGeom>
          <a:gradFill flip="none" rotWithShape="1">
            <a:gsLst>
              <a:gs pos="0">
                <a:srgbClr val="CCCCCC"/>
              </a:gs>
              <a:gs pos="100000">
                <a:srgbClr val="FCFCFC"/>
              </a:gs>
            </a:gsLst>
            <a:lin ang="7200000" scaled="0"/>
          </a:gradFill>
          <a:ln w="12700">
            <a:gradFill>
              <a:gsLst>
                <a:gs pos="0">
                  <a:schemeClr val="bg1"/>
                </a:gs>
                <a:gs pos="89000">
                  <a:schemeClr val="bg1">
                    <a:lumMod val="85000"/>
                  </a:schemeClr>
                </a:gs>
              </a:gsLst>
              <a:lin ang="7200000" scaled="0"/>
            </a:gradFill>
          </a:ln>
          <a:effectLst>
            <a:outerShdw algn="tr" blurRad="254000" dir="8160000" dist="127000"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defTabSz="443682"/>
            <a:endParaRPr altLang="en-US" sz="776" lang="zh-CN">
              <a:solidFill>
                <a:srgbClr val="0B3B57"/>
              </a:solidFill>
              <a:latin typeface="Calibri" panose="020F0502020204030204"/>
              <a:ea typeface="等线" panose="02010600030101010101" pitchFamily="2" charset="-122"/>
            </a:endParaRPr>
          </a:p>
        </p:txBody>
      </p:sp>
      <p:sp>
        <p:nvSpPr>
          <p:cNvPr id="1050591" name="TextBox 66"/>
          <p:cNvSpPr txBox="1"/>
          <p:nvPr/>
        </p:nvSpPr>
        <p:spPr>
          <a:xfrm>
            <a:off x="3536829" y="3631948"/>
            <a:ext cx="946768" cy="523220"/>
          </a:xfrm>
          <a:prstGeom prst="rect"/>
          <a:noFill/>
        </p:spPr>
        <p:txBody>
          <a:bodyPr rtlCol="0" wrap="square">
            <a:spAutoFit/>
          </a:bodyPr>
          <a:p>
            <a:pPr defTabSz="443682"/>
            <a:r>
              <a:rPr altLang="zh-CN" dirty="0" sz="2800" lang="en-US">
                <a:solidFill>
                  <a:srgbClr val="326A82"/>
                </a:solidFill>
                <a:latin typeface="Impact" pitchFamily="34" charset="0"/>
                <a:ea typeface="等线" panose="02010600030101010101" pitchFamily="2" charset="-122"/>
              </a:rPr>
              <a:t>NABF</a:t>
            </a:r>
            <a:endParaRPr altLang="en-US" dirty="0" sz="2800" lang="zh-CN">
              <a:solidFill>
                <a:srgbClr val="326A82"/>
              </a:solidFill>
              <a:latin typeface="Impact" pitchFamily="34" charset="0"/>
              <a:ea typeface="等线" panose="02010600030101010101" pitchFamily="2" charset="-122"/>
            </a:endParaRPr>
          </a:p>
        </p:txBody>
      </p:sp>
      <p:grpSp>
        <p:nvGrpSpPr>
          <p:cNvPr id="437" name="组合 6"/>
          <p:cNvGrpSpPr/>
          <p:nvPr/>
        </p:nvGrpSpPr>
        <p:grpSpPr>
          <a:xfrm>
            <a:off x="4358715" y="3588946"/>
            <a:ext cx="1121706" cy="585225"/>
            <a:chOff x="6470679" y="2768636"/>
            <a:chExt cx="1591983" cy="1206134"/>
          </a:xfrm>
          <a:effectLst>
            <a:outerShdw algn="r" blurRad="50800" dir="10800000" dist="38100" rotWithShape="0">
              <a:prstClr val="black">
                <a:alpha val="40000"/>
              </a:prstClr>
            </a:outerShdw>
          </a:effectLst>
        </p:grpSpPr>
        <p:sp>
          <p:nvSpPr>
            <p:cNvPr id="1050592" name="圆角矩形 146"/>
            <p:cNvSpPr/>
            <p:nvPr/>
          </p:nvSpPr>
          <p:spPr>
            <a:xfrm>
              <a:off x="6647288" y="2826525"/>
              <a:ext cx="1415374" cy="1107997"/>
            </a:xfrm>
            <a:prstGeom prst="roundRect">
              <a:avLst>
                <a:gd name="adj" fmla="val 5011"/>
              </a:avLst>
            </a:prstGeom>
            <a:solidFill>
              <a:srgbClr val="326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43682"/>
              <a:r>
                <a:rPr altLang="en-CA" dirty="0" sz="1165" lang="zh-CN">
                  <a:solidFill>
                    <a:prstClr val="white"/>
                  </a:solidFill>
                  <a:latin typeface="Calibri" panose="020F0502020204030204"/>
                  <a:ea typeface="等线" panose="02010600030101010101" pitchFamily="2" charset="-122"/>
                </a:rPr>
                <a:t>北美</a:t>
              </a:r>
              <a:r>
                <a:rPr altLang="en-US" dirty="0" sz="1165" lang="zh-CN">
                  <a:solidFill>
                    <a:prstClr val="white"/>
                  </a:solidFill>
                  <a:latin typeface="Calibri" panose="020F0502020204030204"/>
                  <a:ea typeface="等线" panose="02010600030101010101" pitchFamily="2" charset="-122"/>
                </a:rPr>
                <a:t>区块链基金会</a:t>
              </a:r>
            </a:p>
          </p:txBody>
        </p:sp>
        <p:sp>
          <p:nvSpPr>
            <p:cNvPr id="1050593" name="矩形 148"/>
            <p:cNvSpPr/>
            <p:nvPr/>
          </p:nvSpPr>
          <p:spPr>
            <a:xfrm>
              <a:off x="6470679" y="2768636"/>
              <a:ext cx="380726" cy="1206134"/>
            </a:xfrm>
            <a:prstGeom prst="rect"/>
            <a:noFill/>
          </p:spPr>
          <p:txBody>
            <a:bodyPr wrap="none">
              <a:spAutoFit/>
            </a:bodyPr>
            <a:p>
              <a:pPr defTabSz="443682"/>
              <a:endParaRPr altLang="en-US" dirty="0" sz="3203" lang="zh-CN">
                <a:solidFill>
                  <a:prstClr val="white"/>
                </a:solidFill>
                <a:latin typeface="Impact" pitchFamily="34" charset="0"/>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14:warp dir="i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8">
                                  <p:stCondLst>
                                    <p:cond delay="0"/>
                                  </p:stCondLst>
                                  <p:childTnLst>
                                    <p:set>
                                      <p:cBhvr>
                                        <p:cTn dur="1" fill="hold" id="6">
                                          <p:stCondLst>
                                            <p:cond delay="0"/>
                                          </p:stCondLst>
                                        </p:cTn>
                                        <p:tgtEl>
                                          <p:spTgt spid="1050524"/>
                                        </p:tgtEl>
                                        <p:attrNameLst>
                                          <p:attrName>style.visibility</p:attrName>
                                        </p:attrNameLst>
                                      </p:cBhvr>
                                      <p:to>
                                        <p:strVal val="visible"/>
                                      </p:to>
                                    </p:set>
                                    <p:animEffect transition="in" filter="wipe(left)">
                                      <p:cBhvr>
                                        <p:cTn dur="500" id="7"/>
                                        <p:tgtEl>
                                          <p:spTgt spid="1050524"/>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050523"/>
                                        </p:tgtEl>
                                        <p:attrNameLst>
                                          <p:attrName>style.visibility</p:attrName>
                                        </p:attrNameLst>
                                      </p:cBhvr>
                                      <p:to>
                                        <p:strVal val="visible"/>
                                      </p:to>
                                    </p:set>
                                    <p:animEffect transition="in" filter="wipe(left)">
                                      <p:cBhvr>
                                        <p:cTn dur="500" id="11"/>
                                        <p:tgtEl>
                                          <p:spTgt spid="1050523"/>
                                        </p:tgtEl>
                                      </p:cBhvr>
                                    </p:animEffect>
                                  </p:childTnLst>
                                </p:cTn>
                              </p:par>
                            </p:childTnLst>
                          </p:cTn>
                        </p:par>
                        <p:par>
                          <p:cTn fill="hold" id="12">
                            <p:stCondLst>
                              <p:cond delay="1000"/>
                            </p:stCondLst>
                            <p:childTnLst>
                              <p:par>
                                <p:cTn fill="hold" id="13" nodeType="afterEffect" presetClass="entr" presetID="22" presetSubtype="1">
                                  <p:stCondLst>
                                    <p:cond delay="0"/>
                                  </p:stCondLst>
                                  <p:childTnLst>
                                    <p:set>
                                      <p:cBhvr>
                                        <p:cTn dur="1" fill="hold" id="14">
                                          <p:stCondLst>
                                            <p:cond delay="0"/>
                                          </p:stCondLst>
                                        </p:cTn>
                                        <p:tgtEl>
                                          <p:spTgt spid="2097474"/>
                                        </p:tgtEl>
                                        <p:attrNameLst>
                                          <p:attrName>style.visibility</p:attrName>
                                        </p:attrNameLst>
                                      </p:cBhvr>
                                      <p:to>
                                        <p:strVal val="visible"/>
                                      </p:to>
                                    </p:set>
                                    <p:animEffect transition="in" filter="wipe(up)">
                                      <p:cBhvr>
                                        <p:cTn dur="500" id="15"/>
                                        <p:tgtEl>
                                          <p:spTgt spid="2097474"/>
                                        </p:tgtEl>
                                      </p:cBhvr>
                                    </p:animEffect>
                                  </p:childTnLst>
                                </p:cTn>
                              </p:par>
                            </p:childTnLst>
                          </p:cTn>
                        </p:par>
                        <p:par>
                          <p:cTn fill="hold" id="16">
                            <p:stCondLst>
                              <p:cond delay="1500"/>
                            </p:stCondLst>
                            <p:childTnLst>
                              <p:par>
                                <p:cTn fill="hold" id="17" nodeType="afterEffect" presetClass="entr" presetID="42" presetSubtype="0">
                                  <p:stCondLst>
                                    <p:cond delay="0"/>
                                  </p:stCondLst>
                                  <p:childTnLst>
                                    <p:set>
                                      <p:cBhvr>
                                        <p:cTn dur="1" fill="hold" id="18">
                                          <p:stCondLst>
                                            <p:cond delay="0"/>
                                          </p:stCondLst>
                                        </p:cTn>
                                        <p:tgtEl>
                                          <p:spTgt spid="2097473"/>
                                        </p:tgtEl>
                                        <p:attrNameLst>
                                          <p:attrName>style.visibility</p:attrName>
                                        </p:attrNameLst>
                                      </p:cBhvr>
                                      <p:to>
                                        <p:strVal val="visible"/>
                                      </p:to>
                                    </p:set>
                                    <p:animEffect transition="in" filter="fade">
                                      <p:cBhvr>
                                        <p:cTn dur="1000" id="19"/>
                                        <p:tgtEl>
                                          <p:spTgt spid="2097473"/>
                                        </p:tgtEl>
                                      </p:cBhvr>
                                    </p:animEffect>
                                    <p:anim calcmode="lin" valueType="num">
                                      <p:cBhvr>
                                        <p:cTn dur="1000" fill="hold" id="20"/>
                                        <p:tgtEl>
                                          <p:spTgt spid="2097473"/>
                                        </p:tgtEl>
                                        <p:attrNameLst>
                                          <p:attrName>ppt_x</p:attrName>
                                        </p:attrNameLst>
                                      </p:cBhvr>
                                      <p:tavLst>
                                        <p:tav tm="0">
                                          <p:val>
                                            <p:strVal val="#ppt_x"/>
                                          </p:val>
                                        </p:tav>
                                        <p:tav tm="100000">
                                          <p:val>
                                            <p:strVal val="#ppt_x"/>
                                          </p:val>
                                        </p:tav>
                                      </p:tavLst>
                                    </p:anim>
                                    <p:anim calcmode="lin" valueType="num">
                                      <p:cBhvr>
                                        <p:cTn dur="1000" fill="hold" id="21"/>
                                        <p:tgtEl>
                                          <p:spTgt spid="2097473"/>
                                        </p:tgtEl>
                                        <p:attrNameLst>
                                          <p:attrName>ppt_y</p:attrName>
                                        </p:attrNameLst>
                                      </p:cBhvr>
                                      <p:tavLst>
                                        <p:tav tm="0">
                                          <p:val>
                                            <p:strVal val="#ppt_y+.1"/>
                                          </p:val>
                                        </p:tav>
                                        <p:tav tm="100000">
                                          <p:val>
                                            <p:strVal val="#ppt_y"/>
                                          </p:val>
                                        </p:tav>
                                      </p:tavLst>
                                    </p:anim>
                                  </p:childTnLst>
                                </p:cTn>
                              </p:par>
                            </p:childTnLst>
                          </p:cTn>
                        </p:par>
                        <p:par>
                          <p:cTn fill="hold" id="22">
                            <p:stCondLst>
                              <p:cond delay="2500"/>
                            </p:stCondLst>
                            <p:childTnLst>
                              <p:par>
                                <p:cTn fill="hold" id="23" nodeType="afterEffect" presetClass="entr" presetID="2" presetSubtype="2">
                                  <p:stCondLst>
                                    <p:cond delay="0"/>
                                  </p:stCondLst>
                                  <p:childTnLst>
                                    <p:set>
                                      <p:cBhvr>
                                        <p:cTn dur="1" fill="hold" id="24">
                                          <p:stCondLst>
                                            <p:cond delay="0"/>
                                          </p:stCondLst>
                                        </p:cTn>
                                        <p:tgtEl>
                                          <p:spTgt spid="426"/>
                                        </p:tgtEl>
                                        <p:attrNameLst>
                                          <p:attrName>style.visibility</p:attrName>
                                        </p:attrNameLst>
                                      </p:cBhvr>
                                      <p:to>
                                        <p:strVal val="visible"/>
                                      </p:to>
                                    </p:set>
                                    <p:anim calcmode="lin" valueType="num">
                                      <p:cBhvr additive="base">
                                        <p:cTn dur="500" fill="hold" id="25"/>
                                        <p:tgtEl>
                                          <p:spTgt spid="426"/>
                                        </p:tgtEl>
                                        <p:attrNameLst>
                                          <p:attrName>ppt_x</p:attrName>
                                        </p:attrNameLst>
                                      </p:cBhvr>
                                      <p:tavLst>
                                        <p:tav tm="0">
                                          <p:val>
                                            <p:strVal val="1+#ppt_w/2"/>
                                          </p:val>
                                        </p:tav>
                                        <p:tav tm="100000">
                                          <p:val>
                                            <p:strVal val="#ppt_x"/>
                                          </p:val>
                                        </p:tav>
                                      </p:tavLst>
                                    </p:anim>
                                    <p:anim calcmode="lin" valueType="num">
                                      <p:cBhvr additive="base">
                                        <p:cTn dur="500" fill="hold" id="26"/>
                                        <p:tgtEl>
                                          <p:spTgt spid="426"/>
                                        </p:tgtEl>
                                        <p:attrNameLst>
                                          <p:attrName>ppt_y</p:attrName>
                                        </p:attrNameLst>
                                      </p:cBhvr>
                                      <p:tavLst>
                                        <p:tav tm="0">
                                          <p:val>
                                            <p:strVal val="#ppt_y"/>
                                          </p:val>
                                        </p:tav>
                                        <p:tav tm="100000">
                                          <p:val>
                                            <p:strVal val="#ppt_y"/>
                                          </p:val>
                                        </p:tav>
                                      </p:tavLst>
                                    </p:anim>
                                  </p:childTnLst>
                                </p:cTn>
                              </p:par>
                              <p:par>
                                <p:cTn fill="hold" id="27" nodeType="withEffect" presetClass="entr" presetID="2" presetSubtype="2">
                                  <p:stCondLst>
                                    <p:cond delay="200"/>
                                  </p:stCondLst>
                                  <p:childTnLst>
                                    <p:set>
                                      <p:cBhvr>
                                        <p:cTn dur="1" fill="hold" id="28">
                                          <p:stCondLst>
                                            <p:cond delay="0"/>
                                          </p:stCondLst>
                                        </p:cTn>
                                        <p:tgtEl>
                                          <p:spTgt spid="425"/>
                                        </p:tgtEl>
                                        <p:attrNameLst>
                                          <p:attrName>style.visibility</p:attrName>
                                        </p:attrNameLst>
                                      </p:cBhvr>
                                      <p:to>
                                        <p:strVal val="visible"/>
                                      </p:to>
                                    </p:set>
                                    <p:anim calcmode="lin" valueType="num">
                                      <p:cBhvr additive="base">
                                        <p:cTn dur="500" fill="hold" id="29"/>
                                        <p:tgtEl>
                                          <p:spTgt spid="425"/>
                                        </p:tgtEl>
                                        <p:attrNameLst>
                                          <p:attrName>ppt_x</p:attrName>
                                        </p:attrNameLst>
                                      </p:cBhvr>
                                      <p:tavLst>
                                        <p:tav tm="0">
                                          <p:val>
                                            <p:strVal val="1+#ppt_w/2"/>
                                          </p:val>
                                        </p:tav>
                                        <p:tav tm="100000">
                                          <p:val>
                                            <p:strVal val="#ppt_x"/>
                                          </p:val>
                                        </p:tav>
                                      </p:tavLst>
                                    </p:anim>
                                    <p:anim calcmode="lin" valueType="num">
                                      <p:cBhvr additive="base">
                                        <p:cTn dur="500" fill="hold" id="30"/>
                                        <p:tgtEl>
                                          <p:spTgt spid="425"/>
                                        </p:tgtEl>
                                        <p:attrNameLst>
                                          <p:attrName>ppt_y</p:attrName>
                                        </p:attrNameLst>
                                      </p:cBhvr>
                                      <p:tavLst>
                                        <p:tav tm="0">
                                          <p:val>
                                            <p:strVal val="#ppt_y"/>
                                          </p:val>
                                        </p:tav>
                                        <p:tav tm="100000">
                                          <p:val>
                                            <p:strVal val="#ppt_y"/>
                                          </p:val>
                                        </p:tav>
                                      </p:tavLst>
                                    </p:anim>
                                  </p:childTnLst>
                                </p:cTn>
                              </p:par>
                              <p:par>
                                <p:cTn fill="hold" id="31" nodeType="withEffect" presetClass="entr" presetID="2" presetSubtype="2">
                                  <p:stCondLst>
                                    <p:cond delay="400"/>
                                  </p:stCondLst>
                                  <p:childTnLst>
                                    <p:set>
                                      <p:cBhvr>
                                        <p:cTn dur="1" fill="hold" id="32">
                                          <p:stCondLst>
                                            <p:cond delay="0"/>
                                          </p:stCondLst>
                                        </p:cTn>
                                        <p:tgtEl>
                                          <p:spTgt spid="424"/>
                                        </p:tgtEl>
                                        <p:attrNameLst>
                                          <p:attrName>style.visibility</p:attrName>
                                        </p:attrNameLst>
                                      </p:cBhvr>
                                      <p:to>
                                        <p:strVal val="visible"/>
                                      </p:to>
                                    </p:set>
                                    <p:anim calcmode="lin" valueType="num">
                                      <p:cBhvr additive="base">
                                        <p:cTn dur="500" fill="hold" id="33"/>
                                        <p:tgtEl>
                                          <p:spTgt spid="424"/>
                                        </p:tgtEl>
                                        <p:attrNameLst>
                                          <p:attrName>ppt_x</p:attrName>
                                        </p:attrNameLst>
                                      </p:cBhvr>
                                      <p:tavLst>
                                        <p:tav tm="0">
                                          <p:val>
                                            <p:strVal val="1+#ppt_w/2"/>
                                          </p:val>
                                        </p:tav>
                                        <p:tav tm="100000">
                                          <p:val>
                                            <p:strVal val="#ppt_x"/>
                                          </p:val>
                                        </p:tav>
                                      </p:tavLst>
                                    </p:anim>
                                    <p:anim calcmode="lin" valueType="num">
                                      <p:cBhvr additive="base">
                                        <p:cTn dur="500" fill="hold" id="34"/>
                                        <p:tgtEl>
                                          <p:spTgt spid="424"/>
                                        </p:tgtEl>
                                        <p:attrNameLst>
                                          <p:attrName>ppt_y</p:attrName>
                                        </p:attrNameLst>
                                      </p:cBhvr>
                                      <p:tavLst>
                                        <p:tav tm="0">
                                          <p:val>
                                            <p:strVal val="#ppt_y"/>
                                          </p:val>
                                        </p:tav>
                                        <p:tav tm="100000">
                                          <p:val>
                                            <p:strVal val="#ppt_y"/>
                                          </p:val>
                                        </p:tav>
                                      </p:tavLst>
                                    </p:anim>
                                  </p:childTnLst>
                                </p:cTn>
                              </p:par>
                              <p:par>
                                <p:cTn fill="hold" id="35" nodeType="withEffect" presetClass="entr" presetID="2" presetSubtype="2">
                                  <p:stCondLst>
                                    <p:cond delay="600"/>
                                  </p:stCondLst>
                                  <p:childTnLst>
                                    <p:set>
                                      <p:cBhvr>
                                        <p:cTn dur="1" fill="hold" id="36">
                                          <p:stCondLst>
                                            <p:cond delay="0"/>
                                          </p:stCondLst>
                                        </p:cTn>
                                        <p:tgtEl>
                                          <p:spTgt spid="423"/>
                                        </p:tgtEl>
                                        <p:attrNameLst>
                                          <p:attrName>style.visibility</p:attrName>
                                        </p:attrNameLst>
                                      </p:cBhvr>
                                      <p:to>
                                        <p:strVal val="visible"/>
                                      </p:to>
                                    </p:set>
                                    <p:anim calcmode="lin" valueType="num">
                                      <p:cBhvr additive="base">
                                        <p:cTn dur="500" fill="hold" id="37"/>
                                        <p:tgtEl>
                                          <p:spTgt spid="423"/>
                                        </p:tgtEl>
                                        <p:attrNameLst>
                                          <p:attrName>ppt_x</p:attrName>
                                        </p:attrNameLst>
                                      </p:cBhvr>
                                      <p:tavLst>
                                        <p:tav tm="0">
                                          <p:val>
                                            <p:strVal val="1+#ppt_w/2"/>
                                          </p:val>
                                        </p:tav>
                                        <p:tav tm="100000">
                                          <p:val>
                                            <p:strVal val="#ppt_x"/>
                                          </p:val>
                                        </p:tav>
                                      </p:tavLst>
                                    </p:anim>
                                    <p:anim calcmode="lin" valueType="num">
                                      <p:cBhvr additive="base">
                                        <p:cTn dur="500" fill="hold" id="38"/>
                                        <p:tgtEl>
                                          <p:spTgt spid="423"/>
                                        </p:tgtEl>
                                        <p:attrNameLst>
                                          <p:attrName>ppt_y</p:attrName>
                                        </p:attrNameLst>
                                      </p:cBhvr>
                                      <p:tavLst>
                                        <p:tav tm="0">
                                          <p:val>
                                            <p:strVal val="#ppt_y"/>
                                          </p:val>
                                        </p:tav>
                                        <p:tav tm="100000">
                                          <p:val>
                                            <p:strVal val="#ppt_y"/>
                                          </p:val>
                                        </p:tav>
                                      </p:tavLst>
                                    </p:anim>
                                  </p:childTnLst>
                                </p:cTn>
                              </p:par>
                              <p:par>
                                <p:cTn fill="hold" id="39" nodeType="withEffect" presetClass="entr" presetID="2" presetSubtype="2">
                                  <p:stCondLst>
                                    <p:cond delay="800"/>
                                  </p:stCondLst>
                                  <p:childTnLst>
                                    <p:set>
                                      <p:cBhvr>
                                        <p:cTn dur="1" fill="hold" id="40">
                                          <p:stCondLst>
                                            <p:cond delay="0"/>
                                          </p:stCondLst>
                                        </p:cTn>
                                        <p:tgtEl>
                                          <p:spTgt spid="422"/>
                                        </p:tgtEl>
                                        <p:attrNameLst>
                                          <p:attrName>style.visibility</p:attrName>
                                        </p:attrNameLst>
                                      </p:cBhvr>
                                      <p:to>
                                        <p:strVal val="visible"/>
                                      </p:to>
                                    </p:set>
                                    <p:anim calcmode="lin" valueType="num">
                                      <p:cBhvr additive="base">
                                        <p:cTn dur="500" fill="hold" id="41"/>
                                        <p:tgtEl>
                                          <p:spTgt spid="422"/>
                                        </p:tgtEl>
                                        <p:attrNameLst>
                                          <p:attrName>ppt_x</p:attrName>
                                        </p:attrNameLst>
                                      </p:cBhvr>
                                      <p:tavLst>
                                        <p:tav tm="0">
                                          <p:val>
                                            <p:strVal val="1+#ppt_w/2"/>
                                          </p:val>
                                        </p:tav>
                                        <p:tav tm="100000">
                                          <p:val>
                                            <p:strVal val="#ppt_x"/>
                                          </p:val>
                                        </p:tav>
                                      </p:tavLst>
                                    </p:anim>
                                    <p:anim calcmode="lin" valueType="num">
                                      <p:cBhvr additive="base">
                                        <p:cTn dur="500" fill="hold" id="42"/>
                                        <p:tgtEl>
                                          <p:spTgt spid="422"/>
                                        </p:tgtEl>
                                        <p:attrNameLst>
                                          <p:attrName>ppt_y</p:attrName>
                                        </p:attrNameLst>
                                      </p:cBhvr>
                                      <p:tavLst>
                                        <p:tav tm="0">
                                          <p:val>
                                            <p:strVal val="#ppt_y"/>
                                          </p:val>
                                        </p:tav>
                                        <p:tav tm="100000">
                                          <p:val>
                                            <p:strVal val="#ppt_y"/>
                                          </p:val>
                                        </p:tav>
                                      </p:tavLst>
                                    </p:anim>
                                  </p:childTnLst>
                                </p:cTn>
                              </p:par>
                            </p:childTnLst>
                          </p:cTn>
                        </p:par>
                        <p:par>
                          <p:cTn fill="hold" id="43">
                            <p:stCondLst>
                              <p:cond delay="3800"/>
                            </p:stCondLst>
                            <p:childTnLst>
                              <p:par>
                                <p:cTn accel="50000" fill="hold" grpId="0" id="44" nodeType="afterEffect" presetClass="entr" presetID="38" presetSubtype="0">
                                  <p:stCondLst>
                                    <p:cond delay="0"/>
                                  </p:stCondLst>
                                  <p:iterate type="lt">
                                    <p:tmPct val="50000"/>
                                  </p:iterate>
                                  <p:childTnLst>
                                    <p:set>
                                      <p:cBhvr>
                                        <p:cTn dur="1" fill="hold" id="45">
                                          <p:stCondLst>
                                            <p:cond delay="0"/>
                                          </p:stCondLst>
                                        </p:cTn>
                                        <p:tgtEl>
                                          <p:spTgt spid="1050522"/>
                                        </p:tgtEl>
                                        <p:attrNameLst>
                                          <p:attrName>style.visibility</p:attrName>
                                        </p:attrNameLst>
                                      </p:cBhvr>
                                      <p:to>
                                        <p:strVal val="visible"/>
                                      </p:to>
                                    </p:set>
                                    <p:set>
                                      <p:cBhvr>
                                        <p:cTn dur="114" fill="hold" id="46">
                                          <p:stCondLst>
                                            <p:cond delay="0"/>
                                          </p:stCondLst>
                                        </p:cTn>
                                        <p:tgtEl>
                                          <p:spTgt spid="1050522"/>
                                        </p:tgtEl>
                                        <p:attrNameLst>
                                          <p:attrName>style.rotation</p:attrName>
                                        </p:attrNameLst>
                                      </p:cBhvr>
                                      <p:to>
                                        <p:strVal val="-45.0"/>
                                      </p:to>
                                    </p:set>
                                    <p:anim calcmode="lin" valueType="num">
                                      <p:cBhvr>
                                        <p:cTn dur="114" fill="hold" id="47">
                                          <p:stCondLst>
                                            <p:cond delay="114"/>
                                          </p:stCondLst>
                                        </p:cTn>
                                        <p:tgtEl>
                                          <p:spTgt spid="1050522"/>
                                        </p:tgtEl>
                                        <p:attrNameLst>
                                          <p:attrName>style.rotation</p:attrName>
                                        </p:attrNameLst>
                                      </p:cBhvr>
                                      <p:tavLst>
                                        <p:tav tm="0">
                                          <p:val>
                                            <p:fltVal val="-45.0"/>
                                          </p:val>
                                        </p:tav>
                                        <p:tav tm="69900">
                                          <p:val>
                                            <p:fltVal val="45.0"/>
                                          </p:val>
                                        </p:tav>
                                        <p:tav tm="100000">
                                          <p:val>
                                            <p:fltVal val="0.0"/>
                                          </p:val>
                                        </p:tav>
                                      </p:tavLst>
                                    </p:anim>
                                    <p:anim calcmode="lin" valueType="num">
                                      <p:cBhvr>
                                        <p:cTn dur="114" fill="hold" id="48">
                                          <p:stCondLst>
                                            <p:cond delay="0"/>
                                          </p:stCondLst>
                                        </p:cTn>
                                        <p:tgtEl>
                                          <p:spTgt spid="1050522"/>
                                        </p:tgtEl>
                                        <p:attrNameLst>
                                          <p:attrName>ppt_y</p:attrName>
                                        </p:attrNameLst>
                                      </p:cBhvr>
                                      <p:tavLst>
                                        <p:tav tm="0">
                                          <p:val>
                                            <p:strVal val="#ppt_y-1"/>
                                          </p:val>
                                        </p:tav>
                                        <p:tav tm="100000">
                                          <p:val>
                                            <p:strVal val="#ppt_y-(0.354*#ppt_w-0.172*#ppt_h)"/>
                                          </p:val>
                                        </p:tav>
                                      </p:tavLst>
                                    </p:anim>
                                    <p:anim calcmode="lin" valueType="num">
                                      <p:cBhvr>
                                        <p:cTn autoRev="1" decel="50000" dur="39" fill="hold" id="49">
                                          <p:stCondLst>
                                            <p:cond delay="114"/>
                                          </p:stCondLst>
                                        </p:cTn>
                                        <p:tgtEl>
                                          <p:spTgt spid="1050522"/>
                                        </p:tgtEl>
                                        <p:attrNameLst>
                                          <p:attrName>ppt_y</p:attrName>
                                        </p:attrNameLst>
                                      </p:cBhvr>
                                      <p:tavLst>
                                        <p:tav tm="0">
                                          <p:val>
                                            <p:strVal val="#ppt_y-(0.354*#ppt_w-0.172*#ppt_h)"/>
                                          </p:val>
                                        </p:tav>
                                        <p:tav tm="100000">
                                          <p:val>
                                            <p:strVal val="#ppt_y-(0.354*#ppt_w-0.172*#ppt_h)-#ppt_h/2"/>
                                          </p:val>
                                        </p:tav>
                                      </p:tavLst>
                                    </p:anim>
                                    <p:anim calcmode="lin" valueType="num">
                                      <p:cBhvr>
                                        <p:cTn dur="34" fill="hold" id="50">
                                          <p:stCondLst>
                                            <p:cond delay="216"/>
                                          </p:stCondLst>
                                        </p:cTn>
                                        <p:tgtEl>
                                          <p:spTgt spid="1050522"/>
                                        </p:tgtEl>
                                        <p:attrNameLst>
                                          <p:attrName>ppt_y</p:attrName>
                                        </p:attrNameLst>
                                      </p:cBhvr>
                                      <p:tavLst>
                                        <p:tav tm="0">
                                          <p:val>
                                            <p:strVal val="#ppt_y-(0.354*#ppt_w-0.172*#ppt_h)"/>
                                          </p:val>
                                        </p:tav>
                                        <p:tav tm="100000">
                                          <p:val>
                                            <p:strVal val="#ppt_y"/>
                                          </p:val>
                                        </p:tav>
                                      </p:tavLst>
                                    </p:anim>
                                  </p:childTnLst>
                                </p:cTn>
                              </p:par>
                              <p:par>
                                <p:cTn fill="hold" grpId="0" id="51" nodeType="withEffect" presetClass="entr" presetID="52" presetSubtype="0">
                                  <p:stCondLst>
                                    <p:cond delay="2500"/>
                                  </p:stCondLst>
                                  <p:iterate type="lt">
                                    <p:tmPct val="10000"/>
                                  </p:iterate>
                                  <p:childTnLst>
                                    <p:set>
                                      <p:cBhvr>
                                        <p:cTn dur="1" fill="hold" id="52">
                                          <p:stCondLst>
                                            <p:cond delay="0"/>
                                          </p:stCondLst>
                                        </p:cTn>
                                        <p:tgtEl>
                                          <p:spTgt spid="1050521"/>
                                        </p:tgtEl>
                                        <p:attrNameLst>
                                          <p:attrName>style.visibility</p:attrName>
                                        </p:attrNameLst>
                                      </p:cBhvr>
                                      <p:to>
                                        <p:strVal val="visible"/>
                                      </p:to>
                                    </p:set>
                                    <p:animScale>
                                      <p:cBhvr>
                                        <p:cTn decel="50000" dur="1000" fill="hold" id="53">
                                          <p:stCondLst>
                                            <p:cond delay="0"/>
                                          </p:stCondLst>
                                        </p:cTn>
                                        <p:tgtEl>
                                          <p:spTgt spid="10505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decel="50000" dur="1000" fill="hold" id="54">
                                          <p:stCondLst>
                                            <p:cond delay="0"/>
                                          </p:stCondLst>
                                        </p:cTn>
                                        <p:tgtEl>
                                          <p:spTgt spid="1050521"/>
                                        </p:tgtEl>
                                        <p:attrNameLst>
                                          <p:attrName>ppt_x</p:attrName>
                                          <p:attrName>ppt_y</p:attrName>
                                        </p:attrNameLst>
                                      </p:cBhvr>
                                    </p:animMotion>
                                    <p:animEffect transition="in" filter="fade">
                                      <p:cBhvr>
                                        <p:cTn dur="1000" id="55"/>
                                        <p:tgtEl>
                                          <p:spTgt spid="1050521"/>
                                        </p:tgtEl>
                                      </p:cBhvr>
                                    </p:animEffect>
                                  </p:childTnLst>
                                </p:cTn>
                              </p:par>
                              <p:par>
                                <p:cTn fill="hold" grpId="0" id="56" nodeType="withEffect" presetClass="entr" presetID="22" presetSubtype="8">
                                  <p:stCondLst>
                                    <p:cond delay="4500"/>
                                  </p:stCondLst>
                                  <p:childTnLst>
                                    <p:set>
                                      <p:cBhvr>
                                        <p:cTn dur="1" fill="hold" id="57">
                                          <p:stCondLst>
                                            <p:cond delay="0"/>
                                          </p:stCondLst>
                                        </p:cTn>
                                        <p:tgtEl>
                                          <p:spTgt spid="1050520"/>
                                        </p:tgtEl>
                                        <p:attrNameLst>
                                          <p:attrName>style.visibility</p:attrName>
                                        </p:attrNameLst>
                                      </p:cBhvr>
                                      <p:to>
                                        <p:strVal val="visible"/>
                                      </p:to>
                                    </p:set>
                                    <p:animEffect transition="in" filter="wipe(left)">
                                      <p:cBhvr>
                                        <p:cTn dur="800" id="58"/>
                                        <p:tgtEl>
                                          <p:spTgt spid="1050520"/>
                                        </p:tgtEl>
                                      </p:cBhvr>
                                    </p:animEffect>
                                  </p:childTnLst>
                                </p:cTn>
                              </p:par>
                            </p:childTnLst>
                          </p:cTn>
                        </p:par>
                        <p:par>
                          <p:cTn fill="hold" id="59">
                            <p:stCondLst>
                              <p:cond delay="9100"/>
                            </p:stCondLst>
                            <p:childTnLst>
                              <p:par>
                                <p:cTn fill="hold" grpId="0" id="60" nodeType="afterEffect" presetClass="entr" presetID="16" presetSubtype="37">
                                  <p:stCondLst>
                                    <p:cond delay="0"/>
                                  </p:stCondLst>
                                  <p:childTnLst>
                                    <p:set>
                                      <p:cBhvr>
                                        <p:cTn dur="1" fill="hold" id="61">
                                          <p:stCondLst>
                                            <p:cond delay="0"/>
                                          </p:stCondLst>
                                        </p:cTn>
                                        <p:tgtEl>
                                          <p:spTgt spid="1050535"/>
                                        </p:tgtEl>
                                        <p:attrNameLst>
                                          <p:attrName>style.visibility</p:attrName>
                                        </p:attrNameLst>
                                      </p:cBhvr>
                                      <p:to>
                                        <p:strVal val="visible"/>
                                      </p:to>
                                    </p:set>
                                    <p:animEffect transition="in" filter="barn(outVertical)">
                                      <p:cBhvr>
                                        <p:cTn dur="1000" id="62"/>
                                        <p:tgtEl>
                                          <p:spTgt spid="1050535"/>
                                        </p:tgtEl>
                                      </p:cBhvr>
                                    </p:animEffect>
                                  </p:childTnLst>
                                </p:cTn>
                              </p:par>
                              <p:par>
                                <p:cTn fill="hold" grpId="0" id="63" nodeType="withEffect" presetClass="entr" presetID="2" presetSubtype="8">
                                  <p:stCondLst>
                                    <p:cond delay="0"/>
                                  </p:stCondLst>
                                  <p:childTnLst>
                                    <p:set>
                                      <p:cBhvr>
                                        <p:cTn dur="1" fill="hold" id="64">
                                          <p:stCondLst>
                                            <p:cond delay="0"/>
                                          </p:stCondLst>
                                        </p:cTn>
                                        <p:tgtEl>
                                          <p:spTgt spid="1050591"/>
                                        </p:tgtEl>
                                        <p:attrNameLst>
                                          <p:attrName>style.visibility</p:attrName>
                                        </p:attrNameLst>
                                      </p:cBhvr>
                                      <p:to>
                                        <p:strVal val="visible"/>
                                      </p:to>
                                    </p:set>
                                    <p:anim calcmode="lin" valueType="num">
                                      <p:cBhvr additive="base">
                                        <p:cTn dur="500" fill="hold" id="65"/>
                                        <p:tgtEl>
                                          <p:spTgt spid="1050591"/>
                                        </p:tgtEl>
                                        <p:attrNameLst>
                                          <p:attrName>ppt_x</p:attrName>
                                        </p:attrNameLst>
                                      </p:cBhvr>
                                      <p:tavLst>
                                        <p:tav tm="0">
                                          <p:val>
                                            <p:strVal val="0-#ppt_w/2"/>
                                          </p:val>
                                        </p:tav>
                                        <p:tav tm="100000">
                                          <p:val>
                                            <p:strVal val="#ppt_x"/>
                                          </p:val>
                                        </p:tav>
                                      </p:tavLst>
                                    </p:anim>
                                    <p:anim calcmode="lin" valueType="num">
                                      <p:cBhvr additive="base">
                                        <p:cTn dur="500" fill="hold" id="66"/>
                                        <p:tgtEl>
                                          <p:spTgt spid="1050591"/>
                                        </p:tgtEl>
                                        <p:attrNameLst>
                                          <p:attrName>ppt_y</p:attrName>
                                        </p:attrNameLst>
                                      </p:cBhvr>
                                      <p:tavLst>
                                        <p:tav tm="0">
                                          <p:val>
                                            <p:strVal val="#ppt_y"/>
                                          </p:val>
                                        </p:tav>
                                        <p:tav tm="100000">
                                          <p:val>
                                            <p:strVal val="#ppt_y"/>
                                          </p:val>
                                        </p:tav>
                                      </p:tavLst>
                                    </p:anim>
                                  </p:childTnLst>
                                </p:cTn>
                              </p:par>
                              <p:par>
                                <p:cTn fill="hold" grpId="0" id="67" nodeType="withEffect" presetClass="entr" presetID="53" presetSubtype="16">
                                  <p:stCondLst>
                                    <p:cond delay="0"/>
                                  </p:stCondLst>
                                  <p:childTnLst>
                                    <p:set>
                                      <p:cBhvr>
                                        <p:cTn dur="1" fill="hold" id="68">
                                          <p:stCondLst>
                                            <p:cond delay="0"/>
                                          </p:stCondLst>
                                        </p:cTn>
                                        <p:tgtEl>
                                          <p:spTgt spid="1050590"/>
                                        </p:tgtEl>
                                        <p:attrNameLst>
                                          <p:attrName>style.visibility</p:attrName>
                                        </p:attrNameLst>
                                      </p:cBhvr>
                                      <p:to>
                                        <p:strVal val="visible"/>
                                      </p:to>
                                    </p:set>
                                    <p:anim calcmode="lin" valueType="num">
                                      <p:cBhvr>
                                        <p:cTn dur="500" fill="hold" id="69"/>
                                        <p:tgtEl>
                                          <p:spTgt spid="1050590"/>
                                        </p:tgtEl>
                                        <p:attrNameLst>
                                          <p:attrName>ppt_w</p:attrName>
                                        </p:attrNameLst>
                                      </p:cBhvr>
                                      <p:tavLst>
                                        <p:tav tm="0">
                                          <p:val>
                                            <p:fltVal val="0.0"/>
                                          </p:val>
                                        </p:tav>
                                        <p:tav tm="100000">
                                          <p:val>
                                            <p:strVal val="#ppt_w"/>
                                          </p:val>
                                        </p:tav>
                                      </p:tavLst>
                                    </p:anim>
                                    <p:anim calcmode="lin" valueType="num">
                                      <p:cBhvr>
                                        <p:cTn dur="500" fill="hold" id="70"/>
                                        <p:tgtEl>
                                          <p:spTgt spid="1050590"/>
                                        </p:tgtEl>
                                        <p:attrNameLst>
                                          <p:attrName>ppt_h</p:attrName>
                                        </p:attrNameLst>
                                      </p:cBhvr>
                                      <p:tavLst>
                                        <p:tav tm="0">
                                          <p:val>
                                            <p:fltVal val="0.0"/>
                                          </p:val>
                                        </p:tav>
                                        <p:tav tm="100000">
                                          <p:val>
                                            <p:strVal val="#ppt_h"/>
                                          </p:val>
                                        </p:tav>
                                      </p:tavLst>
                                    </p:anim>
                                    <p:animEffect transition="in" filter="fade">
                                      <p:cBhvr>
                                        <p:cTn dur="500" id="71"/>
                                        <p:tgtEl>
                                          <p:spTgt spid="1050590"/>
                                        </p:tgtEl>
                                      </p:cBhvr>
                                    </p:animEffect>
                                  </p:childTnLst>
                                </p:cTn>
                              </p:par>
                              <p:par>
                                <p:cTn fill="hold" id="72" nodeType="withEffect" presetClass="entr" presetID="2" presetSubtype="2">
                                  <p:stCondLst>
                                    <p:cond delay="0"/>
                                  </p:stCondLst>
                                  <p:childTnLst>
                                    <p:set>
                                      <p:cBhvr>
                                        <p:cTn dur="1" fill="hold" id="73">
                                          <p:stCondLst>
                                            <p:cond delay="0"/>
                                          </p:stCondLst>
                                        </p:cTn>
                                        <p:tgtEl>
                                          <p:spTgt spid="437"/>
                                        </p:tgtEl>
                                        <p:attrNameLst>
                                          <p:attrName>style.visibility</p:attrName>
                                        </p:attrNameLst>
                                      </p:cBhvr>
                                      <p:to>
                                        <p:strVal val="visible"/>
                                      </p:to>
                                    </p:set>
                                    <p:anim calcmode="lin" valueType="num">
                                      <p:cBhvr additive="base">
                                        <p:cTn dur="500" fill="hold" id="74"/>
                                        <p:tgtEl>
                                          <p:spTgt spid="437"/>
                                        </p:tgtEl>
                                        <p:attrNameLst>
                                          <p:attrName>ppt_x</p:attrName>
                                        </p:attrNameLst>
                                      </p:cBhvr>
                                      <p:tavLst>
                                        <p:tav tm="0">
                                          <p:val>
                                            <p:strVal val="1+#ppt_w/2"/>
                                          </p:val>
                                        </p:tav>
                                        <p:tav tm="100000">
                                          <p:val>
                                            <p:strVal val="#ppt_x"/>
                                          </p:val>
                                        </p:tav>
                                      </p:tavLst>
                                    </p:anim>
                                    <p:anim calcmode="lin" valueType="num">
                                      <p:cBhvr additive="base">
                                        <p:cTn dur="500" fill="hold" id="75"/>
                                        <p:tgtEl>
                                          <p:spTgt spid="437"/>
                                        </p:tgtEl>
                                        <p:attrNameLst>
                                          <p:attrName>ppt_y</p:attrName>
                                        </p:attrNameLst>
                                      </p:cBhvr>
                                      <p:tavLst>
                                        <p:tav tm="0">
                                          <p:val>
                                            <p:strVal val="#ppt_y"/>
                                          </p:val>
                                        </p:tav>
                                        <p:tav tm="100000">
                                          <p:val>
                                            <p:strVal val="#ppt_y"/>
                                          </p:val>
                                        </p:tav>
                                      </p:tavLst>
                                    </p:anim>
                                  </p:childTnLst>
                                </p:cTn>
                              </p:par>
                              <p:par>
                                <p:cTn fill="hold" grpId="1" id="76" nodeType="withEffect" presetClass="entr" presetID="10" presetSubtype="0">
                                  <p:stCondLst>
                                    <p:cond delay="1000"/>
                                  </p:stCondLst>
                                  <p:childTnLst>
                                    <p:set>
                                      <p:cBhvr>
                                        <p:cTn dur="1" fill="hold" id="77">
                                          <p:stCondLst>
                                            <p:cond delay="0"/>
                                          </p:stCondLst>
                                        </p:cTn>
                                        <p:tgtEl>
                                          <p:spTgt spid="1050588"/>
                                        </p:tgtEl>
                                        <p:attrNameLst>
                                          <p:attrName>style.visibility</p:attrName>
                                        </p:attrNameLst>
                                      </p:cBhvr>
                                      <p:to>
                                        <p:strVal val="visible"/>
                                      </p:to>
                                    </p:set>
                                    <p:animEffect transition="in" filter="fade">
                                      <p:cBhvr>
                                        <p:cTn dur="500" id="78"/>
                                        <p:tgtEl>
                                          <p:spTgt spid="1050588"/>
                                        </p:tgtEl>
                                      </p:cBhvr>
                                    </p:animEffect>
                                  </p:childTnLst>
                                </p:cTn>
                              </p:par>
                              <p:par>
                                <p:cTn fill="hold" grpId="1" id="79" nodeType="withEffect" presetClass="entr" presetID="10" presetSubtype="0">
                                  <p:stCondLst>
                                    <p:cond delay="1000"/>
                                  </p:stCondLst>
                                  <p:childTnLst>
                                    <p:set>
                                      <p:cBhvr>
                                        <p:cTn dur="1" fill="hold" id="80">
                                          <p:stCondLst>
                                            <p:cond delay="0"/>
                                          </p:stCondLst>
                                        </p:cTn>
                                        <p:tgtEl>
                                          <p:spTgt spid="1050589"/>
                                        </p:tgtEl>
                                        <p:attrNameLst>
                                          <p:attrName>style.visibility</p:attrName>
                                        </p:attrNameLst>
                                      </p:cBhvr>
                                      <p:to>
                                        <p:strVal val="visible"/>
                                      </p:to>
                                    </p:set>
                                    <p:animEffect transition="in" filter="fade">
                                      <p:cBhvr>
                                        <p:cTn dur="500" id="81"/>
                                        <p:tgtEl>
                                          <p:spTgt spid="1050589"/>
                                        </p:tgtEl>
                                      </p:cBhvr>
                                    </p:animEffect>
                                  </p:childTnLst>
                                </p:cTn>
                              </p:par>
                              <p:par>
                                <p:cTn fill="hold" id="82" nodeType="withEffect" presetClass="entr" presetID="10" presetSubtype="0">
                                  <p:stCondLst>
                                    <p:cond delay="1000"/>
                                  </p:stCondLst>
                                  <p:childTnLst>
                                    <p:set>
                                      <p:cBhvr>
                                        <p:cTn dur="1" fill="hold" id="83">
                                          <p:stCondLst>
                                            <p:cond delay="0"/>
                                          </p:stCondLst>
                                        </p:cTn>
                                        <p:tgtEl>
                                          <p:spTgt spid="431"/>
                                        </p:tgtEl>
                                        <p:attrNameLst>
                                          <p:attrName>style.visibility</p:attrName>
                                        </p:attrNameLst>
                                      </p:cBhvr>
                                      <p:to>
                                        <p:strVal val="visible"/>
                                      </p:to>
                                    </p:set>
                                    <p:animEffect transition="in" filter="fade">
                                      <p:cBhvr>
                                        <p:cTn dur="500" id="84"/>
                                        <p:tgtEl>
                                          <p:spTgt spid="431"/>
                                        </p:tgtEl>
                                      </p:cBhvr>
                                    </p:animEffect>
                                  </p:childTnLst>
                                </p:cTn>
                              </p:par>
                              <p:par>
                                <p:cTn fill="hold" id="85" nodeType="withEffect" presetClass="entr" presetID="10" presetSubtype="0">
                                  <p:stCondLst>
                                    <p:cond delay="1000"/>
                                  </p:stCondLst>
                                  <p:childTnLst>
                                    <p:set>
                                      <p:cBhvr>
                                        <p:cTn dur="1" fill="hold" id="86">
                                          <p:stCondLst>
                                            <p:cond delay="0"/>
                                          </p:stCondLst>
                                        </p:cTn>
                                        <p:tgtEl>
                                          <p:spTgt spid="430"/>
                                        </p:tgtEl>
                                        <p:attrNameLst>
                                          <p:attrName>style.visibility</p:attrName>
                                        </p:attrNameLst>
                                      </p:cBhvr>
                                      <p:to>
                                        <p:strVal val="visible"/>
                                      </p:to>
                                    </p:set>
                                    <p:animEffect transition="in" filter="fade">
                                      <p:cBhvr>
                                        <p:cTn dur="500" id="87"/>
                                        <p:tgtEl>
                                          <p:spTgt spid="430"/>
                                        </p:tgtEl>
                                      </p:cBhvr>
                                    </p:animEffect>
                                  </p:childTnLst>
                                </p:cTn>
                              </p:par>
                              <p:par>
                                <p:cTn fill="hold" grpId="1" id="88" nodeType="withEffect" presetClass="entr" presetID="10" presetSubtype="0">
                                  <p:stCondLst>
                                    <p:cond delay="1000"/>
                                  </p:stCondLst>
                                  <p:childTnLst>
                                    <p:set>
                                      <p:cBhvr>
                                        <p:cTn dur="1" fill="hold" id="89">
                                          <p:stCondLst>
                                            <p:cond delay="0"/>
                                          </p:stCondLst>
                                        </p:cTn>
                                        <p:tgtEl>
                                          <p:spTgt spid="1050564"/>
                                        </p:tgtEl>
                                        <p:attrNameLst>
                                          <p:attrName>style.visibility</p:attrName>
                                        </p:attrNameLst>
                                      </p:cBhvr>
                                      <p:to>
                                        <p:strVal val="visible"/>
                                      </p:to>
                                    </p:set>
                                    <p:animEffect transition="in" filter="fade">
                                      <p:cBhvr>
                                        <p:cTn dur="500" id="90"/>
                                        <p:tgtEl>
                                          <p:spTgt spid="1050564"/>
                                        </p:tgtEl>
                                      </p:cBhvr>
                                    </p:animEffect>
                                  </p:childTnLst>
                                </p:cTn>
                              </p:par>
                              <p:par>
                                <p:cTn fill="hold" id="91" nodeType="withEffect" presetClass="entr" presetID="10" presetSubtype="0">
                                  <p:stCondLst>
                                    <p:cond delay="1000"/>
                                  </p:stCondLst>
                                  <p:childTnLst>
                                    <p:set>
                                      <p:cBhvr>
                                        <p:cTn dur="1" fill="hold" id="92">
                                          <p:stCondLst>
                                            <p:cond delay="0"/>
                                          </p:stCondLst>
                                        </p:cTn>
                                        <p:tgtEl>
                                          <p:spTgt spid="432"/>
                                        </p:tgtEl>
                                        <p:attrNameLst>
                                          <p:attrName>style.visibility</p:attrName>
                                        </p:attrNameLst>
                                      </p:cBhvr>
                                      <p:to>
                                        <p:strVal val="visible"/>
                                      </p:to>
                                    </p:set>
                                    <p:animEffect transition="in" filter="fade">
                                      <p:cBhvr>
                                        <p:cTn dur="500" id="93"/>
                                        <p:tgtEl>
                                          <p:spTgt spid="432"/>
                                        </p:tgtEl>
                                      </p:cBhvr>
                                    </p:animEffect>
                                  </p:childTnLst>
                                </p:cTn>
                              </p:par>
                              <p:par>
                                <p:cTn fill="hold" id="94" nodeType="withEffect" presetClass="entr" presetID="10" presetSubtype="0">
                                  <p:stCondLst>
                                    <p:cond delay="1000"/>
                                  </p:stCondLst>
                                  <p:childTnLst>
                                    <p:set>
                                      <p:cBhvr>
                                        <p:cTn dur="1" fill="hold" id="95">
                                          <p:stCondLst>
                                            <p:cond delay="0"/>
                                          </p:stCondLst>
                                        </p:cTn>
                                        <p:tgtEl>
                                          <p:spTgt spid="428"/>
                                        </p:tgtEl>
                                        <p:attrNameLst>
                                          <p:attrName>style.visibility</p:attrName>
                                        </p:attrNameLst>
                                      </p:cBhvr>
                                      <p:to>
                                        <p:strVal val="visible"/>
                                      </p:to>
                                    </p:set>
                                    <p:animEffect transition="in" filter="fade">
                                      <p:cBhvr>
                                        <p:cTn dur="500" id="96"/>
                                        <p:tgtEl>
                                          <p:spTgt spid="428"/>
                                        </p:tgtEl>
                                      </p:cBhvr>
                                    </p:animEffect>
                                  </p:childTnLst>
                                </p:cTn>
                              </p:par>
                              <p:par>
                                <p:cTn fill="hold" id="97" nodeType="withEffect" presetClass="entr" presetID="10" presetSubtype="0">
                                  <p:stCondLst>
                                    <p:cond delay="1000"/>
                                  </p:stCondLst>
                                  <p:childTnLst>
                                    <p:set>
                                      <p:cBhvr>
                                        <p:cTn dur="1" fill="hold" id="98">
                                          <p:stCondLst>
                                            <p:cond delay="0"/>
                                          </p:stCondLst>
                                        </p:cTn>
                                        <p:tgtEl>
                                          <p:spTgt spid="427"/>
                                        </p:tgtEl>
                                        <p:attrNameLst>
                                          <p:attrName>style.visibility</p:attrName>
                                        </p:attrNameLst>
                                      </p:cBhvr>
                                      <p:to>
                                        <p:strVal val="visible"/>
                                      </p:to>
                                    </p:set>
                                    <p:animEffect transition="in" filter="fade">
                                      <p:cBhvr>
                                        <p:cTn dur="500" id="99"/>
                                        <p:tgtEl>
                                          <p:spTgt spid="427"/>
                                        </p:tgtEl>
                                      </p:cBhvr>
                                    </p:animEffect>
                                  </p:childTnLst>
                                </p:cTn>
                              </p:par>
                              <p:par>
                                <p:cTn fill="hold" grpId="1" id="100" nodeType="withEffect" presetClass="entr" presetID="10" presetSubtype="0">
                                  <p:stCondLst>
                                    <p:cond delay="1000"/>
                                  </p:stCondLst>
                                  <p:childTnLst>
                                    <p:set>
                                      <p:cBhvr>
                                        <p:cTn dur="1" fill="hold" id="101">
                                          <p:stCondLst>
                                            <p:cond delay="0"/>
                                          </p:stCondLst>
                                        </p:cTn>
                                        <p:tgtEl>
                                          <p:spTgt spid="1050558"/>
                                        </p:tgtEl>
                                        <p:attrNameLst>
                                          <p:attrName>style.visibility</p:attrName>
                                        </p:attrNameLst>
                                      </p:cBhvr>
                                      <p:to>
                                        <p:strVal val="visible"/>
                                      </p:to>
                                    </p:set>
                                    <p:animEffect transition="in" filter="fade">
                                      <p:cBhvr>
                                        <p:cTn dur="500" id="102"/>
                                        <p:tgtEl>
                                          <p:spTgt spid="1050558"/>
                                        </p:tgtEl>
                                      </p:cBhvr>
                                    </p:animEffect>
                                  </p:childTnLst>
                                </p:cTn>
                              </p:par>
                              <p:par>
                                <p:cTn fill="hold" id="103" nodeType="withEffect" presetClass="entr" presetID="10" presetSubtype="0">
                                  <p:stCondLst>
                                    <p:cond delay="1000"/>
                                  </p:stCondLst>
                                  <p:childTnLst>
                                    <p:set>
                                      <p:cBhvr>
                                        <p:cTn dur="1" fill="hold" id="104">
                                          <p:stCondLst>
                                            <p:cond delay="0"/>
                                          </p:stCondLst>
                                        </p:cTn>
                                        <p:tgtEl>
                                          <p:spTgt spid="429"/>
                                        </p:tgtEl>
                                        <p:attrNameLst>
                                          <p:attrName>style.visibility</p:attrName>
                                        </p:attrNameLst>
                                      </p:cBhvr>
                                      <p:to>
                                        <p:strVal val="visible"/>
                                      </p:to>
                                    </p:set>
                                    <p:animEffect transition="in" filter="fade">
                                      <p:cBhvr>
                                        <p:cTn dur="500" id="105"/>
                                        <p:tgtEl>
                                          <p:spTgt spid="429"/>
                                        </p:tgtEl>
                                      </p:cBhvr>
                                    </p:animEffect>
                                  </p:childTnLst>
                                </p:cTn>
                              </p:par>
                              <p:par>
                                <p:cTn fill="hold" id="106" nodeType="withEffect" presetClass="entr" presetID="10" presetSubtype="0">
                                  <p:stCondLst>
                                    <p:cond delay="1000"/>
                                  </p:stCondLst>
                                  <p:childTnLst>
                                    <p:set>
                                      <p:cBhvr>
                                        <p:cTn dur="1" fill="hold" id="107">
                                          <p:stCondLst>
                                            <p:cond delay="0"/>
                                          </p:stCondLst>
                                        </p:cTn>
                                        <p:tgtEl>
                                          <p:spTgt spid="433"/>
                                        </p:tgtEl>
                                        <p:attrNameLst>
                                          <p:attrName>style.visibility</p:attrName>
                                        </p:attrNameLst>
                                      </p:cBhvr>
                                      <p:to>
                                        <p:strVal val="visible"/>
                                      </p:to>
                                    </p:set>
                                    <p:animEffect transition="in" filter="fade">
                                      <p:cBhvr>
                                        <p:cTn dur="500" id="108"/>
                                        <p:tgtEl>
                                          <p:spTgt spid="433"/>
                                        </p:tgtEl>
                                      </p:cBhvr>
                                    </p:animEffect>
                                  </p:childTnLst>
                                </p:cTn>
                              </p:par>
                              <p:par>
                                <p:cTn fill="hold" grpId="1" id="109" nodeType="withEffect" presetClass="entr" presetID="10" presetSubtype="0">
                                  <p:stCondLst>
                                    <p:cond delay="1000"/>
                                  </p:stCondLst>
                                  <p:childTnLst>
                                    <p:set>
                                      <p:cBhvr>
                                        <p:cTn dur="1" fill="hold" id="110">
                                          <p:stCondLst>
                                            <p:cond delay="0"/>
                                          </p:stCondLst>
                                        </p:cTn>
                                        <p:tgtEl>
                                          <p:spTgt spid="1050577"/>
                                        </p:tgtEl>
                                        <p:attrNameLst>
                                          <p:attrName>style.visibility</p:attrName>
                                        </p:attrNameLst>
                                      </p:cBhvr>
                                      <p:to>
                                        <p:strVal val="visible"/>
                                      </p:to>
                                    </p:set>
                                    <p:animEffect transition="in" filter="fade">
                                      <p:cBhvr>
                                        <p:cTn dur="500" id="111"/>
                                        <p:tgtEl>
                                          <p:spTgt spid="1050577"/>
                                        </p:tgtEl>
                                      </p:cBhvr>
                                    </p:animEffect>
                                  </p:childTnLst>
                                </p:cTn>
                              </p:par>
                              <p:par>
                                <p:cTn fill="hold" id="112" nodeType="withEffect" presetClass="entr" presetID="10" presetSubtype="0">
                                  <p:stCondLst>
                                    <p:cond delay="1000"/>
                                  </p:stCondLst>
                                  <p:childTnLst>
                                    <p:set>
                                      <p:cBhvr>
                                        <p:cTn dur="1" fill="hold" id="113">
                                          <p:stCondLst>
                                            <p:cond delay="0"/>
                                          </p:stCondLst>
                                        </p:cTn>
                                        <p:tgtEl>
                                          <p:spTgt spid="434"/>
                                        </p:tgtEl>
                                        <p:attrNameLst>
                                          <p:attrName>style.visibility</p:attrName>
                                        </p:attrNameLst>
                                      </p:cBhvr>
                                      <p:to>
                                        <p:strVal val="visible"/>
                                      </p:to>
                                    </p:set>
                                    <p:animEffect transition="in" filter="fade">
                                      <p:cBhvr>
                                        <p:cTn dur="500" id="114"/>
                                        <p:tgtEl>
                                          <p:spTgt spid="434"/>
                                        </p:tgtEl>
                                      </p:cBhvr>
                                    </p:animEffect>
                                  </p:childTnLst>
                                </p:cTn>
                              </p:par>
                              <p:par>
                                <p:cTn fill="hold" id="115" nodeType="withEffect" presetClass="entr" presetID="10" presetSubtype="0">
                                  <p:stCondLst>
                                    <p:cond delay="1000"/>
                                  </p:stCondLst>
                                  <p:childTnLst>
                                    <p:set>
                                      <p:cBhvr>
                                        <p:cTn dur="1" fill="hold" id="116">
                                          <p:stCondLst>
                                            <p:cond delay="0"/>
                                          </p:stCondLst>
                                        </p:cTn>
                                        <p:tgtEl>
                                          <p:spTgt spid="436"/>
                                        </p:tgtEl>
                                        <p:attrNameLst>
                                          <p:attrName>style.visibility</p:attrName>
                                        </p:attrNameLst>
                                      </p:cBhvr>
                                      <p:to>
                                        <p:strVal val="visible"/>
                                      </p:to>
                                    </p:set>
                                    <p:animEffect transition="in" filter="fade">
                                      <p:cBhvr>
                                        <p:cTn dur="500" id="117"/>
                                        <p:tgtEl>
                                          <p:spTgt spid="436"/>
                                        </p:tgtEl>
                                      </p:cBhvr>
                                    </p:animEffect>
                                  </p:childTnLst>
                                </p:cTn>
                              </p:par>
                              <p:par>
                                <p:cTn fill="hold" id="118" nodeType="withEffect" presetClass="entr" presetID="10" presetSubtype="0">
                                  <p:stCondLst>
                                    <p:cond delay="1000"/>
                                  </p:stCondLst>
                                  <p:childTnLst>
                                    <p:set>
                                      <p:cBhvr>
                                        <p:cTn dur="1" fill="hold" id="119">
                                          <p:stCondLst>
                                            <p:cond delay="0"/>
                                          </p:stCondLst>
                                        </p:cTn>
                                        <p:tgtEl>
                                          <p:spTgt spid="435"/>
                                        </p:tgtEl>
                                        <p:attrNameLst>
                                          <p:attrName>style.visibility</p:attrName>
                                        </p:attrNameLst>
                                      </p:cBhvr>
                                      <p:to>
                                        <p:strVal val="visible"/>
                                      </p:to>
                                    </p:set>
                                    <p:animEffect transition="in" filter="fade">
                                      <p:cBhvr>
                                        <p:cTn dur="500" id="120"/>
                                        <p:tgtEl>
                                          <p:spTgt spid="435"/>
                                        </p:tgtEl>
                                      </p:cBhvr>
                                    </p:animEffect>
                                  </p:childTnLst>
                                </p:cTn>
                              </p:par>
                              <p:par>
                                <p:cTn fill="hold" grpId="1" id="121" nodeType="withEffect" presetClass="entr" presetID="10" presetSubtype="0">
                                  <p:stCondLst>
                                    <p:cond delay="1000"/>
                                  </p:stCondLst>
                                  <p:childTnLst>
                                    <p:set>
                                      <p:cBhvr>
                                        <p:cTn dur="1" fill="hold" id="122">
                                          <p:stCondLst>
                                            <p:cond delay="0"/>
                                          </p:stCondLst>
                                        </p:cTn>
                                        <p:tgtEl>
                                          <p:spTgt spid="1050587"/>
                                        </p:tgtEl>
                                        <p:attrNameLst>
                                          <p:attrName>style.visibility</p:attrName>
                                        </p:attrNameLst>
                                      </p:cBhvr>
                                      <p:to>
                                        <p:strVal val="visible"/>
                                      </p:to>
                                    </p:set>
                                    <p:animEffect transition="in" filter="fade">
                                      <p:cBhvr>
                                        <p:cTn dur="500" id="123"/>
                                        <p:tgtEl>
                                          <p:spTgt spid="1050587"/>
                                        </p:tgtEl>
                                      </p:cBhvr>
                                    </p:animEffect>
                                  </p:childTnLst>
                                </p:cTn>
                              </p:par>
                              <p:par>
                                <p:cTn fill="hold" grpId="1" id="124" nodeType="withEffect" presetClass="entr" presetID="10" presetSubtype="0">
                                  <p:stCondLst>
                                    <p:cond delay="1000"/>
                                  </p:stCondLst>
                                  <p:childTnLst>
                                    <p:set>
                                      <p:cBhvr>
                                        <p:cTn dur="1" fill="hold" id="125">
                                          <p:stCondLst>
                                            <p:cond delay="0"/>
                                          </p:stCondLst>
                                        </p:cTn>
                                        <p:tgtEl>
                                          <p:spTgt spid="1050543"/>
                                        </p:tgtEl>
                                        <p:attrNameLst>
                                          <p:attrName>style.visibility</p:attrName>
                                        </p:attrNameLst>
                                      </p:cBhvr>
                                      <p:to>
                                        <p:strVal val="visible"/>
                                      </p:to>
                                    </p:set>
                                    <p:animEffect transition="in" filter="fade">
                                      <p:cBhvr>
                                        <p:cTn dur="500" id="126"/>
                                        <p:tgtEl>
                                          <p:spTgt spid="1050543"/>
                                        </p:tgtEl>
                                      </p:cBhvr>
                                    </p:animEffect>
                                  </p:childTnLst>
                                </p:cTn>
                              </p:par>
                              <p:par>
                                <p:cTn fill="hold" grpId="1" id="127" nodeType="withEffect" presetClass="entr" presetID="10" presetSubtype="0">
                                  <p:stCondLst>
                                    <p:cond delay="1000"/>
                                  </p:stCondLst>
                                  <p:childTnLst>
                                    <p:set>
                                      <p:cBhvr>
                                        <p:cTn dur="1" fill="hold" id="128">
                                          <p:stCondLst>
                                            <p:cond delay="0"/>
                                          </p:stCondLst>
                                        </p:cTn>
                                        <p:tgtEl>
                                          <p:spTgt spid="1050550"/>
                                        </p:tgtEl>
                                        <p:attrNameLst>
                                          <p:attrName>style.visibility</p:attrName>
                                        </p:attrNameLst>
                                      </p:cBhvr>
                                      <p:to>
                                        <p:strVal val="visible"/>
                                      </p:to>
                                    </p:set>
                                    <p:animEffect transition="in" filter="fade">
                                      <p:cBhvr>
                                        <p:cTn dur="500" id="129"/>
                                        <p:tgtEl>
                                          <p:spTgt spid="1050550"/>
                                        </p:tgtEl>
                                      </p:cBhvr>
                                    </p:animEffect>
                                  </p:childTnLst>
                                </p:cTn>
                              </p:par>
                              <p:par>
                                <p:cTn fill="hold" grpId="1" id="130" nodeType="withEffect" presetClass="entr" presetID="10" presetSubtype="0">
                                  <p:stCondLst>
                                    <p:cond delay="1000"/>
                                  </p:stCondLst>
                                  <p:childTnLst>
                                    <p:set>
                                      <p:cBhvr>
                                        <p:cTn dur="1" fill="hold" id="131">
                                          <p:stCondLst>
                                            <p:cond delay="0"/>
                                          </p:stCondLst>
                                        </p:cTn>
                                        <p:tgtEl>
                                          <p:spTgt spid="1050548"/>
                                        </p:tgtEl>
                                        <p:attrNameLst>
                                          <p:attrName>style.visibility</p:attrName>
                                        </p:attrNameLst>
                                      </p:cBhvr>
                                      <p:to>
                                        <p:strVal val="visible"/>
                                      </p:to>
                                    </p:set>
                                    <p:animEffect transition="in" filter="fade">
                                      <p:cBhvr>
                                        <p:cTn dur="500" id="132"/>
                                        <p:tgtEl>
                                          <p:spTgt spid="1050548"/>
                                        </p:tgtEl>
                                      </p:cBhvr>
                                    </p:animEffect>
                                  </p:childTnLst>
                                </p:cTn>
                              </p:par>
                              <p:par>
                                <p:cTn fill="hold" grpId="1" id="133" nodeType="withEffect" presetClass="entr" presetID="10" presetSubtype="0">
                                  <p:stCondLst>
                                    <p:cond delay="1000"/>
                                  </p:stCondLst>
                                  <p:childTnLst>
                                    <p:set>
                                      <p:cBhvr>
                                        <p:cTn dur="1" fill="hold" id="134">
                                          <p:stCondLst>
                                            <p:cond delay="0"/>
                                          </p:stCondLst>
                                        </p:cTn>
                                        <p:tgtEl>
                                          <p:spTgt spid="1050547"/>
                                        </p:tgtEl>
                                        <p:attrNameLst>
                                          <p:attrName>style.visibility</p:attrName>
                                        </p:attrNameLst>
                                      </p:cBhvr>
                                      <p:to>
                                        <p:strVal val="visible"/>
                                      </p:to>
                                    </p:set>
                                    <p:animEffect transition="in" filter="fade">
                                      <p:cBhvr>
                                        <p:cTn dur="500" id="135"/>
                                        <p:tgtEl>
                                          <p:spTgt spid="1050547"/>
                                        </p:tgtEl>
                                      </p:cBhvr>
                                    </p:animEffect>
                                  </p:childTnLst>
                                </p:cTn>
                              </p:par>
                              <p:par>
                                <p:cTn fill="hold" grpId="1" id="136" nodeType="withEffect" presetClass="entr" presetID="10" presetSubtype="0">
                                  <p:stCondLst>
                                    <p:cond delay="1000"/>
                                  </p:stCondLst>
                                  <p:childTnLst>
                                    <p:set>
                                      <p:cBhvr>
                                        <p:cTn dur="1" fill="hold" id="137">
                                          <p:stCondLst>
                                            <p:cond delay="0"/>
                                          </p:stCondLst>
                                        </p:cTn>
                                        <p:tgtEl>
                                          <p:spTgt spid="1050545"/>
                                        </p:tgtEl>
                                        <p:attrNameLst>
                                          <p:attrName>style.visibility</p:attrName>
                                        </p:attrNameLst>
                                      </p:cBhvr>
                                      <p:to>
                                        <p:strVal val="visible"/>
                                      </p:to>
                                    </p:set>
                                    <p:animEffect transition="in" filter="fade">
                                      <p:cBhvr>
                                        <p:cTn dur="500" id="138"/>
                                        <p:tgtEl>
                                          <p:spTgt spid="1050545"/>
                                        </p:tgtEl>
                                      </p:cBhvr>
                                    </p:animEffect>
                                  </p:childTnLst>
                                </p:cTn>
                              </p:par>
                              <p:par>
                                <p:cTn fill="hold" grpId="1" id="139" nodeType="withEffect" presetClass="entr" presetID="10" presetSubtype="0">
                                  <p:stCondLst>
                                    <p:cond delay="1000"/>
                                  </p:stCondLst>
                                  <p:childTnLst>
                                    <p:set>
                                      <p:cBhvr>
                                        <p:cTn dur="1" fill="hold" id="140">
                                          <p:stCondLst>
                                            <p:cond delay="0"/>
                                          </p:stCondLst>
                                        </p:cTn>
                                        <p:tgtEl>
                                          <p:spTgt spid="1050551"/>
                                        </p:tgtEl>
                                        <p:attrNameLst>
                                          <p:attrName>style.visibility</p:attrName>
                                        </p:attrNameLst>
                                      </p:cBhvr>
                                      <p:to>
                                        <p:strVal val="visible"/>
                                      </p:to>
                                    </p:set>
                                    <p:animEffect transition="in" filter="fade">
                                      <p:cBhvr>
                                        <p:cTn dur="500" id="141"/>
                                        <p:tgtEl>
                                          <p:spTgt spid="1050551"/>
                                        </p:tgtEl>
                                      </p:cBhvr>
                                    </p:animEffect>
                                  </p:childTnLst>
                                </p:cTn>
                              </p:par>
                              <p:par>
                                <p:cTn fill="hold" grpId="0" id="142" nodeType="withEffect" presetClass="entr" presetID="10" presetSubtype="0">
                                  <p:stCondLst>
                                    <p:cond delay="1000"/>
                                  </p:stCondLst>
                                  <p:childTnLst>
                                    <p:set>
                                      <p:cBhvr>
                                        <p:cTn dur="1" fill="hold" id="143">
                                          <p:stCondLst>
                                            <p:cond delay="0"/>
                                          </p:stCondLst>
                                        </p:cTn>
                                        <p:tgtEl>
                                          <p:spTgt spid="1050549"/>
                                        </p:tgtEl>
                                        <p:attrNameLst>
                                          <p:attrName>style.visibility</p:attrName>
                                        </p:attrNameLst>
                                      </p:cBhvr>
                                      <p:to>
                                        <p:strVal val="visible"/>
                                      </p:to>
                                    </p:set>
                                    <p:animEffect transition="in" filter="fade">
                                      <p:cBhvr>
                                        <p:cTn dur="500" id="144"/>
                                        <p:tgtEl>
                                          <p:spTgt spid="1050549"/>
                                        </p:tgtEl>
                                      </p:cBhvr>
                                    </p:animEffect>
                                  </p:childTnLst>
                                </p:cTn>
                              </p:par>
                              <p:par>
                                <p:cTn fill="hold" id="145" nodeType="withEffect" presetClass="entr" presetID="10" presetSubtype="0">
                                  <p:stCondLst>
                                    <p:cond delay="1000"/>
                                  </p:stCondLst>
                                  <p:childTnLst>
                                    <p:set>
                                      <p:cBhvr>
                                        <p:cTn dur="1" fill="hold" id="146">
                                          <p:stCondLst>
                                            <p:cond delay="0"/>
                                          </p:stCondLst>
                                        </p:cTn>
                                        <p:tgtEl>
                                          <p:spTgt spid="2097475"/>
                                        </p:tgtEl>
                                        <p:attrNameLst>
                                          <p:attrName>style.visibility</p:attrName>
                                        </p:attrNameLst>
                                      </p:cBhvr>
                                      <p:to>
                                        <p:strVal val="visible"/>
                                      </p:to>
                                    </p:set>
                                    <p:animEffect transition="in" filter="fade">
                                      <p:cBhvr>
                                        <p:cTn dur="500" id="147"/>
                                        <p:tgtEl>
                                          <p:spTgt spid="2097475"/>
                                        </p:tgtEl>
                                      </p:cBhvr>
                                    </p:animEffect>
                                  </p:childTnLst>
                                </p:cTn>
                              </p:par>
                              <p:par>
                                <p:cTn fill="hold" grpId="0" id="148" nodeType="withEffect" presetClass="entr" presetID="10" presetSubtype="0">
                                  <p:stCondLst>
                                    <p:cond delay="1000"/>
                                  </p:stCondLst>
                                  <p:childTnLst>
                                    <p:set>
                                      <p:cBhvr>
                                        <p:cTn dur="1" fill="hold" id="149">
                                          <p:stCondLst>
                                            <p:cond delay="0"/>
                                          </p:stCondLst>
                                        </p:cTn>
                                        <p:tgtEl>
                                          <p:spTgt spid="1050553"/>
                                        </p:tgtEl>
                                        <p:attrNameLst>
                                          <p:attrName>style.visibility</p:attrName>
                                        </p:attrNameLst>
                                      </p:cBhvr>
                                      <p:to>
                                        <p:strVal val="visible"/>
                                      </p:to>
                                    </p:set>
                                    <p:animEffect transition="in" filter="fade">
                                      <p:cBhvr>
                                        <p:cTn dur="500" id="150"/>
                                        <p:tgtEl>
                                          <p:spTgt spid="1050553"/>
                                        </p:tgtEl>
                                      </p:cBhvr>
                                    </p:animEffect>
                                  </p:childTnLst>
                                </p:cTn>
                              </p:par>
                              <p:par>
                                <p:cTn fill="hold" grpId="0" id="151" nodeType="withEffect" presetClass="entr" presetID="10" presetSubtype="0">
                                  <p:stCondLst>
                                    <p:cond delay="1000"/>
                                  </p:stCondLst>
                                  <p:childTnLst>
                                    <p:set>
                                      <p:cBhvr>
                                        <p:cTn dur="1" fill="hold" id="152">
                                          <p:stCondLst>
                                            <p:cond delay="0"/>
                                          </p:stCondLst>
                                        </p:cTn>
                                        <p:tgtEl>
                                          <p:spTgt spid="1050544"/>
                                        </p:tgtEl>
                                        <p:attrNameLst>
                                          <p:attrName>style.visibility</p:attrName>
                                        </p:attrNameLst>
                                      </p:cBhvr>
                                      <p:to>
                                        <p:strVal val="visible"/>
                                      </p:to>
                                    </p:set>
                                    <p:animEffect transition="in" filter="fade">
                                      <p:cBhvr>
                                        <p:cTn dur="500" id="153"/>
                                        <p:tgtEl>
                                          <p:spTgt spid="1050544"/>
                                        </p:tgtEl>
                                      </p:cBhvr>
                                    </p:animEffect>
                                  </p:childTnLst>
                                </p:cTn>
                              </p:par>
                              <p:par>
                                <p:cTn fill="hold" grpId="0" id="154" nodeType="withEffect" presetClass="entr" presetID="10" presetSubtype="0">
                                  <p:stCondLst>
                                    <p:cond delay="1000"/>
                                  </p:stCondLst>
                                  <p:childTnLst>
                                    <p:set>
                                      <p:cBhvr>
                                        <p:cTn dur="1" fill="hold" id="155">
                                          <p:stCondLst>
                                            <p:cond delay="0"/>
                                          </p:stCondLst>
                                        </p:cTn>
                                        <p:tgtEl>
                                          <p:spTgt spid="1050552"/>
                                        </p:tgtEl>
                                        <p:attrNameLst>
                                          <p:attrName>style.visibility</p:attrName>
                                        </p:attrNameLst>
                                      </p:cBhvr>
                                      <p:to>
                                        <p:strVal val="visible"/>
                                      </p:to>
                                    </p:set>
                                    <p:animEffect transition="in" filter="fade">
                                      <p:cBhvr>
                                        <p:cTn dur="500" id="156"/>
                                        <p:tgtEl>
                                          <p:spTgt spid="1050552"/>
                                        </p:tgtEl>
                                      </p:cBhvr>
                                    </p:animEffect>
                                  </p:childTnLst>
                                </p:cTn>
                              </p:par>
                              <p:par>
                                <p:cTn fill="hold" grpId="0" id="157" nodeType="withEffect" presetClass="entr" presetID="10" presetSubtype="0">
                                  <p:stCondLst>
                                    <p:cond delay="1000"/>
                                  </p:stCondLst>
                                  <p:childTnLst>
                                    <p:set>
                                      <p:cBhvr>
                                        <p:cTn dur="1" fill="hold" id="158">
                                          <p:stCondLst>
                                            <p:cond delay="0"/>
                                          </p:stCondLst>
                                        </p:cTn>
                                        <p:tgtEl>
                                          <p:spTgt spid="1050546"/>
                                        </p:tgtEl>
                                        <p:attrNameLst>
                                          <p:attrName>style.visibility</p:attrName>
                                        </p:attrNameLst>
                                      </p:cBhvr>
                                      <p:to>
                                        <p:strVal val="visible"/>
                                      </p:to>
                                    </p:set>
                                    <p:animEffect transition="in" filter="fade">
                                      <p:cBhvr>
                                        <p:cTn dur="500" id="159"/>
                                        <p:tgtEl>
                                          <p:spTgt spid="1050546"/>
                                        </p:tgtEl>
                                      </p:cBhvr>
                                    </p:animEffect>
                                  </p:childTnLst>
                                </p:cTn>
                              </p:par>
                              <p:par>
                                <p:cTn fill="hold" grpId="0" id="160" nodeType="withEffect" presetClass="path" presetID="0" presetSubtype="0" repeatCount="indefinite">
                                  <p:stCondLst>
                                    <p:cond delay="400"/>
                                  </p:stCondLst>
                                  <p:childTnLst>
                                    <p:animMotion origin="layout" path="M -8.33333E-7 -0.00023 L -8.33333E-7 0.00023 C 0.00039 -0.00417 0.00274 -0.02454 0.00391 -0.03218 C 0.00417 -0.03473 0.00469 -0.03681 0.00521 -0.03936 C 0.00469 -0.05093 0.00482 -0.0625 0.00391 -0.07361 C 0.00352 -0.07801 0.00195 -0.08172 0.0013 -0.08588 C -0.00391 -0.11551 0.00599 -0.06922 -0.00391 -0.11042 C -0.00482 -0.11459 -0.00534 -0.11875 -0.00651 -0.12269 C -0.0125 -0.14352 -0.01029 -0.13102 -0.0168 -0.14954 C -0.02891 -0.18403 -0.01953 -0.16459 -0.02982 -0.18403 C -0.0306 -0.18797 -0.03138 -0.19213 -0.03229 -0.19607 C -0.03724 -0.21459 -0.03503 -0.20162 -0.0388 -0.21806 C -0.03932 -0.22061 -0.03958 -0.22292 -0.0401 -0.22547 C -0.04088 -0.22986 -0.04193 -0.23357 -0.04271 -0.23797 C -0.04323 -0.24098 -0.04336 -0.24445 -0.04401 -0.24746 C -0.04466 -0.25116 -0.0457 -0.25394 -0.04661 -0.25741 C -0.047 -0.26783 -0.04739 -0.27871 -0.04792 -0.28936 C -0.04818 -0.29653 -0.04922 -0.30394 -0.04922 -0.31135 C -0.04922 -0.32037 -0.04713 -0.36551 -0.04661 -0.37732 C -0.047 -0.3882 -0.04687 -0.39885 -0.04792 -0.40903 C -0.04818 -0.41204 -0.04974 -0.41366 -0.05039 -0.41644 C -0.05234 -0.42454 -0.05351 -0.43334 -0.0556 -0.44098 L -0.06211 -0.46528 C -0.06341 -0.47014 -0.06484 -0.475 -0.06601 -0.4801 C -0.0668 -0.48403 -0.06758 -0.48843 -0.06862 -0.49236 C -0.06966 -0.49653 -0.07135 -0.50047 -0.07239 -0.50486 C -0.07305 -0.50695 -0.07305 -0.50996 -0.0737 -0.51204 C -0.07513 -0.51644 -0.07734 -0.51968 -0.07891 -0.52431 C -0.07995 -0.52709 -0.0806 -0.53033 -0.08151 -0.53403 C -0.08216 -0.53611 -0.08646 -0.55 -0.08789 -0.55348 C -0.08867 -0.5551 -0.08971 -0.55672 -0.09049 -0.5588 C -0.09479 -0.58264 -0.08763 -0.54561 -0.0957 -0.57269 C -0.097 -0.57778 -0.09674 -0.58334 -0.09831 -0.58773 L -0.10091 -0.59514 C -0.10039 -0.60903 -0.10065 -0.62315 -0.09961 -0.63658 C -0.09779 -0.65903 -0.097 -0.65324 -0.0931 -0.66621 C -0.08893 -0.6801 -0.09258 -0.67223 -0.08789 -0.68079 C -0.0875 -0.68357 -0.08724 -0.68588 -0.08672 -0.6882 C -0.08503 -0.69422 -0.08385 -0.69607 -0.08151 -0.70093 C -0.08047 -0.70625 -0.07891 -0.71412 -0.07891 -0.72014 C -0.07891 -0.72477 -0.07969 -0.7301 -0.08021 -0.73473 C -0.0806 -0.7382 -0.08073 -0.74167 -0.08151 -0.74422 C -0.08281 -0.74977 -0.08672 -0.75949 -0.08672 -0.7588 C -0.08711 -0.76158 -0.08724 -0.76459 -0.08789 -0.76667 C -0.08958 -0.77153 -0.09766 -0.78033 -0.09831 -0.78125 C -0.10729 -0.79213 -0.10234 -0.78565 -0.1125 -0.79584 C -0.11562 -0.79908 -0.11849 -0.80255 -0.12161 -0.80602 C -0.12578 -0.80949 -0.13034 -0.81181 -0.1345 -0.81528 C -0.13854 -0.81922 -0.14206 -0.82431 -0.14609 -0.82801 C -0.15677 -0.83611 -0.15443 -0.82871 -0.16289 -0.8375 C -0.16484 -0.83959 -0.16628 -0.84306 -0.1681 -0.84537 C -0.16979 -0.84699 -0.17161 -0.84815 -0.17331 -0.84977 L -0.17721 -0.87176 L -0.17851 -0.87917 L -0.17969 -0.88635 C -0.17851 -0.9044 -0.1793 -0.92315 -0.17591 -0.94051 C -0.17357 -0.95186 -0.16588 -0.9669 -0.15911 -0.97454 C -0.15742 -0.97639 -0.15547 -0.97732 -0.15391 -0.97963 C -0.15208 -0.98148 -0.15065 -0.98496 -0.1487 -0.98658 C -0.14583 -0.98912 -0.14271 -0.98982 -0.13971 -0.99167 C -0.1362 -0.99375 -0.13294 -0.99699 -0.1293 -0.99885 C -0.12643 -1.00023 -0.12331 -1.00023 -0.12031 -1.00116 C -0.1168 -1.00255 -0.11341 -1.0051 -0.10989 -1.00625 C -0.10612 -1.00764 -0.10208 -1.00764 -0.09831 -1.0088 C -0.0944 -1.00996 -0.09062 -1.01227 -0.08672 -1.01389 C -0.04883 -1.02477 -0.09531 -1.00857 -0.06341 -1.01852 C -0.0595 -1.01968 -0.05391 -1.02361 -0.05039 -1.0257 L -0.04271 -1.03056 C -0.04141 -1.03148 -0.0401 -1.03264 -0.0388 -1.03311 L -0.03229 -1.03542 C -0.03112 -1.03727 -0.02995 -1.03912 -0.02851 -1.04051 C -0.02604 -1.0426 -0.0207 -1.04537 -0.0207 -1.04514 C -0.01745 -1.06412 -0.02187 -1.04098 -0.0168 -1.05996 C -0.01575 -1.06412 -0.01523 -1.06829 -0.01419 -1.07223 C -0.01354 -1.07523 -0.01224 -1.07686 -0.01172 -1.07963 C -0.01055 -1.08426 -0.00989 -1.08936 -0.00911 -1.09422 C -0.00859 -1.0963 -0.00807 -1.09885 -0.00781 -1.10139 C -0.00612 -1.11366 -0.00703 -1.10834 -0.00521 -1.11852 C -0.00482 -1.12454 -0.00456 -1.12986 -0.00391 -1.13565 C -0.00364 -1.1382 -0.0026 -1.14051 -0.0026 -1.14329 C -0.0026 -1.14676 -0.00338 -1.14954 -0.00391 -1.15278 C -0.00495 -1.15973 -0.00495 -1.15926 -0.00651 -1.16528 L -0.00651 -1.16482 L -0.00651 -1.16528 " pathEditMode="relative" rAng="0" ptsTypes="AAAAAAAAAAAAAAAAAAAAAAAAAAAAAAAAAAAAAAAAAAAAAAAAAAAAAAAAAAAAAAAAAAAAAAAAAAAAAAAAAAAA">
                                      <p:cBhvr>
                                        <p:cTn dur="3000" fill="hold" id="161"/>
                                        <p:tgtEl>
                                          <p:spTgt spid="1050588"/>
                                        </p:tgtEl>
                                        <p:attrNameLst>
                                          <p:attrName>ppt_x</p:attrName>
                                          <p:attrName>ppt_y</p:attrName>
                                        </p:attrNameLst>
                                      </p:cBhvr>
                                      <p:rCtr x="-8724" y="-58218"/>
                                    </p:animMotion>
                                  </p:childTnLst>
                                </p:cTn>
                              </p:par>
                              <p:par>
                                <p:cTn fill="hold" grpId="0" id="162" nodeType="withEffect" presetClass="path" presetID="0" presetSubtype="0" repeatCount="indefinite">
                                  <p:stCondLst>
                                    <p:cond delay="1400"/>
                                  </p:stCondLst>
                                  <p:childTnLst>
                                    <p:animMotion origin="layout" path="M 5E-6 3.33333E-6 L 5E-6 0.00023 C -0.0039 -0.00695 -0.00742 -0.01482 -0.01171 -0.02084 C -0.01562 -0.02639 -0.0246 -0.03449 -0.0246 -0.03426 C -0.02591 -0.03773 -0.02708 -0.04098 -0.02852 -0.04375 C -0.02968 -0.0463 -0.03138 -0.04815 -0.03242 -0.0507 C -0.03842 -0.06551 -0.03125 -0.05533 -0.03893 -0.06459 C -0.0414 -0.07223 -0.04479 -0.07917 -0.04662 -0.0875 C -0.04999 -0.10209 -0.04818 -0.09537 -0.05182 -0.10811 C -0.05273 -0.11574 -0.05352 -0.12361 -0.05442 -0.13125 C -0.05481 -0.13426 -0.05585 -0.13727 -0.05572 -0.14028 C -0.05364 -0.19167 -0.05612 -0.18033 -0.04922 -0.20463 C -0.04648 -0.24885 -0.04908 -0.23287 -0.04532 -0.25301 C -0.04296 -0.2875 -0.04166 -0.28496 -0.04401 -0.31505 C -0.04427 -0.3176 -0.04492 -0.31968 -0.04532 -0.32199 C -0.04583 -0.325 -0.0461 -0.32824 -0.04662 -0.33125 C -0.0474 -0.33519 -0.0483 -0.33889 -0.04922 -0.3426 C -0.05235 -0.3544 -0.05338 -0.35903 -0.05703 -0.36806 C -0.0582 -0.37107 -0.0595 -0.37431 -0.06093 -0.37732 C -0.06289 -0.38125 -0.06537 -0.38449 -0.06732 -0.38866 C -0.0763 -0.40718 -0.05963 -0.38033 -0.07643 -0.40718 C -0.07852 -0.41042 -0.08085 -0.41297 -0.08282 -0.41644 C -0.08607 -0.4213 -0.08855 -0.42755 -0.09192 -0.43264 C -0.09415 -0.43565 -0.09635 -0.4382 -0.09843 -0.44144 C -0.10027 -0.44445 -0.1017 -0.44815 -0.10352 -0.4507 C -0.11316 -0.46412 -0.10925 -0.45047 -0.11915 -0.47408 C -0.12045 -0.47686 -0.12162 -0.48033 -0.12305 -0.48287 C -0.12422 -0.48565 -0.12566 -0.48727 -0.12683 -0.48982 C -0.12956 -0.49584 -0.13204 -0.50209 -0.13464 -0.50834 C -0.13633 -0.51204 -0.13855 -0.51528 -0.13985 -0.51968 C -0.14636 -0.54306 -0.1379 -0.51436 -0.14623 -0.5382 C -0.15196 -0.55417 -0.14532 -0.54098 -0.15274 -0.55417 C -0.15886 -0.58102 -0.15209 -0.55371 -0.15795 -0.57269 C -0.15977 -0.57871 -0.16316 -0.59098 -0.16316 -0.59074 C -0.16394 -0.59861 -0.16433 -0.60648 -0.16563 -0.61389 L -0.16823 -0.62778 C -0.16784 -0.66528 -0.16771 -0.70301 -0.16693 -0.74051 C -0.16667 -0.75857 -0.16589 -0.74954 -0.16316 -0.76343 C -0.1487 -0.8338 -0.1711 -0.73473 -0.15665 -0.79121 C -0.15404 -0.80162 -0.15404 -0.80579 -0.15274 -0.81621 C -0.15235 -0.81968 -0.15183 -0.82246 -0.15144 -0.82547 C -0.15183 -0.83241 -0.15183 -0.83936 -0.15274 -0.8463 C -0.15313 -0.84861 -0.15469 -0.85023 -0.15534 -0.85278 C -0.16264 -0.88403 -0.15586 -0.86459 -0.16185 -0.88056 C -0.16224 -0.88357 -0.16264 -0.88658 -0.16316 -0.88959 C -0.16342 -0.8919 -0.1642 -0.89422 -0.16446 -0.89653 C -0.16797 -0.93727 -0.16381 -0.90602 -0.16693 -0.92871 C -0.16745 -0.93635 -0.16849 -0.94398 -0.16823 -0.95186 C -0.16719 -0.99561 -0.16719 -0.97107 -0.16316 -0.99537 C -0.1625 -0.99908 -0.16264 -1.00324 -0.16185 -1.00695 C -0.16042 -1.0132 -0.15834 -1.01922 -0.15665 -1.02523 C -0.15573 -1.02848 -0.15547 -1.03218 -0.15404 -1.03449 L -0.14753 -1.0463 C -0.14714 -1.04908 -0.14714 -1.05255 -0.14623 -1.05533 C -0.14532 -1.0588 -0.14362 -1.06158 -0.14245 -1.06436 C -0.14154 -1.06667 -0.14063 -1.06898 -0.13985 -1.0713 C -0.13412 -1.08889 -0.14076 -1.07199 -0.13334 -1.08959 C -0.13295 -1.0919 -0.13269 -1.09445 -0.13204 -1.09653 C -0.13139 -1.09908 -0.13008 -1.10093 -0.12943 -1.10348 C -0.12878 -1.10648 -0.12865 -1.10973 -0.12813 -1.11273 C -0.12813 -1.1125 -0.12487 -1.12986 -0.12422 -1.13334 C -0.12383 -1.13565 -0.12305 -1.13773 -0.12305 -1.14028 L -0.12305 -1.15417 L -0.12305 -1.15394 " pathEditMode="relative" rAng="0" ptsTypes="AAAAAAAAAAAAAAAAAAAAAAAAAAAAAAAAAAAAAAAAAAAAAAAAAAAAAAAAAAAAAAAA">
                                      <p:cBhvr>
                                        <p:cTn dur="3000" fill="hold" id="163"/>
                                        <p:tgtEl>
                                          <p:spTgt spid="1050589"/>
                                        </p:tgtEl>
                                        <p:attrNameLst>
                                          <p:attrName>ppt_x</p:attrName>
                                          <p:attrName>ppt_y</p:attrName>
                                        </p:attrNameLst>
                                      </p:cBhvr>
                                      <p:rCtr x="-8424" y="-57685"/>
                                    </p:animMotion>
                                  </p:childTnLst>
                                </p:cTn>
                              </p:par>
                              <p:par>
                                <p:cTn fill="hold" id="164" nodeType="withEffect" presetClass="path" presetID="0" presetSubtype="0" repeatCount="indefinite">
                                  <p:stCondLst>
                                    <p:cond delay="2000"/>
                                  </p:stCondLst>
                                  <p:childTnLst>
                                    <p:animMotion origin="layout" path="M 5E-6 -2.96296E-6 L 5E-6 0.00023 C 0.00183 -0.00671 0.00313 -0.01412 0.00521 -0.0206 C 0.00612 -0.02338 0.00795 -0.025 0.00912 -0.02754 C 0.01094 -0.03194 0.01185 -0.03773 0.01433 -0.0412 C 0.02227 -0.05254 0.01823 -0.04838 0.02592 -0.05509 C 0.03099 -0.07291 0.02527 -0.05625 0.03373 -0.07106 C 0.03633 -0.07592 0.0379 -0.08194 0.04011 -0.08727 C 0.0418 -0.0912 0.04362 -0.0949 0.04532 -0.09884 C 0.0487 -0.12315 0.04415 -0.09444 0.04922 -0.11481 C 0.05105 -0.12199 0.05196 -0.13009 0.05313 -0.13773 C 0.05222 -0.15324 0.05144 -0.16852 0.05053 -0.18379 C 0.05014 -0.18912 0.05027 -0.1949 0.04922 -0.2 C 0.04844 -0.20347 0.04675 -0.20625 0.04532 -0.20902 C 0.04076 -0.21852 0.04141 -0.21527 0.0349 -0.22291 C 0.03321 -0.225 0.03165 -0.22754 0.02982 -0.22986 C 0.02774 -0.23217 0.0254 -0.23426 0.02331 -0.23634 C 0.02149 -0.23865 0.02006 -0.2419 0.0181 -0.24328 C 0.01446 -0.24652 0.01029 -0.24745 0.00652 -0.25046 C 0.00248 -0.25324 -0.00416 -0.26296 -0.00768 -0.26666 C -0.01446 -0.27291 -0.02162 -0.27801 -0.02839 -0.28495 C -0.04883 -0.30486 -0.03112 -0.28842 -0.0517 -0.30532 C -0.08165 -0.33055 -0.04518 -0.30023 -0.0698 -0.32407 C -0.07188 -0.32592 -0.07408 -0.32685 -0.07631 -0.3287 C -0.07709 -0.33102 -0.07813 -0.3331 -0.07878 -0.33565 C -0.07982 -0.33819 -0.08034 -0.3419 -0.08139 -0.34467 C -0.08464 -0.35277 -0.0918 -0.36782 -0.0918 -0.36759 C -0.09856 -0.4037 -0.08933 -0.36157 -0.09948 -0.39074 C -0.10053 -0.39305 -0.1004 -0.39676 -0.10079 -0.4 C -0.10209 -0.40995 -0.10378 -0.42546 -0.10469 -0.4368 C -0.10521 -0.44282 -0.1056 -0.44884 -0.10599 -0.45509 C -0.10508 -0.46574 -0.10469 -0.47662 -0.10339 -0.48727 C -0.10235 -0.49537 -0.09805 -0.50139 -0.09571 -0.50787 C -0.09141 -0.51921 -0.09493 -0.51458 -0.0905 -0.52407 C -0.08933 -0.52639 -0.08816 -0.52916 -0.08659 -0.53102 C -0.0793 -0.54027 -0.0836 -0.53055 -0.07761 -0.54004 C -0.0711 -0.54977 -0.07408 -0.54838 -0.06718 -0.55625 C -0.06563 -0.5581 -0.06355 -0.55879 -0.06198 -0.56065 C -0.06055 -0.5625 -0.05964 -0.56574 -0.0582 -0.56759 C -0.05665 -0.56967 -0.05456 -0.57037 -0.053 -0.57245 C -0.04088 -0.58842 -0.05443 -0.57523 -0.04258 -0.58842 C -0.04102 -0.59027 -0.03907 -0.5912 -0.0375 -0.59305 C -0.03098 -0.60023 -0.03373 -0.59861 -0.02839 -0.60671 C -0.02631 -0.60995 -0.02395 -0.61273 -0.022 -0.61597 C -0.01797 -0.62268 -0.0142 -0.62986 -0.01029 -0.6368 C -0.0086 -0.63981 -0.00624 -0.64213 -0.00507 -0.64583 C -0.00182 -0.65764 -0.00365 -0.65231 5E-6 -0.66203 C 0.00313 -0.67847 -0.00065 -0.65787 0.0026 -0.67801 C 0.003 -0.68032 0.00352 -0.68264 0.00391 -0.68495 C 0.00612 -0.7074 0.00599 -0.70069 0.00391 -0.73565 C 0.00352 -0.74143 0.00183 -0.7419 5E-6 -0.7493 C -0.00091 -0.75231 -0.00143 -0.75578 -0.0026 -0.75856 C -0.00403 -0.76065 -0.00585 -0.76643 -0.00768 -0.77014 C -0.01693 -0.78819 -0.02566 -0.79537 -0.03881 -0.80995 C -0.04088 -0.81157 -0.0431 -0.81597 -0.04518 -0.81828 C -0.04649 -0.8199 -0.04766 -0.82176 -0.04908 -0.82291 C -0.05079 -0.82407 -0.05261 -0.82453 -0.0543 -0.82523 C -0.0655 -0.83819 -0.04766 -0.81782 -0.06589 -0.83657 C -0.0793 -0.85046 -0.06784 -0.84213 -0.08139 -0.85023 C -0.08373 -0.85301 -0.08985 -0.86041 -0.0918 -0.86111 C -0.09375 -0.86111 -0.0961 -0.86134 -0.09818 -0.86203 C -0.10691 -0.87546 -0.09987 -0.8669 -0.1099 -0.87777 C -0.1112 -0.87824 -0.11237 -0.87893 -0.11381 -0.88055 C -0.11537 -0.88426 -0.11732 -0.88541 -0.11889 -0.8868 C -0.12032 -0.88842 -0.12149 -0.89027 -0.12279 -0.89166 C -0.12683 -0.89583 -0.12839 -0.89583 -0.13191 -0.90092 C -0.13321 -0.90301 -0.13451 -0.90555 -0.13568 -0.90787 C -0.1362 -0.91088 -0.1362 -0.91412 -0.13698 -0.9169 C -0.14076 -0.93009 -0.1405 -0.92222 -0.1448 -0.9331 C -0.14714 -0.93889 -0.14883 -0.94977 -0.15 -0.95602 C -0.1504 -0.95833 -0.15105 -0.96065 -0.15131 -0.96296 C -0.15287 -0.97754 -0.15196 -0.9706 -0.15378 -0.98356 C -0.15287 -1.00023 -0.15287 -1.00694 -0.15 -1.02268 C -0.14948 -1.025 -0.14922 -1.02754 -0.1487 -1.0294 C -0.14792 -1.03217 -0.14701 -1.03426 -0.1461 -1.03657 C -0.14571 -1.03958 -0.14519 -1.04259 -0.1448 -1.0456 C -0.14428 -1.04953 -0.14441 -1.0537 -0.14349 -1.05717 C -0.14258 -1.06065 -0.14063 -1.06296 -0.13959 -1.06597 C -0.13855 -1.06967 -0.13777 -1.07384 -0.13698 -1.07801 C -0.13607 -1.0824 -0.13529 -1.0868 -0.13451 -1.0912 C -0.13399 -1.09421 -0.13282 -1.1044 -0.13191 -1.10787 C -0.13034 -1.1125 -0.12813 -1.11666 -0.1267 -1.12152 C -0.12579 -1.12453 -0.125 -1.12777 -0.12409 -1.13078 C -0.12214 -1.13703 -0.11954 -1.14236 -0.11628 -1.14676 C -0.11433 -1.14953 -0.11198 -1.15139 -0.1099 -1.1537 C -0.1086 -1.15671 -0.1073 -1.15995 -0.10599 -1.16296 C -0.10508 -1.16527 -0.10456 -1.16805 -0.10339 -1.1699 C -0.09752 -1.1787 -0.09818 -1.16944 -0.09818 -1.17916 L -0.09818 -1.17893 L -0.0918 -1.17685 " pathEditMode="relative" rAng="0" ptsTypes="AAAAAAAAAAAAAAAAAAAAAAAAAAAAAAAAAAAAAAAAAAAAAAAAAAAAAAAAAAAAAAAAAAAAAAAAAAAAAAAAAAAAAAAAAA">
                                      <p:cBhvr>
                                        <p:cTn dur="3000" fill="hold" id="165"/>
                                        <p:tgtEl>
                                          <p:spTgt spid="431"/>
                                        </p:tgtEl>
                                        <p:attrNameLst>
                                          <p:attrName>ppt_x</p:attrName>
                                          <p:attrName>ppt_y</p:attrName>
                                        </p:attrNameLst>
                                      </p:cBhvr>
                                      <p:rCtr x="-5039" y="-58935"/>
                                    </p:animMotion>
                                  </p:childTnLst>
                                </p:cTn>
                              </p:par>
                              <p:par>
                                <p:cTn fill="hold" id="166" nodeType="withEffect" presetClass="path" presetID="0" presetSubtype="0" repeatCount="indefinite">
                                  <p:stCondLst>
                                    <p:cond delay="2900"/>
                                  </p:stCondLst>
                                  <p:childTnLst>
                                    <p:animMotion origin="layout" path="M 5E-6 -1.48148E-6 L 5E-6 0.00023 C -0.00013 -0.00208 -0.00143 -0.02662 -0.0026 -0.03241 C -0.00365 -0.03634 -0.00547 -0.03981 -0.00652 -0.04375 C -0.00808 -0.04977 -0.00872 -0.05648 -0.01042 -0.06227 C -0.01211 -0.06805 -0.01498 -0.07268 -0.01693 -0.07824 C -0.01745 -0.07986 -0.02278 -0.10185 -0.02592 -0.1081 C -0.02787 -0.11227 -0.02995 -0.11643 -0.03243 -0.11967 C -0.03477 -0.12268 -0.03764 -0.12407 -0.04011 -0.12662 C -0.04753 -0.13403 -0.05521 -0.14097 -0.06211 -0.14954 C -0.06641 -0.15486 -0.07084 -0.15995 -0.075 -0.16574 C -0.08152 -0.17407 -0.08269 -0.17708 -0.08803 -0.18634 C -0.08842 -0.18866 -0.08868 -0.19097 -0.0892 -0.19329 C -0.08998 -0.1956 -0.09102 -0.19768 -0.0918 -0.2 C -0.09323 -0.20393 -0.09454 -0.20764 -0.09571 -0.21157 C -0.09674 -0.21528 -0.0974 -0.21921 -0.0983 -0.22315 C -0.09896 -0.23403 -0.1004 -0.25602 -0.10092 -0.2669 C -0.10144 -0.27824 -0.1017 -0.28981 -0.10222 -0.30116 C -0.1017 -0.31736 -0.10183 -0.33356 -0.10092 -0.34954 C -0.09909 -0.38148 -0.10027 -0.36366 -0.09441 -0.38171 C -0.09245 -0.38773 -0.09193 -0.39514 -0.0892 -0.40023 C -0.08412 -0.40926 -0.08204 -0.41458 -0.0763 -0.42083 C -0.07214 -0.42569 -0.0677 -0.43009 -0.06342 -0.43449 L -0.05691 -0.44143 C -0.05482 -0.44375 -0.05222 -0.44491 -0.05053 -0.44838 C -0.04545 -0.45717 -0.04766 -0.45254 -0.04402 -0.46227 C -0.0431 -0.4669 -0.04271 -0.47153 -0.04141 -0.47592 C -0.03829 -0.4875 -0.03946 -0.48194 -0.0375 -0.49236 C -0.03842 -0.50671 -0.03907 -0.52129 -0.04011 -0.53565 C -0.04037 -0.53981 -0.04063 -0.54352 -0.04141 -0.54745 C -0.04232 -0.55139 -0.04415 -0.55463 -0.04532 -0.55903 C -0.04636 -0.5625 -0.04688 -0.56667 -0.04792 -0.57014 C -0.04922 -0.57477 -0.0556 -0.59259 -0.05691 -0.5956 C -0.05847 -0.59884 -0.06055 -0.60139 -0.06211 -0.60463 C -0.06407 -0.60903 -0.06511 -0.61458 -0.06731 -0.61852 L -0.075 -0.63217 C -0.0763 -0.63449 -0.07787 -0.63657 -0.07891 -0.63912 C -0.08021 -0.64213 -0.08124 -0.6456 -0.08282 -0.64838 C -0.09245 -0.66551 -0.08568 -0.65023 -0.09571 -0.66435 C -0.09805 -0.66782 -0.09987 -0.67222 -0.10222 -0.67592 C -0.1112 -0.69051 -0.10573 -0.68032 -0.11511 -0.69213 C -0.12592 -0.70555 -0.11771 -0.69629 -0.1254 -0.7081 C -0.12709 -0.71065 -0.12891 -0.71273 -0.1306 -0.71504 C -0.13191 -0.71967 -0.13308 -0.7243 -0.13451 -0.72893 C -0.13607 -0.73356 -0.13816 -0.73773 -0.13972 -0.74305 C -0.14792 -0.77014 -0.13881 -0.74815 -0.1487 -0.77245 C -0.1504 -0.77685 -0.15209 -0.78032 -0.15391 -0.78403 C -0.15508 -0.78634 -0.15665 -0.78842 -0.15782 -0.79097 C -0.15964 -0.79514 -0.1629 -0.80463 -0.1629 -0.8044 C -0.1642 -0.81134 -0.16459 -0.81435 -0.1668 -0.82083 C -0.17527 -0.84467 -0.16667 -0.81643 -0.17331 -0.83912 C -0.17644 -0.86736 -0.17527 -0.8544 -0.17709 -0.87824 C -0.1767 -0.89884 -0.17657 -0.91944 -0.17592 -0.94004 C -0.17566 -0.94467 -0.17487 -0.9493 -0.17461 -0.95393 C -0.17331 -0.97754 -0.17448 -0.98194 -0.17201 -0.99977 C -0.17123 -1.00532 -0.17006 -1.01042 -0.16941 -1.01597 C -0.16875 -1.02037 -0.16862 -1.02523 -0.1681 -1.02963 C -0.16771 -1.03356 -0.16719 -1.03727 -0.1668 -1.04167 C -0.16589 -1.05046 -0.1642 -1.06875 -0.1642 -1.06852 C -0.16472 -1.09329 -0.16446 -1.11782 -0.1655 -1.14236 C -0.16576 -1.14653 -0.16745 -1.15 -0.1681 -1.15393 C -0.16875 -1.15764 -0.16902 -1.16157 -0.16941 -1.16528 C -0.17097 -1.18241 -0.17071 -1.17801 -0.17071 -1.19305 L -0.17071 -1.19282 L -0.17071 -1.19305 " pathEditMode="relative" rAng="0" ptsTypes="AAAAAAAAAAAAAAAAAAAAAAAAAAAAAAAAAAAAAAAAAAAAAAAAAAAAAAAAAAAAAAAAA">
                                      <p:cBhvr>
                                        <p:cTn dur="3000" fill="hold" id="167"/>
                                        <p:tgtEl>
                                          <p:spTgt spid="430"/>
                                        </p:tgtEl>
                                        <p:attrNameLst>
                                          <p:attrName>ppt_x</p:attrName>
                                          <p:attrName>ppt_y</p:attrName>
                                        </p:attrNameLst>
                                      </p:cBhvr>
                                      <p:rCtr x="-8854" y="-59630"/>
                                    </p:animMotion>
                                  </p:childTnLst>
                                </p:cTn>
                              </p:par>
                              <p:par>
                                <p:cTn fill="hold" grpId="0" id="168" nodeType="withEffect" presetClass="path" presetID="0" presetSubtype="0" repeatCount="indefinite">
                                  <p:stCondLst>
                                    <p:cond delay="600"/>
                                  </p:stCondLst>
                                  <p:childTnLst>
                                    <p:animMotion origin="layout" path="M -1.66667E-6 4.81481E-6 L -1.66667E-6 0.00023 C -0.00221 -0.00533 -0.0043 -0.01065 -0.00651 -0.01598 C -0.00859 -0.02061 -0.01094 -0.025 -0.01302 -0.02987 C -0.01484 -0.03426 -0.01614 -0.03936 -0.01823 -0.04352 C -0.02005 -0.04723 -0.02265 -0.04931 -0.02461 -0.05278 C -0.02956 -0.06088 -0.03411 -0.06968 -0.0388 -0.07801 L -0.04401 -0.08727 C -0.04765 -0.10625 -0.04193 -0.07732 -0.04922 -0.10556 C -0.05338 -0.12153 -0.05703 -0.13774 -0.06081 -0.15394 C -0.06315 -0.16343 -0.06614 -0.17223 -0.06862 -0.18149 C -0.07044 -0.1882 -0.072 -0.19538 -0.07383 -0.20209 C -0.07591 -0.20996 -0.08021 -0.22524 -0.08021 -0.225 C -0.08125 -0.26737 -0.08281 -0.29954 -0.08021 -0.34237 C -0.07982 -0.34954 -0.07747 -0.35602 -0.07643 -0.36297 C -0.07526 -0.37061 -0.07461 -0.37848 -0.07383 -0.38612 C -0.07331 -0.38959 -0.07305 -0.39375 -0.07252 -0.39746 C -0.072 -0.40047 -0.07148 -0.40371 -0.07122 -0.40672 C -0.0707 -0.41204 -0.07031 -0.41737 -0.06992 -0.42292 C -0.07031 -0.44954 -0.07005 -0.47663 -0.07122 -0.50325 C -0.07135 -0.50718 -0.07318 -0.51088 -0.07383 -0.51482 C -0.07448 -0.51852 -0.07396 -0.52292 -0.07513 -0.52593 C -0.07591 -0.52871 -0.0776 -0.5294 -0.0789 -0.53079 C -0.08099 -0.5382 -0.08203 -0.54329 -0.08541 -0.54908 C -0.08737 -0.55278 -0.08984 -0.55487 -0.09193 -0.55834 C -0.09466 -0.56274 -0.09687 -0.56783 -0.09961 -0.57223 C -0.10677 -0.58334 -0.10898 -0.58565 -0.11523 -0.59283 C -0.11875 -0.60255 -0.122 -0.61204 -0.12812 -0.61829 C -0.13346 -0.62362 -0.14557 -0.63496 -0.14883 -0.64352 C -0.14961 -0.64584 -0.15065 -0.64792 -0.15143 -0.65047 C -0.15195 -0.65255 -0.15195 -0.65533 -0.15273 -0.65718 C -0.15403 -0.66088 -0.15638 -0.66297 -0.15781 -0.66644 C -0.15937 -0.67014 -0.16315 -0.68241 -0.16432 -0.68727 C -0.16484 -0.68936 -0.16497 -0.6919 -0.16562 -0.69399 C -0.17174 -0.71575 -0.16784 -0.697 -0.17083 -0.7125 C -0.17331 -0.73913 -0.17474 -0.74051 -0.17213 -0.7676 C -0.17083 -0.77963 -0.1681 -0.78056 -0.16432 -0.79028 C -0.16328 -0.79352 -0.1625 -0.79653 -0.16172 -0.79977 C -0.16015 -0.80625 -0.16094 -0.80811 -0.15781 -0.81366 C -0.15677 -0.81551 -0.15508 -0.81644 -0.15403 -0.81806 C -0.15078 -0.82315 -0.14752 -0.82825 -0.14492 -0.83426 C -0.14362 -0.83727 -0.14245 -0.84051 -0.14101 -0.84329 C -0.13854 -0.84838 -0.13528 -0.85163 -0.13333 -0.85718 C -0.13242 -0.8595 -0.13177 -0.86204 -0.13073 -0.86389 C -0.12786 -0.86968 -0.12461 -0.87477 -0.12161 -0.8801 C -0.12031 -0.88264 -0.11875 -0.8845 -0.11771 -0.88681 C -0.11146 -0.90371 -0.11914 -0.88264 -0.11263 -0.90301 C -0.11185 -0.90533 -0.11055 -0.90741 -0.11002 -0.90996 C -0.10846 -0.91667 -0.10612 -0.93056 -0.10612 -0.93033 C -0.10664 -0.9463 -0.10612 -0.9669 -0.10872 -0.98334 C -0.10937 -0.9882 -0.10976 -0.99329 -0.11133 -0.99723 C -0.11523 -1.00764 -0.11276 -1.00209 -0.11901 -1.01343 C -0.12174 -1.02755 -0.1181 -1.01343 -0.12552 -1.02477 C -0.12721 -1.02755 -0.12799 -1.03102 -0.12943 -1.03403 C -0.1306 -1.03658 -0.13216 -1.03843 -0.13333 -1.04098 C -0.13763 -1.05093 -0.13828 -1.05394 -0.14101 -1.06389 C -0.14153 -1.06852 -0.14166 -1.07315 -0.14232 -1.07755 C -0.14297 -1.08241 -0.14492 -1.09144 -0.14492 -1.09098 C -0.14622 -1.17269 -0.14622 -1.14352 -0.14622 -1.17894 L -0.14622 -1.17871 " pathEditMode="relative" rAng="0" ptsTypes="AAAAAAAAAAAAAAAAAAAAAAAAAAAAAAAAAAAAAAAAAAAAAAAAAAAAAAAAAAAA">
                                      <p:cBhvr>
                                        <p:cTn dur="3000" fill="hold" id="169"/>
                                        <p:tgtEl>
                                          <p:spTgt spid="1050564"/>
                                        </p:tgtEl>
                                        <p:attrNameLst>
                                          <p:attrName>ppt_x</p:attrName>
                                          <p:attrName>ppt_y</p:attrName>
                                        </p:attrNameLst>
                                      </p:cBhvr>
                                      <p:rCtr x="-8685" y="-58935"/>
                                    </p:animMotion>
                                  </p:childTnLst>
                                </p:cTn>
                              </p:par>
                              <p:par>
                                <p:cTn fill="hold" id="170" nodeType="withEffect" presetClass="path" presetID="0" presetSubtype="0" repeatCount="indefinite">
                                  <p:stCondLst>
                                    <p:cond delay="3000"/>
                                  </p:stCondLst>
                                  <p:childTnLst>
                                    <p:animMotion origin="layout" path="M -0.00612 -0.02246 L -0.00612 -0.02222 C -0.00703 -0.0294 -0.00782 -0.03634 -0.00873 -0.04329 C -0.00912 -0.0456 -0.00977 -0.04792 -0.01003 -0.05023 C -0.01055 -0.05394 -0.01094 -0.05787 -0.01133 -0.06158 C -0.01185 -0.06621 -0.01185 -0.07107 -0.01263 -0.07546 C -0.01992 -0.11435 -0.01354 -0.0625 -0.01914 -0.10533 C -0.01966 -0.10996 -0.02005 -0.11459 -0.02045 -0.11921 C -0.02188 -0.14097 -0.02305 -0.16181 -0.02422 -0.18357 C -0.02383 -0.19352 -0.02422 -0.20371 -0.02305 -0.21343 C -0.0224 -0.21783 -0.02032 -0.22107 -0.01914 -0.22477 C -0.01823 -0.22778 -0.01745 -0.23102 -0.01654 -0.23403 C -0.01615 -0.23704 -0.01563 -0.24028 -0.01524 -0.24329 C -0.01472 -0.24722 -0.01459 -0.25116 -0.01394 -0.25463 C -0.01328 -0.2588 -0.01224 -0.2625 -0.01133 -0.26644 C -0.01185 -0.28496 -0.01185 -0.30324 -0.01263 -0.3213 C -0.01315 -0.33264 -0.01407 -0.32894 -0.01654 -0.33773 C -0.01719 -0.33959 -0.01719 -0.34213 -0.01784 -0.34445 C -0.01849 -0.34699 -0.0237 -0.35949 -0.02422 -0.36042 C -0.02617 -0.36389 -0.02865 -0.36667 -0.03073 -0.36991 C -0.03255 -0.37246 -0.03399 -0.37616 -0.03607 -0.37894 C -0.04258 -0.38773 -0.04193 -0.38426 -0.04883 -0.39028 C -0.05026 -0.39167 -0.05157 -0.39352 -0.05287 -0.39491 C -0.05443 -0.39676 -0.05612 -0.39792 -0.05808 -0.39954 C -0.06511 -0.41227 -0.06836 -0.41921 -0.07604 -0.4294 C -0.07852 -0.4331 -0.08151 -0.43519 -0.08373 -0.43866 C -0.08568 -0.44144 -0.08711 -0.44514 -0.08894 -0.44792 C -0.09219 -0.45278 -0.09662 -0.45556 -0.09922 -0.46158 C -0.10052 -0.46459 -0.10196 -0.46759 -0.10326 -0.47084 C -0.10404 -0.47315 -0.10456 -0.47593 -0.10586 -0.47801 C -0.1112 -0.48634 -0.11198 -0.48611 -0.11732 -0.48912 C -0.11927 -0.49236 -0.12084 -0.4956 -0.12253 -0.49838 C -0.1237 -0.50046 -0.12526 -0.50116 -0.12644 -0.50301 C -0.13503 -0.51829 -0.12253 -0.50232 -0.13295 -0.51459 C -0.13373 -0.51759 -0.13451 -0.52084 -0.13542 -0.52361 C -0.1362 -0.52616 -0.1375 -0.52801 -0.13802 -0.53056 C -0.13867 -0.53287 -0.13894 -0.53519 -0.13933 -0.5375 C -0.13894 -0.55278 -0.1388 -0.56829 -0.13802 -0.5838 C -0.13802 -0.58588 -0.1375 -0.5882 -0.13672 -0.59028 C -0.1362 -0.59283 -0.13503 -0.59491 -0.13412 -0.59746 C -0.12995 -0.62732 -0.13464 -0.60533 -0.12513 -0.6294 C -0.12396 -0.63218 -0.12344 -0.63565 -0.12253 -0.63866 C -0.12032 -0.64537 -0.12032 -0.64514 -0.11732 -0.65023 C -0.1142 -0.6669 -0.11667 -0.66042 -0.11094 -0.67084 C -0.11042 -0.67454 -0.11016 -0.67847 -0.10964 -0.68241 C -0.10925 -0.68542 -0.1086 -0.68843 -0.10834 -0.69144 C -0.10795 -0.69676 -0.10742 -0.70232 -0.10703 -0.70787 C -0.10716 -0.70949 -0.10716 -0.73218 -0.10964 -0.73982 C -0.11068 -0.74306 -0.11237 -0.74584 -0.11354 -0.74908 C -0.11615 -0.75671 -0.11901 -0.76389 -0.12136 -0.77199 C -0.12292 -0.77755 -0.12409 -0.7831 -0.12644 -0.78796 C -0.13477 -0.80602 -0.12644 -0.78472 -0.13295 -0.80185 C -0.13334 -0.8044 -0.13347 -0.80671 -0.13412 -0.8088 C -0.13516 -0.81158 -0.13698 -0.8132 -0.13802 -0.81574 C -0.13946 -0.81852 -0.14063 -0.82199 -0.14206 -0.82477 C -0.14232 -0.82709 -0.14258 -0.82963 -0.14336 -0.83171 C -0.14505 -0.83843 -0.14688 -0.84051 -0.14974 -0.8456 C -0.15235 -0.85972 -0.14909 -0.84514 -0.15612 -0.86412 C -0.15716 -0.8669 -0.15782 -0.87014 -0.15873 -0.87315 C -0.15951 -0.8757 -0.16068 -0.87755 -0.16133 -0.88009 C -0.16198 -0.88218 -0.16198 -0.88496 -0.16263 -0.88681 C -0.16328 -0.88935 -0.16446 -0.89144 -0.16524 -0.89375 C -0.1668 -0.89931 -0.16797 -0.90625 -0.16901 -0.91204 C -0.16823 -0.92963 -0.16758 -0.94722 -0.16654 -0.96482 C -0.16615 -0.96945 -0.16433 -0.97523 -0.16263 -0.97871 C -0.16016 -0.98403 -0.1569 -0.98704 -0.15482 -0.99236 C -0.14844 -1.00949 -0.15157 -1.00185 -0.14584 -1.01551 C -0.14258 -1.03264 -0.14688 -1.01134 -0.14206 -1.02917 C -0.14128 -1.03148 -0.14128 -1.03403 -0.14063 -1.03611 C -0.13828 -1.04329 -0.1362 -1.04514 -0.13412 -1.05209 C -0.1336 -1.0544 -0.13086 -1.0669 -0.13034 -1.0706 L -0.12774 -1.08889 C -0.12852 -1.11158 -0.12748 -1.11829 -0.13034 -1.13496 C -0.13112 -1.13959 -0.13138 -1.14468 -0.13295 -1.14861 L -0.13542 -1.15556 C -0.13646 -1.16134 -0.1375 -1.16667 -0.13933 -1.17176 C -0.14037 -1.17431 -0.14206 -1.17639 -0.14336 -1.17871 L -0.14453 -1.18102 L -0.14453 -1.18079 " pathEditMode="relative" rAng="0" ptsTypes="AAAAAAAAAAAAAAAAAAAAAAAAAAAAAAAAAAAAAAAAAAAAAAAAAAAAAAAAAAAAAAAAAAAAAAAAAAAAAAA">
                                      <p:cBhvr>
                                        <p:cTn dur="3000" fill="hold" id="171"/>
                                        <p:tgtEl>
                                          <p:spTgt spid="432"/>
                                        </p:tgtEl>
                                        <p:attrNameLst>
                                          <p:attrName>ppt_x</p:attrName>
                                          <p:attrName>ppt_y</p:attrName>
                                        </p:attrNameLst>
                                      </p:cBhvr>
                                      <p:rCtr x="-8151" y="-57917"/>
                                    </p:animMotion>
                                  </p:childTnLst>
                                </p:cTn>
                              </p:par>
                              <p:par>
                                <p:cTn fill="hold" id="172" nodeType="withEffect" presetClass="path" presetID="0" presetSubtype="0" repeatCount="indefinite">
                                  <p:stCondLst>
                                    <p:cond delay="200"/>
                                  </p:stCondLst>
                                  <p:childTnLst>
                                    <p:animMotion origin="layout" path="M -0.00013 -2.22222E-6 L -0.00013 0.00023 C 0.00222 -0.00625 0.00417 -0.0125 0.00651 -0.01852 C 0.00769 -0.02176 0.00951 -0.0243 0.01042 -0.02778 C 0.0112 -0.03125 0.0112 -0.03541 0.01172 -0.03912 C 0.0112 -0.05602 0.01224 -0.07315 0.01042 -0.08981 C 0.00925 -0.09977 0.00391 -0.1081 -0.00013 -0.11504 C -0.00143 -0.12037 -0.00299 -0.12662 -0.00521 -0.13125 C -0.00677 -0.13449 -0.00885 -0.13703 -0.01028 -0.14028 C -0.01588 -0.15162 -0.01224 -0.14722 -0.0181 -0.15648 C -0.02643 -0.16944 -0.02278 -0.1625 -0.03229 -0.17477 C -0.0362 -0.18009 -0.03984 -0.18611 -0.04388 -0.19097 C -0.04518 -0.19236 -0.04635 -0.19421 -0.04778 -0.1956 C -0.04987 -0.19745 -0.05208 -0.19861 -0.05429 -0.20023 C -0.05729 -0.20555 -0.05963 -0.2125 -0.06328 -0.2162 C -0.06367 -0.21643 -0.07396 -0.22662 -0.0763 -0.23009 C -0.07955 -0.23495 -0.08294 -0.24236 -0.08528 -0.24884 C -0.09101 -0.26481 -0.0845 -0.25139 -0.09192 -0.26481 C -0.09974 -0.3 -0.08763 -0.24977 -0.09948 -0.2875 C -0.10039 -0.29028 -0.10026 -0.29375 -0.10078 -0.29676 C -0.10156 -0.30092 -0.1026 -0.30416 -0.10338 -0.30833 C -0.1039 -0.31157 -0.10416 -0.31481 -0.10468 -0.31736 C -0.10508 -0.32014 -0.1056 -0.32222 -0.10599 -0.3243 C -0.10508 -0.34583 -0.10547 -0.36736 -0.10338 -0.38866 C -0.10273 -0.39467 -0.0957 -0.41157 -0.0931 -0.4162 C -0.08698 -0.42778 -0.07773 -0.44467 -0.06979 -0.45301 L -0.06328 -0.45995 C -0.06028 -0.4669 -0.0582 -0.47546 -0.05429 -0.48078 C -0.0526 -0.48287 -0.05065 -0.48495 -0.04909 -0.4875 C -0.04674 -0.49166 -0.04492 -0.49676 -0.04258 -0.50139 C -0.04062 -0.50532 -0.03815 -0.50879 -0.0362 -0.51273 C -0.03515 -0.51481 -0.03476 -0.51805 -0.03359 -0.52014 C -0.03203 -0.52338 -0.02995 -0.52569 -0.02838 -0.52893 C -0.01784 -0.55092 -0.0362 -0.51713 -0.022 -0.54491 C -0.01914 -0.55092 -0.01289 -0.56111 -0.01289 -0.56088 C -0.00703 -0.59282 -0.00963 -0.57245 -0.01289 -0.63241 C -0.0138 -0.64676 -0.01315 -0.64352 -0.01679 -0.65301 C -0.01718 -0.65694 -0.01745 -0.66088 -0.0181 -0.66458 C -0.01953 -0.67153 -0.02343 -0.67477 -0.02578 -0.68055 C -0.02825 -0.68634 -0.02981 -0.69328 -0.03229 -0.69907 L -0.0362 -0.7081 C -0.03737 -0.71458 -0.03737 -0.71666 -0.0401 -0.72199 C -0.04284 -0.72754 -0.04609 -0.73264 -0.04909 -0.73819 C -0.05039 -0.74028 -0.05208 -0.74236 -0.05299 -0.74491 C -0.05937 -0.76203 -0.05117 -0.7412 -0.05937 -0.75879 C -0.06041 -0.76088 -0.06106 -0.76342 -0.06198 -0.76574 C -0.06328 -0.76875 -0.06471 -0.77153 -0.06601 -0.77477 C -0.06692 -0.77778 -0.06758 -0.78102 -0.06849 -0.78426 C -0.06927 -0.78657 -0.07031 -0.78866 -0.07109 -0.7912 C -0.07213 -0.79398 -0.07278 -0.79722 -0.0737 -0.80023 C -0.07474 -0.80347 -0.07643 -0.80602 -0.07747 -0.80926 C -0.07864 -0.81296 -0.0789 -0.81736 -0.08021 -0.82106 C -0.08112 -0.82361 -0.08307 -0.82523 -0.08398 -0.82801 C -0.08606 -0.83379 -0.08698 -0.84074 -0.08919 -0.84606 C -0.09088 -0.85069 -0.09218 -0.85602 -0.09427 -0.85995 C -0.09557 -0.8625 -0.09713 -0.86412 -0.09817 -0.86666 C -0.10065 -0.87268 -0.10078 -0.87639 -0.10208 -0.88264 C -0.10286 -0.88657 -0.10338 -0.89074 -0.10468 -0.89421 C -0.1056 -0.89699 -0.10729 -0.89884 -0.10859 -0.90116 C -0.10937 -0.90578 -0.10989 -0.91088 -0.1112 -0.91481 C -0.11211 -0.91828 -0.1138 -0.92106 -0.11497 -0.92407 C -0.11588 -0.92639 -0.11679 -0.9287 -0.11758 -0.93102 C -0.11797 -0.93403 -0.11927 -0.94375 -0.12018 -0.94699 C -0.12083 -0.94953 -0.12187 -0.95162 -0.12278 -0.95416 C -0.12356 -0.96018 -0.12422 -0.96666 -0.12539 -0.97245 C -0.12578 -0.97477 -0.1263 -0.97731 -0.12669 -0.97916 C -0.12995 -0.99953 -0.12617 -0.97916 -0.12916 -0.99537 C -0.12877 -1.00301 -0.1289 -1.01111 -0.12799 -1.01828 C -0.12747 -1.02176 -0.12643 -1.02453 -0.12539 -1.02754 C -0.12226 -1.03611 -0.11992 -1.04004 -0.11497 -1.04583 C -0.11341 -1.04791 -0.11133 -1.04838 -0.10989 -1.05046 C -0.10794 -1.05301 -0.10651 -1.05694 -0.10468 -1.05972 C -0.10351 -1.06157 -0.10195 -1.0625 -0.10078 -1.06435 C -0.09856 -1.06782 -0.097 -1.07291 -0.09427 -1.07592 C -0.08476 -1.08727 -0.09648 -1.07268 -0.08659 -1.08727 C -0.08541 -1.08912 -0.08398 -1.09051 -0.08268 -1.0919 C -0.07825 -1.10787 -0.08268 -1.09491 -0.0763 -1.1081 C -0.07487 -1.11088 -0.07356 -1.11412 -0.07239 -1.11713 C -0.07057 -1.12176 -0.0694 -1.12708 -0.06718 -1.13102 C -0.06224 -1.13981 -0.06432 -1.13518 -0.06067 -1.14467 C -0.05976 -1.15 -0.0582 -1.15903 -0.05703 -1.16319 C -0.05586 -1.16643 -0.05416 -1.16921 -0.05299 -1.17245 C -0.05247 -1.17384 -0.05208 -1.17546 -0.05169 -1.17708 L -0.05169 -1.17685 " pathEditMode="relative" rAng="0" ptsTypes="AAAAAAAAAAAAAAAAAAAAAAAAAAAAAAAAAAAAAAAAAAAAAAAAAAAAAAAAAAAAAAAAAAAAAAAAAAAAAAAAAAAA">
                                      <p:cBhvr>
                                        <p:cTn dur="3000" fill="hold" id="173"/>
                                        <p:tgtEl>
                                          <p:spTgt spid="428"/>
                                        </p:tgtEl>
                                        <p:attrNameLst>
                                          <p:attrName>ppt_x</p:attrName>
                                          <p:attrName>ppt_y</p:attrName>
                                        </p:attrNameLst>
                                      </p:cBhvr>
                                      <p:rCtr x="-5859" y="-58843"/>
                                    </p:animMotion>
                                  </p:childTnLst>
                                </p:cTn>
                              </p:par>
                              <p:par>
                                <p:cTn fill="hold" id="174" nodeType="withEffect" presetClass="path" presetID="0" presetSubtype="0" repeatCount="indefinite">
                                  <p:stCondLst>
                                    <p:cond delay="1200"/>
                                  </p:stCondLst>
                                  <p:childTnLst>
                                    <p:animMotion origin="layout" path="M -0.00404 -0.01805 L -0.00404 -0.01782 C -0.00273 -0.02592 -0.00169 -0.03379 -0.00026 -0.0412 C 0.00039 -0.04444 0.00208 -0.04699 0.00234 -0.05046 C 0.00339 -0.05949 0.00326 -0.06875 0.00365 -0.07801 C 0.00287 -0.09166 0.00326 -0.10231 -0.00026 -0.11481 C -0.00417 -0.1287 -0.00521 -0.12615 -0.00937 -0.13773 C -0.01042 -0.14097 -0.0125 -0.15092 -0.01445 -0.1537 C -0.01992 -0.16227 -0.02083 -0.16227 -0.02604 -0.16528 C -0.02773 -0.16759 -0.02943 -0.17014 -0.03125 -0.17222 C -0.04544 -0.18796 -0.02695 -0.16412 -0.04154 -0.18356 C -0.04245 -0.18588 -0.04323 -0.18842 -0.04414 -0.19051 C -0.05247 -0.20856 -0.04427 -0.18727 -0.05065 -0.2044 C -0.05104 -0.20671 -0.05143 -0.20903 -0.05195 -0.21134 C -0.05273 -0.21435 -0.05404 -0.21713 -0.05456 -0.22037 C -0.05534 -0.22569 -0.05521 -0.23148 -0.05586 -0.23657 C -0.05612 -0.23889 -0.05664 -0.24143 -0.05703 -0.24352 C -0.05664 -0.26713 -0.05651 -0.2912 -0.05586 -0.31481 C -0.05547 -0.32407 -0.0543 -0.32361 -0.05195 -0.33102 C -0.05091 -0.33403 -0.05052 -0.3375 -0.04935 -0.34004 C -0.04831 -0.34282 -0.04661 -0.34444 -0.04544 -0.34722 C -0.03724 -0.36458 -0.04779 -0.3449 -0.04023 -0.35856 C -0.03815 -0.37037 -0.0401 -0.36157 -0.03516 -0.37477 C -0.03242 -0.38125 -0.0306 -0.38958 -0.02747 -0.39514 L -0.01966 -0.40926 C -0.01836 -0.4162 -0.01849 -0.41713 -0.01575 -0.42268 C -0.01458 -0.42523 -0.01302 -0.42708 -0.01185 -0.42963 C -0.01003 -0.43403 -0.00664 -0.44375 -0.00664 -0.44328 C -0.00338 -0.46065 -0.00781 -0.43935 -0.00273 -0.45717 C 0.00091 -0.47083 -0.00495 -0.4581 0.00234 -0.47129 C 0.00964 -0.50972 -6.25E-7 -0.46203 0.00885 -0.49653 C 0.01003 -0.50092 0.01146 -0.51018 0.01146 -0.50995 C 0.01302 -0.53009 0.0138 -0.53194 0.01146 -0.55602 C 0.01107 -0.55949 0.00964 -0.56203 0.00885 -0.56528 C 0.00794 -0.56898 0.00742 -0.57315 0.00625 -0.57685 C 0.0043 -0.5831 0.0013 -0.58842 -0.00026 -0.5956 C -0.00325 -0.60879 -0.00338 -0.61227 -0.01055 -0.625 C -0.01328 -0.62963 -0.01628 -0.63333 -0.01836 -0.63889 C -0.01914 -0.6412 -0.01992 -0.64375 -0.02083 -0.64606 C -0.02474 -0.65231 -0.02448 -0.64884 -0.02865 -0.65254 C -0.03021 -0.65393 -0.03125 -0.65555 -0.03255 -0.65764 C -0.03867 -0.67338 -0.0306 -0.65393 -0.04023 -0.67106 C -0.04141 -0.67315 -0.0418 -0.67592 -0.04284 -0.67778 C -0.0444 -0.68102 -0.04661 -0.68194 -0.04805 -0.68472 C -0.04805 -0.68449 -0.05456 -0.70208 -0.05586 -0.70578 C -0.05664 -0.70833 -0.05729 -0.71041 -0.05833 -0.71273 C -0.05963 -0.71458 -0.0612 -0.71713 -0.06224 -0.71921 C -0.06341 -0.72199 -0.0638 -0.72546 -0.06484 -0.72893 C -0.06641 -0.7331 -0.06836 -0.73773 -0.07005 -0.74236 L -0.07266 -0.74907 C -0.07305 -0.75231 -0.07344 -0.75578 -0.07396 -0.75879 C -0.07422 -0.76065 -0.07513 -0.76319 -0.07513 -0.76528 C -0.07513 -0.78819 -0.07474 -0.81134 -0.07396 -0.83426 C -0.07383 -0.83703 -0.07318 -0.83889 -0.07266 -0.8412 C -0.07096 -0.84722 -0.06862 -0.85301 -0.06745 -0.85995 C -0.06706 -0.8618 -0.0668 -0.86458 -0.06615 -0.86643 C -0.06458 -0.87176 -0.06276 -0.87592 -0.06094 -0.88009 C -0.06094 -0.87986 -0.05586 -0.89375 -0.05586 -0.89352 C -0.04323 -0.90856 -0.06276 -0.88518 -0.04674 -0.90532 C -0.04414 -0.90833 -0.04167 -0.91157 -0.03893 -0.91435 C -0.03125 -0.92268 -0.03463 -0.91875 -0.02865 -0.92592 C -0.02266 -0.94166 -0.02656 -0.93842 -0.01966 -0.94236 C -0.01914 -0.94467 -0.01914 -0.94699 -0.01836 -0.94884 C -0.01732 -0.95115 -0.01549 -0.95208 -0.01445 -0.95393 C -0.01328 -0.95602 -0.01276 -0.95833 -0.01185 -0.96041 C -0.00859 -0.97778 -0.01094 -0.97037 -0.00534 -0.98356 C -0.00495 -0.98796 -0.00469 -0.99305 -0.00404 -0.99722 C -0.00378 -0.99953 -0.00299 -1.00162 -0.00273 -1.00463 C -0.00208 -1.0125 -0.00208 -1.02106 -0.00143 -1.0294 C -0.00117 -1.03403 -0.00065 -1.03865 -0.00026 -1.04305 C 0.00026 -1.05231 0.00065 -1.06157 0.00104 -1.07106 C 0.00143 -1.07778 0.00234 -1.08449 0.00234 -1.09143 C 0.00234 -1.10301 0.00195 -1.11458 0.00104 -1.12592 C -0.00026 -1.14259 -0.00104 -1.13565 -0.00404 -1.14653 C -0.00937 -1.16551 -0.00052 -1.14051 -0.00794 -1.16041 C -0.0095 -1.16875 -0.00937 -1.16481 -0.00937 -1.17199 L -0.00937 -1.17176 " pathEditMode="relative" rAng="0" ptsTypes="AAAAAAAAAAAAAAAAAAAAAAAAAAAAAAAAAAAAAAAAAAAAAAAAAAAAAAAAAAAAAAAAAAAAAAAAAAAAA">
                                      <p:cBhvr>
                                        <p:cTn dur="3000" fill="hold" id="175"/>
                                        <p:tgtEl>
                                          <p:spTgt spid="427"/>
                                        </p:tgtEl>
                                        <p:attrNameLst>
                                          <p:attrName>ppt_x</p:attrName>
                                          <p:attrName>ppt_y</p:attrName>
                                        </p:attrNameLst>
                                      </p:cBhvr>
                                      <p:rCtr x="-2708" y="-57685"/>
                                    </p:animMotion>
                                  </p:childTnLst>
                                </p:cTn>
                              </p:par>
                              <p:par>
                                <p:cTn fill="hold" grpId="0" id="176" nodeType="withEffect" presetClass="path" presetID="0" presetSubtype="0" repeatCount="indefinite">
                                  <p:stCondLst>
                                    <p:cond delay="1000"/>
                                  </p:stCondLst>
                                  <p:childTnLst>
                                    <p:animMotion origin="layout" path="M -1.875E-6 -1.11111E-6 L -1.875E-6 0.00023 C 0.00261 -0.02315 0.00378 -0.0294 0.00378 -0.05509 C 0.00378 -0.11829 0.01198 -0.10579 -0.0013 -0.12176 C -0.00599 -0.13819 -0.00104 -0.12523 -0.00911 -0.13565 C -0.01054 -0.1375 -0.01159 -0.14028 -0.01302 -0.14236 C -0.01627 -0.14745 -0.01679 -0.14699 -0.0207 -0.1493 C -0.02357 -0.15278 -0.02721 -0.15694 -0.02982 -0.16088 C -0.03164 -0.16366 -0.03294 -0.16759 -0.03489 -0.17014 C -0.03685 -0.17222 -0.03919 -0.17315 -0.0414 -0.17454 C -0.0431 -0.17917 -0.04583 -0.1831 -0.04648 -0.18842 C -0.04987 -0.21204 -0.04857 -0.20046 -0.05039 -0.22292 C -0.05 -0.23889 -0.04987 -0.25509 -0.04909 -0.2713 C -0.0487 -0.28148 -0.04726 -0.28032 -0.04531 -0.28958 C -0.04466 -0.29259 -0.0444 -0.29606 -0.04401 -0.29907 C -0.04362 -0.30116 -0.0431 -0.30324 -0.04271 -0.30579 C -0.04219 -0.3088 -0.04193 -0.3118 -0.0414 -0.31481 C -0.03932 -0.32616 -0.03932 -0.32477 -0.0362 -0.33333 C -0.03385 -0.35023 -0.03633 -0.33472 -0.03229 -0.35162 C -0.03047 -0.35926 -0.0289 -0.3669 -0.02721 -0.37454 C -0.0263 -0.37847 -0.02591 -0.38264 -0.02461 -0.38611 L -0.022 -0.39305 C -0.01901 -0.41412 -0.02135 -0.40625 -0.01679 -0.41829 C -0.01601 -0.42616 -0.01484 -0.43356 -0.01432 -0.4412 C -0.01276 -0.46065 -0.01367 -0.45208 -0.01172 -0.46667 C -0.01211 -0.47685 -0.01172 -0.4868 -0.01302 -0.49653 C -0.01432 -0.50787 -0.01758 -0.50694 -0.0207 -0.51505 C -0.02187 -0.51759 -0.02239 -0.52106 -0.02331 -0.52407 C -0.02474 -0.5287 -0.02969 -0.54028 -0.03099 -0.54259 C -0.03255 -0.54467 -0.03476 -0.54514 -0.0362 -0.54699 C -0.03906 -0.55116 -0.04193 -0.55555 -0.04401 -0.56088 C -0.04479 -0.56319 -0.04544 -0.56574 -0.04648 -0.56782 C -0.04765 -0.56967 -0.04909 -0.57083 -0.05039 -0.57245 C -0.05169 -0.57616 -0.05312 -0.57986 -0.05429 -0.5838 C -0.0569 -0.59213 -0.05677 -0.59537 -0.06081 -0.60231 C -0.06276 -0.60579 -0.0651 -0.60833 -0.06719 -0.61157 C -0.07318 -0.63241 -0.06562 -0.60671 -0.075 -0.63449 C -0.07591 -0.6375 -0.07656 -0.64074 -0.0776 -0.64375 C -0.08008 -0.65139 -0.08528 -0.66667 -0.08528 -0.66643 C -0.09088 -0.71088 -0.0888 -0.68704 -0.08659 -0.76551 C -0.08646 -0.76944 -0.08607 -0.77338 -0.08528 -0.77708 C -0.07995 -0.80208 -0.08203 -0.78819 -0.0763 -0.80463 C -0.07304 -0.81366 -0.07461 -0.81296 -0.07109 -0.8206 C -0.06992 -0.82315 -0.06823 -0.82477 -0.06719 -0.82755 C -0.0651 -0.83333 -0.06471 -0.8412 -0.06211 -0.8456 C -0.05807 -0.85278 -0.05599 -0.85579 -0.05299 -0.86412 C -0.05195 -0.86713 -0.05156 -0.8706 -0.05039 -0.87338 C -0.04935 -0.87592 -0.04765 -0.87755 -0.04648 -0.88032 C -0.04544 -0.8831 -0.04518 -0.8868 -0.04401 -0.88935 C -0.04245 -0.89282 -0.04023 -0.89514 -0.0388 -0.89861 C -0.0375 -0.90162 -0.03541 -0.91042 -0.03489 -0.91481 C -0.03437 -0.91921 -0.03411 -0.92384 -0.03359 -0.92847 C -0.03333 -0.93171 -0.03281 -0.93472 -0.03229 -0.93773 C -0.03281 -0.96227 -0.03255 -0.9868 -0.03359 -1.01134 C -0.03385 -1.01713 -0.03867 -1.02523 -0.0401 -1.02963 C -0.04088 -1.03217 -0.04323 -1.04375 -0.04401 -1.04815 C -0.0444 -1.05116 -0.04466 -1.0544 -0.04531 -1.05741 C -0.04661 -1.06412 -0.04831 -1.06759 -0.05039 -1.07338 C -0.05573 -1.10162 -0.05377 -1.08518 -0.05039 -1.13542 C -0.05026 -1.13866 -0.04987 -1.1419 -0.04909 -1.14467 C -0.04505 -1.15903 -0.04687 -1.15833 -0.04271 -1.15833 L -0.04271 -1.1581 " pathEditMode="relative" rAng="0" ptsTypes="AAAAAAAAAAAAAAAAAAAAAAAAAAAAAAAAAAAAAAAAAAAAAAAAAAAAAAAAAAAAAA">
                                      <p:cBhvr>
                                        <p:cTn dur="3000" fill="hold" id="177"/>
                                        <p:tgtEl>
                                          <p:spTgt spid="1050558"/>
                                        </p:tgtEl>
                                        <p:attrNameLst>
                                          <p:attrName>ppt_x</p:attrName>
                                          <p:attrName>ppt_y</p:attrName>
                                        </p:attrNameLst>
                                      </p:cBhvr>
                                      <p:rCtr x="-4141" y="-57894"/>
                                    </p:animMotion>
                                  </p:childTnLst>
                                </p:cTn>
                              </p:par>
                              <p:par>
                                <p:cTn fill="hold" id="178" nodeType="withEffect" presetClass="path" presetID="0" presetSubtype="0" repeatCount="indefinite">
                                  <p:stCondLst>
                                    <p:cond delay="2800"/>
                                  </p:stCondLst>
                                  <p:childTnLst>
                                    <p:animMotion origin="layout" path="M 1.25E-6 1.11111E-6 L 1.25E-6 0.00023 C 0.0013 -0.00625 0.00273 -0.01227 0.00377 -0.01852 C 0.00547 -0.02732 0.00456 -0.02685 0.00638 -0.03449 C 0.00716 -0.03773 0.0082 -0.04074 0.00898 -0.04375 C 0.01081 -0.05139 0.01185 -0.05972 0.01419 -0.06667 C 0.01823 -0.07917 0.01966 -0.08195 0.02187 -0.09445 C 0.02252 -0.09745 0.02266 -0.10046 0.02318 -0.10347 C 0.02799 -0.13171 0.02396 -0.10116 0.02838 -0.14028 C 0.02799 -0.15556 0.02786 -0.17107 0.02708 -0.18634 C 0.02695 -0.18866 0.0263 -0.19097 0.02578 -0.19329 C 0.02435 -0.19908 0.02279 -0.20417 0.0207 -0.20926 C 0.01771 -0.2162 0.0138 -0.22222 0.01159 -0.22986 C 0.00221 -0.2632 0.01276 -0.22963 0.00377 -0.2507 C 0.00234 -0.25417 0.00156 -0.2588 1.25E-6 -0.26204 C -0.00156 -0.26551 -0.00365 -0.26829 -0.00521 -0.2713 C -0.01094 -0.28333 -0.00417 -0.27408 -0.01172 -0.28287 C -0.01341 -0.2875 -0.01484 -0.29236 -0.0168 -0.29653 C -0.02109 -0.30579 -0.03216 -0.32153 -0.0362 -0.32639 C -0.0375 -0.32778 -0.03893 -0.3294 -0.04011 -0.33102 C -0.04688 -0.34097 -0.04154 -0.33426 -0.04662 -0.34491 C -0.04818 -0.34815 -0.05 -0.35093 -0.05169 -0.35417 C -0.05495 -0.37107 -0.05313 -0.36343 -0.0569 -0.37708 C -0.05781 -0.38287 -0.05833 -0.38935 -0.05951 -0.3956 C -0.06042 -0.4 -0.06159 -0.4044 -0.06211 -0.40926 C -0.0638 -0.42384 -0.06289 -0.4169 -0.06471 -0.42986 C -0.06693 -0.4625 -0.0668 -0.45185 -0.06471 -0.50116 C -0.06458 -0.50394 -0.06393 -0.50579 -0.06341 -0.5081 C -0.06185 -0.51435 -0.0599 -0.52037 -0.0582 -0.52639 C -0.0543 -0.54051 -0.05664 -0.53287 -0.05052 -0.54954 L -0.04792 -0.55625 C -0.04701 -0.55857 -0.04596 -0.56088 -0.04531 -0.5632 C -0.0375 -0.59097 -0.0474 -0.55648 -0.04011 -0.5794 C -0.03919 -0.58241 -0.03867 -0.58565 -0.0375 -0.58843 C -0.03646 -0.59097 -0.0349 -0.59283 -0.03359 -0.59537 C -0.03281 -0.59838 -0.03229 -0.60208 -0.03112 -0.60463 C -0.00755 -0.65394 -0.02865 -0.60648 -0.01302 -0.63449 C -0.01146 -0.63727 -0.01068 -0.64097 -0.00912 -0.64375 C -0.00755 -0.6463 -0.00547 -0.64792 -0.00391 -0.6507 C -0.00287 -0.65255 -0.00234 -0.65533 -0.0013 -0.65741 C 0.00156 -0.6632 0.00547 -0.66713 0.00768 -0.67361 C 0.01029 -0.68102 0.01302 -0.69051 0.0168 -0.69653 C 0.01953 -0.70093 0.02279 -0.70417 0.02578 -0.7081 C 0.02838 -0.71505 0.02904 -0.71597 0.03099 -0.72408 C 0.03151 -0.72639 0.03164 -0.72894 0.03229 -0.73125 C 0.03333 -0.73426 0.03489 -0.73704 0.0362 -0.74028 C 0.03659 -0.74329 0.03698 -0.74607 0.0375 -0.74931 C 0.03789 -0.75185 0.03841 -0.75394 0.0388 -0.75602 C 0.03932 -0.76088 0.03958 -0.76551 0.0401 -0.77014 C 0.03919 -0.78634 0.03854 -0.80208 0.0375 -0.81829 C 0.03724 -0.8206 0.03672 -0.82315 0.0362 -0.82523 C 0.03542 -0.82778 0.03437 -0.82963 0.03359 -0.83218 C 0.0306 -0.8537 0.03463 -0.82824 0.02448 -0.86435 C 0.0237 -0.86759 0.02305 -0.87083 0.02187 -0.87361 C 0.02083 -0.87616 0.01914 -0.87801 0.0181 -0.88033 C 0.01614 -0.88472 0.01458 -0.88935 0.01289 -0.89375 C 0.01081 -0.89954 0.00885 -0.90509 0.00638 -0.91019 C 0.00312 -0.9169 0.00143 -0.91852 -0.00261 -0.92384 C -0.00873 -0.94005 -0.00521 -0.93449 -0.01172 -0.94236 C -0.01367 -0.94745 -0.0181 -0.95972 -0.0207 -0.96528 C -0.0224 -0.96852 -0.02448 -0.97107 -0.02591 -0.97454 C -0.03984 -1.00741 -0.02748 -0.98079 -0.0349 -1.00208 C -0.03607 -1.00533 -0.03776 -1.00787 -0.0388 -1.01111 C -0.04102 -1.01829 -0.04492 -1.03241 -0.04662 -1.0412 C -0.04714 -1.04398 -0.0474 -1.04722 -0.04792 -1.05023 C -0.04701 -1.06597 -0.04662 -1.09144 -0.04401 -1.10995 C -0.04362 -1.1125 -0.04336 -1.11482 -0.04271 -1.1169 C -0.04206 -1.11945 -0.04102 -1.12153 -0.04011 -1.12384 C -0.03971 -1.12616 -0.03958 -1.12847 -0.0388 -1.13079 C -0.03815 -1.13264 -0.03685 -1.13333 -0.0362 -1.13542 C -0.03503 -1.13958 -0.03451 -1.14445 -0.03359 -1.14908 C -0.0332 -1.15139 -0.03307 -1.15394 -0.03242 -1.15602 C -0.03151 -1.15833 -0.0306 -1.16042 -0.02982 -1.16296 C -0.02878 -1.16597 -0.02826 -1.16921 -0.02721 -1.17199 C -0.02604 -1.17546 -0.02461 -1.17824 -0.02331 -1.18125 C -0.02149 -1.18588 -0.0181 -1.19514 -0.0181 -1.19491 L -0.0168 -1.2044 L -0.0168 -1.20417 " pathEditMode="relative" rAng="0" ptsTypes="AAAAAAAAAAAAAAAAAAAAAAAAAAAAAAAAAAAAAAAAAAAAAAAAAAAAAAAAAAAAAAAAAAAAAAAAAAAAAA">
                                      <p:cBhvr>
                                        <p:cTn dur="3000" fill="hold" id="179"/>
                                        <p:tgtEl>
                                          <p:spTgt spid="429"/>
                                        </p:tgtEl>
                                        <p:attrNameLst>
                                          <p:attrName>ppt_x</p:attrName>
                                          <p:attrName>ppt_y</p:attrName>
                                        </p:attrNameLst>
                                      </p:cBhvr>
                                      <p:rCtr x="-1315" y="-60208"/>
                                    </p:animMotion>
                                  </p:childTnLst>
                                </p:cTn>
                              </p:par>
                              <p:par>
                                <p:cTn fill="hold" id="180" nodeType="withEffect" presetClass="path" presetID="0" presetSubtype="0" repeatCount="indefinite">
                                  <p:stCondLst>
                                    <p:cond delay="1800"/>
                                  </p:stCondLst>
                                  <p:childTnLst>
                                    <p:animMotion origin="layout" path="M 4.16667E-7 4.07407E-6 L 4.16667E-7 0.00023 C 0.00339 -0.00324 0.00677 -0.00649 0.01029 -0.00926 C 0.01159 -0.01065 0.01315 -0.01019 0.01419 -0.01158 C 0.02005 -0.01991 0.0224 -0.025 0.02578 -0.03473 C 0.02721 -0.03843 0.02852 -0.04213 0.02969 -0.04607 C 0.0306 -0.04908 0.03138 -0.05232 0.03229 -0.05533 C 0.03724 -0.0713 0.03789 -0.07061 0.04141 -0.0875 C 0.04193 -0.09051 0.04219 -0.09352 0.04271 -0.09676 C 0.04531 -0.1132 0.04258 -0.09167 0.04531 -0.11505 C 0.04479 -0.12269 0.04479 -0.13056 0.04401 -0.13797 C 0.04323 -0.14445 0.03958 -0.15602 0.0375 -0.16112 C 0.03464 -0.16806 0.03112 -0.17454 0.02839 -0.18172 C 0.0276 -0.18403 0.02708 -0.18681 0.02578 -0.18866 C 0.02135 -0.19537 0.01575 -0.19954 0.01159 -0.20718 C 0.00859 -0.21227 0.00612 -0.21922 0.00247 -0.22338 C 4.16667E-7 -0.22639 -0.00286 -0.22871 -0.00521 -0.23218 C -0.00794 -0.23704 -0.0138 -0.25278 -0.01563 -0.25764 C -0.01693 -0.26158 -0.01797 -0.26574 -0.01953 -0.26922 C -0.02096 -0.27246 -0.02318 -0.275 -0.02461 -0.27824 C -0.02578 -0.28125 -0.0263 -0.28449 -0.02721 -0.2875 C -0.03086 -0.29908 -0.02904 -0.29028 -0.03372 -0.30348 C -0.03477 -0.30672 -0.03542 -0.30973 -0.03633 -0.31297 C -0.04089 -0.35348 -0.03385 -0.29422 -0.04023 -0.33565 C -0.04089 -0.34028 -0.04102 -0.34491 -0.04141 -0.34954 C -0.04102 -0.37315 -0.04167 -0.39723 -0.04023 -0.42084 C -0.03997 -0.425 -0.03359 -0.4419 -0.03242 -0.4463 C -0.03099 -0.4507 -0.02969 -0.4551 -0.02852 -0.45973 C -0.028 -0.46204 -0.02786 -0.46459 -0.02721 -0.46667 C -0.02617 -0.47037 -0.02461 -0.47292 -0.02331 -0.47616 C -0.02122 -0.48727 -0.0224 -0.48287 -0.01693 -0.49676 C -0.01289 -0.50695 -0.00716 -0.52107 -0.0013 -0.52871 C 0.00039 -0.53102 0.00221 -0.53334 0.00378 -0.53565 C 0.00573 -0.53866 0.00716 -0.54213 0.00898 -0.54491 C 0.01276 -0.5507 0.01719 -0.5551 0.0207 -0.56088 L 0.02839 -0.57477 C 0.02969 -0.5801 0.03125 -0.58542 0.03229 -0.59098 C 0.03294 -0.59445 0.03307 -0.59862 0.03359 -0.60232 C 0.03398 -0.60533 0.0345 -0.60857 0.0349 -0.61158 C 0.0345 -0.62917 0.03464 -0.64676 0.03359 -0.66436 C 0.03333 -0.66945 0.02995 -0.68658 0.02839 -0.69213 C 0.02734 -0.69607 0.02565 -0.69977 0.02448 -0.70348 C 0.02018 -0.71899 0.02474 -0.71204 0.0181 -0.71968 C 0.01719 -0.72292 0.01628 -0.7257 0.01549 -0.72894 C 0.01497 -0.73102 0.01484 -0.73357 0.01419 -0.73588 C 0.00898 -0.75209 0.0095 -0.7463 0.00378 -0.76112 C -0.0056 -0.78519 0.00586 -0.75926 -0.00391 -0.78635 C -0.00547 -0.79051 -0.00742 -0.79375 -0.00911 -0.79769 C -0.01003 -0.8 -0.01081 -0.80255 -0.01172 -0.80463 C -0.01393 -0.81667 -0.01224 -0.80973 -0.01823 -0.82524 L -0.0207 -0.83218 C -0.02214 -0.84167 -0.02279 -0.84885 -0.02461 -0.85764 C -0.02682 -0.86737 -0.02747 -0.86806 -0.02852 -0.87824 C -0.02904 -0.88334 -0.0293 -0.88866 -0.02982 -0.89399 C -0.03021 -0.89862 -0.03073 -0.90324 -0.03112 -0.90787 C -0.03294 -0.93218 -0.03359 -0.94329 -0.03503 -0.96551 C -0.03411 -0.98449 -0.03359 -1.00371 -0.03242 -1.02269 C -0.03203 -1.0301 -0.03034 -1.0301 -0.02852 -1.03681 C -0.02747 -1.04028 -0.02682 -1.04445 -0.02591 -1.04815 C -0.02448 -1.06135 -0.02656 -1.05811 -0.02201 -1.06181 L 0.00768 -1.14699 " pathEditMode="relative" rAng="0" ptsTypes="AAAAAAAAAAAAAAAAAAAAAAAAAAAAAAAAAAAAAAAAAAAAAAAAAAAAAAAAAAAAA">
                                      <p:cBhvr>
                                        <p:cTn dur="3000" fill="hold" id="181"/>
                                        <p:tgtEl>
                                          <p:spTgt spid="433"/>
                                        </p:tgtEl>
                                        <p:attrNameLst>
                                          <p:attrName>ppt_x</p:attrName>
                                          <p:attrName>ppt_y</p:attrName>
                                        </p:attrNameLst>
                                      </p:cBhvr>
                                      <p:rCtr x="195" y="-57338"/>
                                    </p:animMotion>
                                  </p:childTnLst>
                                </p:cTn>
                              </p:par>
                              <p:par>
                                <p:cTn fill="hold" grpId="0" id="182" nodeType="withEffect" presetClass="path" presetID="0" presetSubtype="0" repeatCount="indefinite">
                                  <p:stCondLst>
                                    <p:cond delay="800"/>
                                  </p:stCondLst>
                                  <p:childTnLst>
                                    <p:animMotion origin="layout" path="M 2.70833E-6 -7.40741E-7 L 2.70833E-6 0.00023 C 0.00169 -0.00694 0.00377 -0.01366 0.00508 -0.02083 C 0.00612 -0.02546 0.00703 -0.0419 0.00768 -0.04606 C 0.00833 -0.05 0.00963 -0.0537 0.01028 -0.05764 C 0.0112 -0.06204 0.01159 -0.06921 0.01289 -0.07361 C 0.01354 -0.07616 0.01471 -0.07824 0.01549 -0.08055 C 0.0164 -0.08356 0.01718 -0.0868 0.0181 -0.08981 C 0.02083 -0.11505 0.01732 -0.08866 0.022 -0.11042 C 0.02252 -0.11343 0.02278 -0.11667 0.02317 -0.11968 C 0.02357 -0.12199 0.02409 -0.1243 0.02448 -0.12662 C 0.02409 -0.14259 0.02435 -0.1588 0.02317 -0.175 C 0.02304 -0.17824 0.02135 -0.18079 0.0207 -0.18403 C 0.01823 -0.19421 0.02044 -0.19375 0.01419 -0.20463 C 0.01289 -0.20694 0.01146 -0.20903 0.01028 -0.21157 C 0.00664 -0.22037 0.00677 -0.22477 0.0026 -0.23241 C 0.00104 -0.23495 -0.00104 -0.23657 -0.00261 -0.23912 C -0.00365 -0.2412 -0.00417 -0.24398 -0.00521 -0.24606 C -0.00638 -0.24861 -0.00795 -0.25046 -0.00912 -0.25301 C -0.01094 -0.25764 -0.01315 -0.2618 -0.0142 -0.2669 C -0.01745 -0.28079 -0.0155 -0.27477 -0.0194 -0.28518 C -0.02188 -0.31134 -0.02201 -0.30671 -0.0194 -0.34745 C -0.01914 -0.35208 -0.01758 -0.35648 -0.0168 -0.36111 C -0.0138 -0.37893 -0.01797 -0.36157 -0.01172 -0.38403 C -0.0112 -0.38819 -0.01107 -0.3919 -0.01042 -0.3956 C -0.00977 -0.39884 -0.0086 -0.40185 -0.00782 -0.40463 C -0.0056 -0.41366 -0.00534 -0.41759 -0.00261 -0.42546 C 0.00052 -0.43495 0.00286 -0.44005 0.00638 -0.44838 C 0.00729 -0.45301 0.00781 -0.45787 0.00898 -0.4625 C 0.01289 -0.47616 0.01406 -0.47361 0.0181 -0.48542 C 0.02695 -0.51042 0.01354 -0.47755 0.02448 -0.50347 C 0.02955 -0.53032 0.02409 -0.50625 0.03099 -0.52662 C 0.03841 -0.54861 0.03073 -0.5331 0.03997 -0.54954 C 0.04049 -0.55255 0.04088 -0.55555 0.04127 -0.5588 C 0.04179 -0.5625 0.04179 -0.56667 0.04258 -0.57014 C 0.04323 -0.57292 0.0444 -0.57477 0.04518 -0.57708 C 0.04557 -0.58009 0.04622 -0.58333 0.04648 -0.58634 C 0.04752 -0.5956 0.04909 -0.61389 0.04909 -0.61366 C 0.04817 -0.64005 0.04791 -0.6662 0.04648 -0.69213 C 0.04622 -0.69745 0.04232 -0.71204 0.04127 -0.71736 C 0.04075 -0.72037 0.04075 -0.72361 0.03997 -0.72662 C 0.03906 -0.73079 0.03737 -0.73449 0.0362 -0.73796 C 0.03528 -0.74097 0.0345 -0.74444 0.03359 -0.74722 C 0.03281 -0.74977 0.03177 -0.75185 0.03099 -0.75417 C 0.03008 -0.75718 0.02942 -0.76065 0.02838 -0.76343 C 0.02096 -0.78449 0.02838 -0.76065 0.0194 -0.78171 C 0.01823 -0.78449 0.01784 -0.78819 0.01679 -0.79097 C 0.01575 -0.79352 0.01406 -0.7956 0.01289 -0.79792 C 0.01093 -0.80208 0.00963 -0.80718 0.00768 -0.8118 L 0.0039 -0.82083 C 0.00338 -0.82315 0.00312 -0.82546 0.0026 -0.82778 C 0.00182 -0.83009 0.00065 -0.83218 2.70833E-6 -0.83472 C -0.00117 -0.83912 -0.0017 -0.84375 -0.00261 -0.84815 L -0.00391 -0.85509 L -0.00521 -0.86204 C -0.00651 -0.88218 -0.00768 -0.88866 -0.00521 -0.91018 C -0.00495 -0.91296 -0.00326 -0.91458 -0.00261 -0.91713 C -0.0013 -0.92222 -0.00013 -0.93148 0.0026 -0.93565 C 0.00495 -0.93912 0.00781 -0.94143 0.01028 -0.94468 C 0.02018 -0.95787 0.01067 -0.94606 0.0207 -0.95648 C 0.022 -0.95764 0.02304 -0.95972 0.02448 -0.96088 C 0.02617 -0.96204 0.02799 -0.96227 0.02968 -0.96319 C 0.03229 -0.9662 0.03437 -0.97106 0.0375 -0.97222 C 0.03919 -0.97315 0.04088 -0.97384 0.04258 -0.97454 C 0.04388 -0.97523 0.04518 -0.97639 0.04648 -0.97685 C 0.04857 -0.97778 0.05078 -0.97847 0.05299 -0.97917 C 0.05742 -0.98333 0.05963 -0.98565 0.06458 -0.98866 C 0.06627 -0.98958 0.0681 -0.98981 0.06979 -0.99074 C 0.07239 -0.99213 0.07747 -0.9956 0.07747 -0.99514 C 0.08008 -0.99838 0.08242 -1.00231 0.08528 -1.0044 C 0.08919 -1.00741 0.09544 -1.0118 0.09948 -1.01597 C 0.10078 -1.01736 0.10195 -1.01944 0.10338 -1.0206 C 0.10586 -1.02245 0.11107 -1.02523 0.11107 -1.025 C 0.11159 -1.02755 0.11159 -1.03009 0.11237 -1.03218 C 0.11341 -1.03426 0.11523 -1.03472 0.11627 -1.03657 C 0.11784 -1.03935 0.11888 -1.04282 0.12018 -1.04583 C 0.122 -1.05069 0.12357 -1.05532 0.12539 -1.05972 C 0.12617 -1.06204 0.12656 -1.06505 0.12786 -1.0669 L 0.13177 -1.07106 C 0.13411 -1.08333 0.13229 -1.07616 0.13828 -1.0919 C 0.14153 -1.10046 0.13971 -1.09676 0.14349 -1.10347 L 0.14349 -1.10324 " pathEditMode="relative" rAng="0" ptsTypes="AAAAAAAAAAAAAAAAAAAAAAAAAAAAAAAAAAAAAAAAAAAAAAAAAAAAAAAAAAAAAAAAAAAAAAAAAAAAAAAAAA">
                                      <p:cBhvr>
                                        <p:cTn dur="3000" fill="hold" id="183"/>
                                        <p:tgtEl>
                                          <p:spTgt spid="1050577"/>
                                        </p:tgtEl>
                                        <p:attrNameLst>
                                          <p:attrName>ppt_x</p:attrName>
                                          <p:attrName>ppt_y</p:attrName>
                                        </p:attrNameLst>
                                      </p:cBhvr>
                                      <p:rCtr x="6107" y="-55162"/>
                                    </p:animMotion>
                                  </p:childTnLst>
                                </p:cTn>
                              </p:par>
                              <p:par>
                                <p:cTn fill="hold" id="184" nodeType="withEffect" presetClass="path" presetID="0" presetSubtype="0" repeatCount="indefinite">
                                  <p:stCondLst>
                                    <p:cond delay="2400"/>
                                  </p:stCondLst>
                                  <p:childTnLst>
                                    <p:animMotion origin="layout" path="M -0.00951 -0.03495 L -0.00951 -0.03472 C -0.00742 -0.04004 -0.00573 -0.04629 -0.00313 -0.05069 C 0.00156 -0.05902 0.00638 -0.06134 0.01237 -0.06458 C 0.01406 -0.0655 0.01588 -0.06597 0.01758 -0.06712 C 0.02018 -0.06828 0.02279 -0.0699 0.02539 -0.07129 C 0.02669 -0.07222 0.02786 -0.07314 0.02917 -0.07361 C 0.03099 -0.07453 0.03268 -0.07476 0.03437 -0.07592 C 0.04792 -0.08495 0.03151 -0.07731 0.04479 -0.08287 C 0.04648 -0.08449 0.04818 -0.08611 0.04987 -0.08773 C 0.05117 -0.08865 0.0526 -0.08888 0.05377 -0.08981 C 0.05573 -0.09166 0.05716 -0.09467 0.05898 -0.09675 C 0.07174 -0.10995 0.05325 -0.08634 0.06667 -0.10347 C 0.06849 -0.10578 0.07044 -0.10787 0.07187 -0.11064 C 0.08151 -0.12754 0.07057 -0.11342 0.07969 -0.1243 C 0.08008 -0.12662 0.08008 -0.12939 0.08099 -0.13148 C 0.08672 -0.14351 0.08542 -0.13217 0.08867 -0.1449 C 0.08945 -0.14768 0.09388 -0.16666 0.09518 -0.17476 C 0.0957 -0.17777 0.09609 -0.18101 0.09648 -0.18425 C 0.09609 -0.19861 0.09622 -0.21319 0.09518 -0.22777 C 0.09492 -0.23055 0.09336 -0.23217 0.09258 -0.23472 C 0.08919 -0.24537 0.09114 -0.24189 0.08737 -0.25092 C 0.0845 -0.25763 0.08138 -0.26458 0.07838 -0.27152 C 0.07669 -0.27523 0.07474 -0.2787 0.07318 -0.2831 C 0.06966 -0.29259 0.07031 -0.29166 0.06419 -0.30162 C 0.0625 -0.30416 0.06081 -0.30625 0.05898 -0.30787 C 0.05208 -0.31574 0.05508 -0.30925 0.04857 -0.31967 C 0.04544 -0.325 0.04154 -0.3287 0.03958 -0.33611 C 0.03867 -0.33888 0.03802 -0.34212 0.03698 -0.34513 C 0.02851 -0.36944 0.03789 -0.33773 0.02917 -0.36597 C 0.02786 -0.37013 0.02682 -0.37476 0.02539 -0.37962 C 0.02422 -0.38263 0.02266 -0.38518 0.02148 -0.38865 C 0.01914 -0.39513 0.01888 -0.39837 0.01758 -0.40486 C 0.01719 -0.4118 0.0168 -0.41875 0.01627 -0.42523 C 0.01549 -0.43518 0.01484 -0.43703 0.01367 -0.44606 C 0.01328 -0.45023 0.01289 -0.45393 0.01237 -0.4574 C 0.01289 -0.47175 0.01263 -0.48564 0.01367 -0.49907 C 0.01393 -0.50231 0.0151 -0.50578 0.01627 -0.5081 C 0.02617 -0.52893 0.02344 -0.52638 0.03177 -0.53125 C 0.03594 -0.54212 0.03255 -0.53564 0.03958 -0.54259 C 0.04505 -0.54861 0.04596 -0.553 0.05377 -0.55648 L 0.05898 -0.55902 C 0.06758 -0.56921 0.05755 -0.55856 0.06797 -0.56574 C 0.0707 -0.56782 0.07305 -0.57129 0.07578 -0.57268 C 0.08763 -0.57824 0.11055 -0.58425 0.12357 -0.58634 C 0.13138 -0.5875 0.13919 -0.58773 0.14687 -0.58888 C 0.15143 -0.59166 0.15651 -0.59444 0.1612 -0.5956 C 0.16797 -0.59699 0.17487 -0.59699 0.18177 -0.59791 C 0.18398 -0.59953 0.18607 -0.60138 0.18828 -0.60277 C 0.18997 -0.60347 0.1918 -0.60347 0.19349 -0.60486 C 0.19492 -0.60578 0.19596 -0.60833 0.19739 -0.60925 C 0.19987 -0.61134 0.2026 -0.6125 0.20508 -0.61388 C 0.20729 -0.61527 0.20937 -0.61712 0.21159 -0.61851 C 0.21888 -0.63148 0.20755 -0.61064 0.2181 -0.63472 C 0.21953 -0.63796 0.22148 -0.64074 0.22318 -0.64375 C 0.22591 -0.66296 0.22266 -0.64398 0.22708 -0.65995 C 0.22995 -0.6699 0.22982 -0.67453 0.23229 -0.68518 C 0.23294 -0.68842 0.23398 -0.69143 0.23489 -0.69444 C 0.23633 -0.72476 0.2375 -0.74074 0.2375 -0.77476 C 0.2375 -0.78101 0.23698 -0.78726 0.2362 -0.79351 C 0.23568 -0.79652 0.23437 -0.79953 0.23359 -0.80254 C 0.23307 -0.80486 0.23294 -0.80694 0.23229 -0.80949 C 0.22708 -0.82592 0.22747 -0.81944 0.22318 -0.83472 C 0.22266 -0.83703 0.22252 -0.83912 0.22187 -0.84189 C 0.22083 -0.8456 0.21914 -0.84907 0.2181 -0.853 C 0.21706 -0.85648 0.21667 -0.86087 0.21549 -0.86458 C 0.21445 -0.86689 0.21276 -0.86898 0.21159 -0.87129 C 0.20885 -0.87708 0.20625 -0.88333 0.20377 -0.88981 C 0.20299 -0.89166 0.20234 -0.89444 0.20117 -0.89652 C 0.20013 -0.89837 0.19857 -0.8993 0.19739 -0.90138 C 0.19544 -0.90416 0.19401 -0.9074 0.19219 -0.91018 C 0.19101 -0.91226 0.18945 -0.91319 0.18828 -0.91504 C 0.18737 -0.9162 0.18672 -0.91828 0.18568 -0.91944 C 0.18372 -0.92199 0.18138 -0.92407 0.1793 -0.92638 C 0.17656 -0.92939 0.17409 -0.93263 0.17148 -0.93564 C 0.16523 -0.94259 0.16354 -0.94328 0.15729 -0.95162 C 0.15547 -0.95393 0.15377 -0.95625 0.15208 -0.95856 C 0.15078 -0.96041 0.14935 -0.96134 0.14818 -0.96342 C 0.14206 -0.97222 0.14635 -0.96712 0.1418 -0.97708 C 0.13867 -0.98356 0.13776 -0.98425 0.13398 -0.98842 C 0.13307 -0.99074 0.13242 -0.99328 0.13138 -0.9956 C 0.122 -1.01481 0.12956 -0.9956 0.12357 -1.01134 C 0.12318 -1.01388 0.12305 -1.01643 0.12239 -1.01851 C 0.12083 -1.02314 0.1181 -1.02708 0.11719 -1.0324 C 0.1168 -1.03472 0.11627 -1.0368 0.11588 -1.03935 C 0.11263 -1.05925 0.11641 -1.03865 0.11328 -1.05509 C 0.11367 -1.07037 0.11341 -1.08587 0.11458 -1.10115 C 0.11484 -1.10393 0.11654 -1.10555 0.11719 -1.1081 C 0.11823 -1.1125 0.11888 -1.11712 0.11979 -1.12175 C 0.12018 -1.12407 0.12044 -1.12662 0.12109 -1.1287 C 0.12187 -1.13171 0.12252 -1.13518 0.12357 -1.13796 C 0.12474 -1.1405 0.12617 -1.14259 0.12747 -1.1449 C 0.12799 -1.14699 0.12838 -1.1493 0.12877 -1.15162 C 0.1293 -1.15462 0.1293 -1.1581 0.13008 -1.16087 C 0.13581 -1.18101 0.13529 -1.16782 0.13529 -1.17939 L 0.13529 -1.17916 " pathEditMode="relative" rAng="0" ptsTypes="AAAAAAAAAAAAAAAAAAAAAAAAAAAAAAAAAAAAAAAAAAAAAAAAAAAAAAAAAAAAAAAAAAAAAAAAAAAAAAAAAAAAAAAAAAAAAAAA">
                                      <p:cBhvr>
                                        <p:cTn dur="3000" fill="hold" id="185"/>
                                        <p:tgtEl>
                                          <p:spTgt spid="434"/>
                                        </p:tgtEl>
                                        <p:attrNameLst>
                                          <p:attrName>ppt_x</p:attrName>
                                          <p:attrName>ppt_y</p:attrName>
                                        </p:attrNameLst>
                                      </p:cBhvr>
                                      <p:rCtr x="12344" y="-57199"/>
                                    </p:animMotion>
                                  </p:childTnLst>
                                </p:cTn>
                              </p:par>
                              <p:par>
                                <p:cTn fill="hold" id="186" nodeType="withEffect" presetClass="path" presetID="0" presetSubtype="0" repeatCount="indefinite">
                                  <p:stCondLst>
                                    <p:cond delay="2600"/>
                                  </p:stCondLst>
                                  <p:childTnLst>
                                    <p:animMotion origin="layout" path="M -2.08333E-6 1.48148E-6 L -2.08333E-6 0.00023 C 0.00352 -0.00324 0.0069 -0.00671 0.01042 -0.00926 C 0.01289 -0.01111 0.0181 -0.01389 0.0181 -0.01366 C 0.02136 -0.01968 0.02201 -0.02153 0.02722 -0.02546 C 0.03008 -0.02755 0.03321 -0.02847 0.0362 -0.03009 C 0.03841 -0.0331 0.0405 -0.03634 0.04271 -0.03912 C 0.04479 -0.04167 0.04714 -0.04352 0.04922 -0.04607 C 0.05091 -0.04815 0.05261 -0.0507 0.0543 -0.05301 C 0.05521 -0.05533 0.05599 -0.05764 0.0569 -0.05996 C 0.05899 -0.06458 0.06159 -0.06852 0.06341 -0.07361 C 0.06472 -0.07708 0.06511 -0.08148 0.06602 -0.08519 C 0.0668 -0.0882 0.06771 -0.09121 0.06862 -0.09445 C 0.0694 -0.10208 0.07188 -0.10972 0.07123 -0.11736 C 0.06914 -0.13958 0.07005 -0.1456 0.06341 -0.16343 C 0.0625 -0.16574 0.06198 -0.16829 0.06081 -0.17014 C 0.05977 -0.17222 0.05808 -0.17292 0.0569 -0.17477 C 0.05638 -0.17593 0.05117 -0.18843 0.05052 -0.19097 C 0.04948 -0.19468 0.04909 -0.19884 0.04792 -0.20232 C 0.04518 -0.20972 0.04141 -0.21551 0.0388 -0.22315 C 0.03412 -0.23704 0.03711 -0.23218 0.03112 -0.23912 C 0.025 -0.26621 0.02917 -0.25625 0.02071 -0.27107 C 0.01797 -0.29074 0.02175 -0.27107 0.0155 -0.28727 C 0.01485 -0.28958 0.01498 -0.29236 0.01433 -0.29421 C 0.01315 -0.29769 0.01185 -0.30023 0.01042 -0.30347 C 0.0069 -0.31042 0.00625 -0.30926 0.00391 -0.31736 C 0.00326 -0.31945 0.00313 -0.32199 0.00261 -0.32431 C 0.00183 -0.32732 0.00065 -0.33033 -2.08333E-6 -0.33357 C -0.00052 -0.33634 -0.00078 -0.33958 -0.0013 -0.34259 C -0.00495 -0.36574 0.00026 -0.33009 -0.00377 -0.3588 C -0.00299 -0.38658 -0.00247 -0.41528 -0.0013 -0.44375 C -0.00117 -0.44607 -0.00052 -0.44838 -2.08333E-6 -0.4507 C 0.00078 -0.45301 0.00183 -0.45509 0.00261 -0.45764 C 0.00664 -0.46991 0.003 -0.46366 0.00912 -0.4713 C 0.00977 -0.47523 0.01146 -0.48496 0.01302 -0.4875 C 0.02409 -0.50533 0.02201 -0.49607 0.03112 -0.5081 C 0.03281 -0.51042 0.03477 -0.51227 0.0362 -0.51505 C 0.03776 -0.51759 0.03841 -0.52199 0.04011 -0.52431 C 0.04193 -0.52685 0.0444 -0.52685 0.04662 -0.52894 C 0.04792 -0.53125 0.04896 -0.5338 0.05052 -0.53542 C 0.05156 -0.53704 0.05313 -0.53704 0.0543 -0.53773 C 0.05612 -0.53935 0.05794 -0.54074 0.05951 -0.54236 C 0.06354 -0.54699 0.0681 -0.55556 0.0724 -0.55857 C 0.07461 -0.56019 0.07683 -0.56158 0.07891 -0.5632 C 0.08867 -0.57176 0.08203 -0.56759 0.08933 -0.57477 C 0.09089 -0.57639 0.09271 -0.57801 0.0944 -0.5794 C 0.09792 -0.58218 0.10104 -0.58264 0.10482 -0.58403 C 0.10625 -0.58565 0.11406 -0.59445 0.11641 -0.5956 C 0.12071 -0.59769 0.1293 -0.60023 0.1293 -0.6 C 0.12982 -0.6007 0.13711 -0.61065 0.13841 -0.61158 C 0.14128 -0.61366 0.1444 -0.61458 0.1474 -0.61621 C 0.14883 -0.6169 0.15013 -0.61736 0.1513 -0.61852 C 0.16042 -0.62662 0.14857 -0.62107 0.16302 -0.62546 L 0.17071 -0.63009 C 0.17201 -0.63079 0.17331 -0.63148 0.17461 -0.63241 C 0.178 -0.63472 0.18138 -0.63727 0.1849 -0.63912 C 0.18828 -0.64074 0.19089 -0.64144 0.19401 -0.64375 C 0.2099 -0.65579 0.19011 -0.64144 0.20313 -0.65301 C 0.2043 -0.65417 0.20573 -0.6544 0.2069 -0.65533 C 0.20873 -0.65671 0.21029 -0.6588 0.21211 -0.65996 C 0.2155 -0.66204 0.2181 -0.66181 0.22123 -0.66435 C 0.2349 -0.67662 0.21589 -0.66273 0.22891 -0.6713 C 0.23451 -0.67523 0.24063 -0.67708 0.24571 -0.68287 C 0.24792 -0.68519 0.25013 -0.6875 0.25222 -0.68982 C 0.25352 -0.69097 0.25469 -0.69283 0.25612 -0.69445 C 0.25729 -0.69514 0.25873 -0.6956 0.26003 -0.69676 C 0.2612 -0.69792 0.26276 -0.69908 0.2638 -0.70139 C 0.26485 -0.70324 0.26524 -0.70602 0.26641 -0.70787 C 0.26745 -0.70949 0.26901 -0.70949 0.27018 -0.71019 C 0.27422 -0.71713 0.27943 -0.72246 0.2819 -0.73102 C 0.28672 -0.74792 0.2819 -0.73333 0.28828 -0.74722 C 0.29193 -0.75486 0.29037 -0.75417 0.29362 -0.76343 C 0.29466 -0.76644 0.29623 -0.76921 0.29753 -0.77222 C 0.3 -0.77871 0.30521 -0.79468 0.30638 -0.79769 C 0.30716 -0.8 0.30847 -0.80232 0.30899 -0.80463 C 0.31133 -0.81273 0.31263 -0.81621 0.31433 -0.825 C 0.31472 -0.82824 0.31472 -0.83125 0.31563 -0.83426 C 0.31615 -0.83704 0.31732 -0.83889 0.3181 -0.84121 C 0.31914 -0.84421 0.31992 -0.84746 0.32071 -0.85046 C 0.3211 -0.85741 0.3211 -0.86435 0.32188 -0.87107 C 0.32253 -0.87593 0.3237 -0.88033 0.32448 -0.88496 L 0.32591 -0.8919 C 0.32865 -0.93102 0.3263 -0.9169 0.32982 -0.93565 C 0.33021 -0.94792 0.33112 -0.95996 0.33112 -0.97222 C 0.33112 -1.05996 0.33386 -1.03704 0.32852 -1.07546 C 0.32813 -1.08565 0.32787 -1.0956 0.32709 -1.10556 C 0.32709 -1.1081 0.32669 -1.11065 0.32591 -1.1125 C 0.32487 -1.11482 0.32331 -1.11551 0.32188 -1.11713 L 0.3194 -1.13102 L 0.3181 -1.13796 L 0.3181 -1.13773 " pathEditMode="relative" rAng="0" ptsTypes="AAAAAAAAAAAAAAAAAAAAAAAAAAAAAAAAAAAAAAAAAAAAAAAAAAAAAAAAAAAAAAAAAAAAAAAAAAAAAAAAAAAAAAAAAAA">
                                      <p:cBhvr>
                                        <p:cTn dur="3000" fill="hold" id="187"/>
                                        <p:tgtEl>
                                          <p:spTgt spid="436"/>
                                        </p:tgtEl>
                                        <p:attrNameLst>
                                          <p:attrName>ppt_x</p:attrName>
                                          <p:attrName>ppt_y</p:attrName>
                                        </p:attrNameLst>
                                      </p:cBhvr>
                                      <p:rCtr x="16393" y="-56875"/>
                                    </p:animMotion>
                                  </p:childTnLst>
                                </p:cTn>
                              </p:par>
                              <p:par>
                                <p:cTn fill="hold" id="188" nodeType="withEffect" presetClass="path" presetID="0" presetSubtype="0" repeatCount="indefinite">
                                  <p:stCondLst>
                                    <p:cond delay="1600"/>
                                  </p:stCondLst>
                                  <p:childTnLst>
                                    <p:animMotion origin="layout" path="M -0.0017 -0.03635 L -0.0017 -0.03611 C 0.00143 -0.04028 0.00455 -0.04375 0.00742 -0.04792 C 0.02382 -0.07269 0.00885 -0.0544 0.01901 -0.06644 C 0.02148 -0.07477 0.02174 -0.07755 0.02552 -0.08472 C 0.02838 -0.09028 0.03203 -0.09468 0.03463 -0.10093 C 0.03854 -0.11042 0.04036 -0.11551 0.04622 -0.12385 C 0.04843 -0.12685 0.05078 -0.12963 0.05273 -0.1331 C 0.05429 -0.13588 0.05768 -0.14514 0.05911 -0.14908 C 0.06211 -0.16991 0.05794 -0.14746 0.06432 -0.16528 C 0.0664 -0.17107 0.06783 -0.17755 0.06953 -0.18357 C 0.07031 -0.18658 0.07148 -0.18959 0.07213 -0.19283 C 0.07252 -0.19514 0.07265 -0.19769 0.07343 -0.19977 C 0.07434 -0.20232 0.07604 -0.20417 0.07721 -0.20648 C 0.07773 -0.21204 0.07864 -0.22361 0.07981 -0.22963 C 0.08138 -0.23727 0.08502 -0.25255 0.08502 -0.25232 C 0.08737 -0.27709 0.08711 -0.26783 0.08502 -0.30463 C 0.08463 -0.31273 0.0819 -0.32176 0.08112 -0.32847 C 0.08099 -0.33033 0.07916 -0.34653 0.07851 -0.34908 C 0.0776 -0.35324 0.07578 -0.35648 0.07474 -0.36065 C 0.07356 -0.36505 0.07291 -0.36968 0.07213 -0.37361 C 0.07161 -0.37662 0.07161 -0.38079 0.07083 -0.38357 C 0.0694 -0.38843 0.06562 -0.39746 0.06562 -0.39722 C 0.06341 -0.41227 0.06562 -0.40023 0.06171 -0.41574 C 0.0608 -0.41945 0.06041 -0.42385 0.05911 -0.42732 C 0.05651 -0.43472 0.05013 -0.44722 0.05013 -0.44699 C 0.04544 -0.47315 0.05286 -0.43496 0.04622 -0.46181 C 0.03919 -0.49005 0.0483 -0.4632 0.03971 -0.48472 C 0.03802 -0.48935 0.03632 -0.49398 0.03463 -0.49861 L 0.03203 -0.50533 C 0.03033 -0.51158 0.03046 -0.51273 0.02682 -0.52385 C 0.02578 -0.52639 0.02395 -0.52801 0.02291 -0.53079 C 0.0164 -0.54676 0.0233 -0.53334 0.01901 -0.54676 C 0.01393 -0.5632 0.01432 -0.55672 0.01002 -0.57199 C 0.00937 -0.57431 0.00924 -0.57685 0.00872 -0.57894 C 0.00794 -0.58218 0.00703 -0.58287 0.00612 -0.58588 C 0.00325 -0.6081 0.00677 -0.58426 0.00221 -0.60648 C 0.00117 -0.61111 -0.00039 -0.62037 -0.00039 -0.62014 C -0.00079 -0.63866 -0.00092 -0.65718 -0.0017 -0.67547 C -0.00222 -0.69167 -0.00339 -0.70764 -0.0043 -0.72385 C -0.00469 -0.73218 -0.00495 -0.74074 -0.00547 -0.74908 C -0.00586 -0.75232 -0.00651 -0.75972 -0.00677 -0.76528 C -0.00782 -0.78195 -0.00756 -0.78982 -0.00938 -0.80486 C -0.01224 -0.82871 -0.00912 -0.79514 -0.01198 -0.82269 C -0.0125 -0.82801 -0.01263 -0.83357 -0.01329 -0.83866 C -0.01394 -0.84167 -0.01589 -0.85232 -0.01589 -0.85209 C -0.01628 -0.85695 -0.01667 -0.85996 -0.01719 -0.86621 C -0.01745 -0.86852 -0.01823 -0.8706 -0.01849 -0.87292 C -0.01914 -0.87986 -0.01901 -0.88681 -0.0198 -0.89375 C -0.02032 -0.89838 -0.0224 -0.90741 -0.0224 -0.90718 C -0.02279 -0.9206 -0.02305 -0.93357 -0.0237 -0.94653 C -0.02396 -0.95185 -0.02487 -0.95718 -0.02487 -0.96273 C -0.02487 -0.97037 -0.02409 -0.97801 -0.0237 -0.98565 C -0.0224 -1.0044 -0.02435 -0.99815 -0.01849 -1.00857 C -0.01745 -1.01435 -0.01706 -1.01806 -0.01459 -1.02246 C -0.01355 -1.02431 -0.01198 -1.02547 -0.01068 -1.02709 C -0.00964 -1.03264 -0.00938 -1.03635 -0.00677 -1.04074 C -0.00534 -1.04352 -0.00313 -1.04491 -0.0017 -1.04769 C 0.00416 -1.0581 -0.00274 -1.05232 0.00481 -1.05695 C 0.00612 -1.05926 0.00716 -1.06204 0.00872 -1.06389 C 0.00989 -1.06505 0.01132 -1.06505 0.01263 -1.06597 C 0.01393 -1.06736 0.01523 -1.06922 0.0164 -1.07037 C 0.02083 -1.08218 0.0177 -1.07616 0.02682 -1.08681 L 0.03073 -1.09144 C 0.03112 -1.09375 0.03099 -1.0963 0.03203 -1.09838 C 0.03294 -1.1 0.03463 -1.09931 0.0358 -1.1007 C 0.03776 -1.10255 0.03945 -1.10486 0.04101 -1.10741 C 0.05234 -1.12547 0.04309 -1.11366 0.05143 -1.12361 C 0.05182 -1.12593 0.05208 -1.12824 0.05273 -1.13056 C 0.05559 -1.14051 0.05559 -1.13519 0.05911 -1.14653 C 0.06067 -1.15162 0.06158 -1.15741 0.06302 -1.16273 C 0.0651 -1.17014 0.06432 -1.16945 0.06692 -1.16945 L 0.06692 -1.16922 " pathEditMode="relative" rAng="0" ptsTypes="AAAAAAAAAAAAAAAAAAAAAAAAAAAAAAAAAAAAAAAAAAAAAAAAAAAAAAAAAAAAAAAAAAAAAAAAA">
                                      <p:cBhvr>
                                        <p:cTn dur="3000" fill="hold" id="189"/>
                                        <p:tgtEl>
                                          <p:spTgt spid="435"/>
                                        </p:tgtEl>
                                        <p:attrNameLst>
                                          <p:attrName>ppt_x</p:attrName>
                                          <p:attrName>ppt_y</p:attrName>
                                        </p:attrNameLst>
                                      </p:cBhvr>
                                      <p:rCtr x="3255" y="-56644"/>
                                    </p:animMotion>
                                  </p:childTnLst>
                                </p:cTn>
                              </p:par>
                              <p:par>
                                <p:cTn fill="hold" grpId="0" id="190" nodeType="withEffect" presetClass="path" presetID="0" presetSubtype="0" repeatCount="indefinite">
                                  <p:stCondLst>
                                    <p:cond delay="1100"/>
                                  </p:stCondLst>
                                  <p:childTnLst>
                                    <p:animMotion origin="layout" path="M 2.5E-6 3.33333E-6 L 2.5E-6 0.00023 C 0.00247 -0.00463 0.00495 -0.00949 0.00768 -0.01389 C 0.00885 -0.01574 0.01041 -0.01667 0.01159 -0.01852 C 0.01263 -0.02037 0.01289 -0.02361 0.01419 -0.02547 C 0.01523 -0.02686 0.01679 -0.02686 0.0181 -0.02778 C 0.01979 -0.02917 0.02148 -0.03079 0.02317 -0.03241 C 0.02448 -0.03449 0.02565 -0.03704 0.02708 -0.03912 C 0.03242 -0.04699 0.03711 -0.05093 0.04127 -0.05996 C 0.04609 -0.07014 0.04232 -0.06551 0.04648 -0.08056 C 0.05104 -0.09676 0.0487 -0.09005 0.05299 -0.10116 C 0.05338 -0.1051 0.0539 -0.10903 0.05429 -0.11273 C 0.05547 -0.12454 0.05586 -0.13056 0.05677 -0.1426 C 0.05664 -0.14699 0.05729 -0.17315 0.05429 -0.18403 C 0.05351 -0.18658 0.05247 -0.18866 0.05169 -0.19098 C 0.04961 -0.20556 0.0513 -0.19746 0.04518 -0.21389 L 0.04518 -0.21366 C 0.04427 -0.21783 0.04375 -0.22176 0.04258 -0.2257 C 0.04205 -0.22755 0.04075 -0.22848 0.03997 -0.2301 C 0.03763 -0.23588 0.03489 -0.24167 0.03359 -0.24861 C 0.03177 -0.25787 0.03307 -0.25324 0.02969 -0.26227 C 0.02539 -0.28588 0.0319 -0.24954 0.02708 -0.27824 C 0.0263 -0.28311 0.02526 -0.2875 0.02448 -0.29213 C 0.02187 -0.3088 0.02513 -0.29838 0.02057 -0.31042 C 0.01797 -0.34306 0.01797 -0.33727 0.02057 -0.38866 C 0.02083 -0.39283 0.02252 -0.3963 0.02317 -0.40047 C 0.02734 -0.42176 0.022 -0.39885 0.02578 -0.41644 C 0.03177 -0.44468 0.02513 -0.4125 0.03099 -0.43681 C 0.03229 -0.44236 0.03268 -0.44723 0.03359 -0.45301 C 0.03398 -0.45533 0.03424 -0.45787 0.03489 -0.45996 C 0.03594 -0.46412 0.03737 -0.4676 0.03867 -0.4713 C 0.03958 -0.47686 0.03997 -0.48264 0.04127 -0.4875 C 0.04362 -0.4963 0.04713 -0.49815 0.05039 -0.50579 C 0.05156 -0.50857 0.05195 -0.51227 0.05299 -0.51528 C 0.05403 -0.51829 0.05573 -0.52107 0.05677 -0.52431 C 0.05833 -0.52871 0.05924 -0.5338 0.06067 -0.5382 C 0.06185 -0.54167 0.06341 -0.54398 0.06458 -0.54723 C 0.07578 -0.57709 0.06198 -0.54098 0.07109 -0.57014 C 0.07213 -0.57361 0.07383 -0.57616 0.07487 -0.5794 C 0.07591 -0.58241 0.07656 -0.58588 0.07747 -0.58866 C 0.07877 -0.5926 0.08034 -0.59607 0.08138 -0.60023 C 0.08997 -0.63287 0.08255 -0.61366 0.09049 -0.63241 C 0.09088 -0.63611 0.09101 -0.64005 0.09179 -0.64375 C 0.09635 -0.66852 0.09271 -0.63797 0.09557 -0.66227 C 0.09648 -0.66991 0.09817 -0.68519 0.09817 -0.68496 C 0.09857 -0.69398 0.09987 -0.72732 0.10078 -0.73797 C 0.10182 -0.75116 0.1026 -0.76459 0.10469 -0.77732 C 0.1056 -0.78264 0.10625 -0.78797 0.10729 -0.79329 C 0.10833 -0.79885 0.11002 -0.80394 0.1112 -0.80949 C 0.11211 -0.81389 0.11289 -0.81852 0.11367 -0.82315 C 0.11419 -0.82755 0.11419 -0.83218 0.11497 -0.83681 C 0.11679 -0.84607 0.1194 -0.8551 0.12148 -0.86436 C 0.12239 -0.86829 0.12357 -0.87176 0.12409 -0.8757 C 0.12487 -0.88334 0.12591 -0.89098 0.12669 -0.89885 C 0.12708 -0.90324 0.12747 -0.90787 0.12799 -0.9125 C 0.12903 -0.92315 0.12916 -0.92338 0.1306 -0.93334 C 0.13099 -0.94584 0.13177 -0.95764 0.13177 -0.97037 C 0.13177 -1.06598 0.13203 -1.0301 0.12929 -1.08033 C 0.12877 -1.08982 0.12812 -1.10857 0.12669 -1.11945 C 0.12604 -1.12408 0.12487 -1.12871 0.12409 -1.13334 L 0.12278 -1.14005 L 0.12148 -1.14699 C 0.12109 -1.14931 0.12096 -1.15186 0.12018 -1.15394 C 0.11927 -1.15625 0.11862 -1.1588 0.11758 -1.16088 C 0.11185 -1.17292 0.1151 -1.16273 0.11237 -1.17246 L 0.11237 -1.17223 " pathEditMode="relative" rAng="0" ptsTypes="AAAAAAAAAAAAAAAAAAAAAAAAAAAAAAAAAAAAAAAAAAAAAAAAAAAAAAAAAAAAAAAAAA">
                                      <p:cBhvr>
                                        <p:cTn dur="3000" fill="hold" id="191"/>
                                        <p:tgtEl>
                                          <p:spTgt spid="1050587"/>
                                        </p:tgtEl>
                                        <p:attrNameLst>
                                          <p:attrName>ppt_x</p:attrName>
                                          <p:attrName>ppt_y</p:attrName>
                                        </p:attrNameLst>
                                      </p:cBhvr>
                                      <p:rCtr x="6589" y="-58611"/>
                                    </p:animMotion>
                                  </p:childTnLst>
                                </p:cTn>
                              </p:par>
                              <p:par>
                                <p:cTn fill="hold" grpId="0" id="192" nodeType="withEffect" presetClass="path" presetID="0" presetSubtype="0" repeatCount="indefinite">
                                  <p:stCondLst>
                                    <p:cond delay="600"/>
                                  </p:stCondLst>
                                  <p:childTnLst>
                                    <p:animMotion origin="layout" path="M 8.33333E-7 -3.7037E-7 L 8.33333E-7 0.00023 C -0.00117 -0.01018 -0.00221 -0.02014 -0.00378 -0.03009 C -0.00482 -0.03681 -0.00742 -0.05 -0.00742 -0.04977 C -0.00703 -0.05556 -0.00599 -0.07315 -0.00378 -0.08009 C -0.00156 -0.08704 0.0013 -0.09352 0.00378 -0.1 L 0.00755 -0.11018 C 0.00872 -0.11343 0.00911 -0.11875 0.01133 -0.12014 L 0.01693 -0.12338 C 0.0194 -0.13009 0.02122 -0.13773 0.02435 -0.14352 C 0.0263 -0.14676 0.02838 -0.14977 0.03008 -0.15347 C 0.03281 -0.15972 0.03503 -0.16667 0.0375 -0.17338 C 0.0388 -0.17685 0.04049 -0.17963 0.04128 -0.18333 L 0.04687 -0.21343 L 0.04883 -0.22338 C 0.04818 -0.23681 0.04831 -0.25023 0.04687 -0.26343 C 0.04648 -0.26736 0.04401 -0.26968 0.0431 -0.27338 C 0.04154 -0.27986 0.04115 -0.28704 0.03945 -0.29352 C 0.03815 -0.29815 0.03672 -0.30231 0.03568 -0.30671 C 0.03372 -0.31481 0.0332 -0.32153 0.0319 -0.33009 C 0.03138 -0.33356 0.0306 -0.33681 0.03008 -0.34005 C 0.02917 -0.35046 0.0263 -0.38495 0.0263 -0.39352 C 0.0263 -0.41458 0.02721 -0.43588 0.02812 -0.45671 C 0.02851 -0.46458 0.02838 -0.47268 0.03008 -0.48009 C 0.03164 -0.4875 0.03607 -0.49236 0.0375 -0.5 C 0.0388 -0.50671 0.03906 -0.51389 0.04128 -0.52014 C 0.04466 -0.52893 0.04557 -0.52963 0.04687 -0.54005 C 0.04805 -0.54931 0.04805 -0.56111 0.05065 -0.57014 C 0.05794 -0.59583 0.05156 -0.56481 0.05625 -0.59005 C 0.0595 -0.63518 0.05924 -0.6169 0.05443 -0.68333 C 0.05378 -0.69074 0.05026 -0.70046 0.04883 -0.70671 C 0.04805 -0.70972 0.04792 -0.71366 0.04687 -0.71667 C 0.04531 -0.72153 0.0431 -0.72569 0.04128 -0.73009 C 0.03841 -0.75 0.04023 -0.73912 0.03568 -0.76343 L 0.03372 -0.77315 C 0.0332 -0.77662 0.03216 -0.77963 0.0319 -0.78333 C 0.02956 -0.80787 0.03099 -0.79653 0.02812 -0.81667 C 0.02891 -0.83866 0.02851 -0.86412 0.0319 -0.88681 C 0.03294 -0.89352 0.03346 -0.90093 0.03568 -0.90671 L 0.03945 -0.91667 C 0.03997 -0.92454 0.04036 -0.93241 0.04128 -0.94005 C 0.04167 -0.94352 0.04258 -0.94676 0.0431 -0.95 C 0.04779 -0.9794 0.04245 -0.94931 0.04687 -0.97338 C 0.04622 -0.98889 0.04596 -1.00463 0.04505 -1.02014 C 0.04479 -1.02454 0.04388 -1.02893 0.0431 -1.03333 C 0.03919 -1.05671 0.0401 -1.04884 0.03568 -1.07014 C 0.03255 -1.08495 0.0349 -1.07593 0.0319 -1.09329 C 0.03073 -1.1 0.02943 -1.10671 0.02812 -1.11343 C 0.02747 -1.11667 0.02734 -1.12014 0.0263 -1.12315 C 0.025 -1.12639 0.02357 -1.12963 0.02253 -1.1331 C 0.02161 -1.13634 0.02148 -1.14005 0.0207 -1.14306 C 0.01966 -1.14676 0.01693 -1.15324 0.01693 -1.15301 L 0.01693 -1.15324 " pathEditMode="relative" rAng="0" ptsTypes="AAAAAAAAAAAAAAAAAAAAAAAAAAAAAAAAAAAAAAAAAAAAAAAAAAAAA">
                                      <p:cBhvr>
                                        <p:cTn dur="2000" fill="hold" id="193"/>
                                        <p:tgtEl>
                                          <p:spTgt spid="1050543"/>
                                        </p:tgtEl>
                                        <p:attrNameLst>
                                          <p:attrName>ppt_x</p:attrName>
                                          <p:attrName>ppt_y</p:attrName>
                                        </p:attrNameLst>
                                      </p:cBhvr>
                                      <p:rCtr x="2539" y="-57639"/>
                                    </p:animMotion>
                                  </p:childTnLst>
                                </p:cTn>
                              </p:par>
                              <p:par>
                                <p:cTn fill="hold" grpId="0" id="194" nodeType="withEffect" presetClass="path" presetID="0" presetSubtype="0" repeatCount="indefinite">
                                  <p:stCondLst>
                                    <p:cond delay="800"/>
                                  </p:stCondLst>
                                  <p:childTnLst>
                                    <p:animMotion origin="layout" path="M 4.375E-6 -1.85185E-6 L 4.375E-6 0.00023 C 0.00429 -0.00555 0.00924 -0.00995 0.01315 -0.01666 C 0.01445 -0.01921 0.01367 -0.02407 0.01497 -0.02685 C 0.01692 -0.03102 0.01992 -0.03333 0.02252 -0.0368 C 0.02591 -0.05509 0.02226 -0.03866 0.02812 -0.05671 C 0.03763 -0.08634 0.02643 -0.05579 0.03554 -0.08009 C 0.03541 -0.08565 0.03711 -0.12754 0.02994 -0.14004 C 0.02851 -0.14259 0.02617 -0.14236 0.02434 -0.14352 C 0.02304 -0.15046 0.02213 -0.1581 0.01875 -0.16342 C 0.01536 -0.16875 0.00742 -0.17685 0.00742 -0.17662 C -0.00326 -0.20532 0.01106 -0.17176 -0.00196 -0.19004 C -0.00365 -0.19259 -0.00404 -0.19722 -0.0056 -0.2 C -0.0073 -0.20301 -0.00951 -0.20416 -0.01133 -0.20671 C -0.01849 -0.21759 -0.01394 -0.21666 -0.01875 -0.21666 L -0.01498 -0.27014 C -0.01185 -0.28449 -0.00834 -0.29861 -0.0056 -0.31342 C -0.00508 -0.31666 -0.00482 -0.32037 -0.00378 -0.32338 C -0.00235 -0.32731 4.375E-6 -0.33009 0.00182 -0.33333 C 0.00377 -0.34375 0.00572 -0.35694 0.01119 -0.36342 L 0.01679 -0.37014 C 0.01744 -0.37338 0.01744 -0.37731 0.01875 -0.38009 C 0.02682 -0.39815 0.02252 -0.3743 0.02812 -0.39676 C 0.02968 -0.40324 0.0319 -0.41666 0.0319 -0.41643 C 0.03125 -0.43449 0.03203 -0.45254 0.02994 -0.47014 C 0.02942 -0.47477 0.02578 -0.47616 0.02434 -0.48009 C 0.0233 -0.48217 0.02369 -0.48657 0.02252 -0.49004 C 0.01927 -0.49653 0.01497 -0.50162 0.01119 -0.50995 C 0.00833 -0.51528 0.00416 -0.52384 4.375E-6 -0.52662 C -0.003 -0.5287 -0.00625 -0.5287 -0.00938 -0.53009 C -0.01875 -0.53426 -0.01146 -0.53171 -0.02058 -0.54004 C -0.0362 -0.55393 -0.01576 -0.53102 -0.03191 -0.55 C -0.04193 -0.57662 -0.02878 -0.54444 -0.04128 -0.56666 C -0.04441 -0.57176 -0.04935 -0.5919 -0.05066 -0.59676 C -0.0517 -0.60023 -0.05313 -0.60185 -0.05443 -0.60671 C -0.06029 -0.64815 -0.05274 -0.59653 -0.05808 -0.63009 C -0.05886 -0.63449 -0.05938 -0.63889 -0.06003 -0.64329 C -0.06081 -0.66319 -0.06394 -0.68912 -0.06003 -0.70995 C -0.05925 -0.71389 -0.05782 -0.71713 -0.05625 -0.71991 C -0.05469 -0.72291 -0.05248 -0.72454 -0.05066 -0.72662 C -0.03763 -0.76111 -0.05834 -0.70949 -0.03933 -0.74329 C -0.02175 -0.77361 -0.04037 -0.75069 -0.02813 -0.78333 L -0.02435 -0.79329 C -0.025 -0.80254 -0.02526 -0.81875 -0.02813 -0.83009 C -0.02917 -0.83356 -0.03099 -0.83634 -0.03191 -0.84004 C -0.03347 -0.84629 -0.03568 -0.85903 -0.03568 -0.85879 C -0.0362 -0.89329 -0.03646 -0.92662 -0.0375 -0.95995 C -0.03829 -0.98449 -0.03868 -0.97685 -0.04128 -0.99329 C -0.04193 -0.99768 -0.04245 -1.00231 -0.0431 -1.00671 C -0.04362 -1.00995 -0.04454 -1.01319 -0.04506 -1.01666 C -0.04584 -1.02222 -0.04623 -1.02778 -0.04688 -1.03333 C -0.04844 -1.04583 -0.04857 -1.04537 -0.05066 -1.05671 C -0.05 -1.06551 -0.05079 -1.075 -0.0487 -1.08333 C -0.04792 -1.08657 -0.0448 -1.08495 -0.0431 -1.08657 C -0.04037 -1.08935 -0.03855 -1.09444 -0.03568 -1.09653 C -0.03269 -1.09884 -0.0293 -1.09838 -0.02631 -1.1 C -0.02305 -1.10162 -0.02006 -1.10463 -0.01693 -1.10671 C -0.01316 -1.10903 -0.00925 -1.11065 -0.0056 -1.11319 C -0.003 -1.11504 -0.00079 -1.11829 0.00182 -1.11991 C 0.00429 -1.12153 0.0069 -1.12199 0.00937 -1.12338 C 0.01119 -1.1243 0.01302 -1.12569 0.01497 -1.12662 C 0.03476 -1.13657 0.00703 -1.12083 0.03372 -1.13657 L 0.03932 -1.14004 C 0.04921 -1.15717 0.0401 -1.14398 0.05429 -1.15648 C 0.05729 -1.15903 0.06549 -1.1706 0.06744 -1.17315 C 0.06927 -1.17546 0.07109 -1.17801 0.07304 -1.17963 C 0.07487 -1.18125 0.07695 -1.18125 0.07864 -1.1831 C 0.08268 -1.18704 0.08997 -1.19629 0.08997 -1.19606 L 0.09375 -1.20648 L 0.09375 -1.20625 L 0.09375 -1.20648 " pathEditMode="relative" rAng="0" ptsTypes="AAAAAAAAAAAAAAAAAAAAAAAAAAAAAAAAAAAAAAAAAAAAAAAAAAAAAAAAAAAAAAAAAAAAAAA">
                                      <p:cBhvr>
                                        <p:cTn dur="2000" fill="hold" id="195"/>
                                        <p:tgtEl>
                                          <p:spTgt spid="1050550"/>
                                        </p:tgtEl>
                                        <p:attrNameLst>
                                          <p:attrName>ppt_x</p:attrName>
                                          <p:attrName>ppt_y</p:attrName>
                                        </p:attrNameLst>
                                      </p:cBhvr>
                                      <p:rCtr x="1589" y="-60301"/>
                                    </p:animMotion>
                                  </p:childTnLst>
                                </p:cTn>
                              </p:par>
                              <p:par>
                                <p:cTn fill="hold" grpId="0" id="196" nodeType="withEffect" presetClass="path" presetID="0" presetSubtype="0" repeatCount="indefinite">
                                  <p:stCondLst>
                                    <p:cond delay="1000"/>
                                  </p:stCondLst>
                                  <p:childTnLst>
                                    <p:animMotion origin="layout" path="M 2.08333E-6 3.7037E-7 L 2.08333E-6 0.00023 C 0.0013 -0.00648 0.00273 -0.01296 0.00403 -0.01944 C 0.00456 -0.02199 0.00469 -0.02454 0.00534 -0.02685 C 0.00612 -0.0294 0.00716 -0.03171 0.00807 -0.03403 C 0.0082 -0.03472 0.01015 -0.04954 0.01081 -0.05093 C 0.01185 -0.05324 0.01354 -0.05417 0.01497 -0.05579 C 0.01536 -0.05903 0.01536 -0.06273 0.01627 -0.06551 C 0.01732 -0.06852 0.01914 -0.07014 0.02044 -0.07292 C 0.02148 -0.075 0.022 -0.07778 0.02318 -0.08009 C 0.02435 -0.08264 0.02591 -0.08472 0.02721 -0.08727 C 0.03294 -0.09954 0.02656 -0.09051 0.03398 -0.09954 C 0.03867 -0.1162 0.03385 -0.10486 0.04088 -0.11157 C 0.04375 -0.11435 0.04909 -0.1213 0.04909 -0.12107 C 0.04948 -0.12384 0.04974 -0.12639 0.05039 -0.1287 C 0.05117 -0.13125 0.05299 -0.13287 0.05312 -0.13588 C 0.05443 -0.18495 0.0539 -0.16528 0.05039 -0.18681 C 0.04987 -0.19005 0.04974 -0.19329 0.04909 -0.19653 C 0.04844 -0.19907 0.047 -0.20116 0.04635 -0.2037 C 0.04153 -0.22292 0.04687 -0.21435 0.03945 -0.22315 C 0.03854 -0.22546 0.03763 -0.22778 0.03672 -0.23032 C 0.02982 -0.25185 0.03789 -0.22963 0.03125 -0.24745 C 0.03086 -0.25069 0.03047 -0.25394 0.02995 -0.25741 C 0.02956 -0.25972 0.02851 -0.26204 0.02851 -0.26435 C 0.02851 -0.27755 0.0289 -0.29028 0.02995 -0.30347 C 0.03021 -0.30671 0.03281 -0.3213 0.03541 -0.325 C 0.03646 -0.32708 0.03815 -0.32708 0.03945 -0.32732 C 0.03958 -0.32801 0.04153 -0.34282 0.04219 -0.34421 C 0.04323 -0.34653 0.04492 -0.34745 0.04635 -0.34954 C 0.04726 -0.35162 0.04818 -0.35394 0.04909 -0.35648 C 0.05 -0.35949 0.05013 -0.36412 0.05169 -0.3662 C 0.05403 -0.36968 0.05742 -0.36875 0.05989 -0.37107 C 0.06172 -0.37292 0.06367 -0.37407 0.06536 -0.37639 C 0.06679 -0.37755 0.06797 -0.37963 0.06953 -0.38079 C 0.07252 -0.38333 0.07604 -0.38542 0.07903 -0.38796 C 0.0931 -0.40139 0.08099 -0.39583 0.09544 -0.4 C 0.10482 -0.41134 0.09297 -0.39792 0.10625 -0.40995 C 0.10872 -0.41181 0.11068 -0.41505 0.11315 -0.41713 C 0.11562 -0.41898 0.12513 -0.42153 0.12669 -0.42245 C 0.12903 -0.42361 0.13125 -0.42569 0.13359 -0.42685 C 0.14466 -0.43357 0.13307 -0.42384 0.14583 -0.43403 C 0.14765 -0.43588 0.14948 -0.4375 0.1513 -0.43912 C 0.1539 -0.44074 0.1595 -0.44375 0.1595 -0.44375 C 0.1638 -0.45509 0.16015 -0.44815 0.16771 -0.45602 C 0.17226 -0.46042 0.17708 -0.46505 0.18125 -0.47037 C 0.18307 -0.47269 0.18476 -0.47593 0.18672 -0.47755 C 0.18841 -0.47917 0.19036 -0.47917 0.19219 -0.48009 C 0.19362 -0.48171 0.19518 -0.48287 0.19635 -0.48495 C 0.19791 -0.48773 0.20104 -0.49861 0.20169 -0.50185 C 0.20286 -0.50671 0.20443 -0.51644 0.20443 -0.5162 C 0.20403 -0.53333 0.20364 -0.55046 0.20312 -0.56736 C 0.20208 -0.59884 0.20299 -0.58958 0.20039 -0.60857 C 0.20091 -0.64421 0.20052 -0.67963 0.20169 -0.71528 C 0.20195 -0.72037 0.20325 -0.72523 0.20443 -0.72986 C 0.20534 -0.73287 0.20612 -0.73634 0.20716 -0.73935 C 0.20846 -0.74282 0.20989 -0.74583 0.21133 -0.74907 C 0.21172 -0.75162 0.21198 -0.75417 0.21263 -0.75648 C 0.2138 -0.76042 0.21836 -0.7706 0.21953 -0.77338 C 0.22135 -0.77824 0.22226 -0.78449 0.225 -0.78796 C 0.23177 -0.79699 0.22851 -0.79306 0.2345 -0.8 C 0.23489 -0.80255 0.23489 -0.80556 0.23581 -0.80741 C 0.23815 -0.81134 0.24401 -0.8169 0.24401 -0.81667 C 0.24492 -0.82014 0.24544 -0.82407 0.24674 -0.82662 C 0.24818 -0.82986 0.25052 -0.83125 0.25221 -0.83403 C 0.25364 -0.83611 0.25482 -0.83912 0.25625 -0.8412 C 0.25794 -0.84352 0.26497 -0.85 0.26719 -0.85347 C 0.26914 -0.85625 0.2707 -0.85995 0.27265 -0.86296 C 0.27539 -0.86736 0.27916 -0.87153 0.28216 -0.87523 L 0.29036 -0.89699 C 0.2931 -0.9044 0.29375 -0.90532 0.29583 -0.91389 C 0.29726 -0.91968 0.29752 -0.92477 0.29857 -0.93102 C 0.30247 -0.95532 0.297 -0.91759 0.3013 -0.94792 C 0.30182 -0.95833 0.30273 -0.96898 0.30273 -0.9794 C 0.30273 -1.00116 0.30208 -1.02315 0.3013 -1.04491 C 0.30117 -1.04745 0.30052 -1.04977 0.3 -1.05208 C 0.29922 -1.05486 0.29818 -1.05694 0.29726 -1.05949 L 0.2931 -1.08125 C 0.29271 -1.08357 0.29258 -1.08634 0.29179 -1.08843 C 0.28815 -1.09815 0.28893 -1.09491 0.28633 -1.10787 C 0.28528 -1.11273 0.28515 -1.11829 0.28359 -1.12245 C 0.28073 -1.13009 0.28073 -1.12847 0.27943 -1.13681 C 0.27851 -1.14329 0.27682 -1.15625 0.27682 -1.15602 C 0.2763 -1.1625 0.27539 -1.16898 0.27539 -1.17546 C 0.27539 -1.18449 0.27682 -1.20232 0.27682 -1.20208 L 0.27682 -1.20232 " pathEditMode="relative" rAng="0" ptsTypes="AAAAAAAAAAAAAAAAAAAAAAAAAAAAAAAAAAAAAAAAAAAAAAAAAAAAAAAAAAAAAAAAAAAAAAAAAAAAAAAAAAAAA">
                                      <p:cBhvr>
                                        <p:cTn dur="2000" fill="hold" id="197"/>
                                        <p:tgtEl>
                                          <p:spTgt spid="1050548"/>
                                        </p:tgtEl>
                                        <p:attrNameLst>
                                          <p:attrName>ppt_x</p:attrName>
                                          <p:attrName>ppt_y</p:attrName>
                                        </p:attrNameLst>
                                      </p:cBhvr>
                                      <p:rCtr x="15130" y="-60093"/>
                                    </p:animMotion>
                                  </p:childTnLst>
                                </p:cTn>
                              </p:par>
                              <p:par>
                                <p:cTn fill="hold" grpId="0" id="198" nodeType="withEffect" presetClass="path" presetID="0" presetSubtype="0" repeatCount="indefinite">
                                  <p:stCondLst>
                                    <p:cond delay="1200"/>
                                  </p:stCondLst>
                                  <p:childTnLst>
                                    <p:animMotion origin="layout" path="M 1.45833E-6 4.81481E-6 L 1.45833E-6 0.00023 C 0.00221 -0.00811 0.00338 -0.0176 0.00677 -0.02431 C 0.01133 -0.03357 0.02096 -0.04468 0.02851 -0.04862 C 0.03893 -0.05394 0.04935 -0.05556 0.05989 -0.05834 C 0.07265 -0.06575 0.04909 -0.05255 0.0776 -0.06551 C 0.10143 -0.07663 0.07812 -0.07084 0.10351 -0.07524 C 0.10768 -0.07778 0.11159 -0.08079 0.11588 -0.08264 C 0.1207 -0.08473 0.12604 -0.08473 0.13086 -0.08727 C 0.13476 -0.08959 0.13828 -0.09329 0.1418 -0.097 C 0.14557 -0.10139 0.14935 -0.10602 0.1526 -0.11158 C 0.16172 -0.12709 0.16771 -0.14237 0.17305 -0.1625 C 0.175 -0.16968 0.17578 -0.17709 0.17721 -0.18426 C 0.17669 -0.20788 0.17656 -0.23311 0.17578 -0.2551 C 0.17461 -0.29723 0.17174 -0.24283 0.17578 -0.31042 C 0.17591 -0.31297 0.1763 -0.31737 0.17721 -0.31899 C 0.17917 -0.32223 0.18203 -0.32732 0.18398 -0.32987 C 0.19336 -0.35093 0.18581 -0.34584 0.20312 -0.36366 C 0.20677 -0.3676 0.2112 -0.37061 0.21536 -0.37223 C 0.22031 -0.37362 0.22539 -0.37593 0.23034 -0.37825 C 0.2362 -0.38264 0.24232 -0.38288 0.24805 -0.38542 C 0.25417 -0.38889 0.25989 -0.39375 0.26575 -0.39769 C 0.27122 -0.40301 0.27695 -0.40417 0.28216 -0.40741 C 0.29023 -0.41482 0.29739 -0.42547 0.30534 -0.43149 C 0.32239 -0.44676 0.32083 -0.44237 0.33398 -0.46551 C 0.33607 -0.46922 0.33815 -0.47825 0.33945 -0.48241 C 0.34114 -0.4882 0.3431 -0.49375 0.34492 -0.49954 C 0.34674 -0.51158 0.35 -0.52338 0.35039 -0.53588 C 0.35091 -0.55533 0.34922 -0.57477 0.34765 -0.59399 C 0.34739 -0.59676 0.34557 -0.59862 0.34492 -0.60116 C 0.34232 -0.61158 0.34023 -0.62223 0.33802 -0.63288 C 0.33568 -0.64399 0.33424 -0.65602 0.33125 -0.66667 C 0.33034 -0.66991 0.3293 -0.67315 0.32851 -0.67639 C 0.32604 -0.6875 0.32474 -0.69954 0.32174 -0.71042 C 0.31966 -0.7176 0.31601 -0.72292 0.31354 -0.72963 C 0.31055 -0.7382 0.30872 -0.74815 0.30534 -0.75649 C 0.30338 -0.76135 0.29831 -0.76436 0.29583 -0.76852 C 0.29154 -0.77547 0.28776 -0.78334 0.28359 -0.79028 C 0.28138 -0.79375 0.27877 -0.7963 0.27669 -0.8 C 0.27552 -0.80209 0.27526 -0.80533 0.27396 -0.80741 C 0.27109 -0.81181 0.26719 -0.81459 0.26445 -0.81945 C 0.26172 -0.82431 0.26015 -0.83102 0.25768 -0.83635 C 0.25599 -0.83982 0.2539 -0.8426 0.25221 -0.84607 C 0.24674 -0.85695 0.24674 -0.85811 0.24258 -0.87038 C 0.24167 -0.87593 0.2401 -0.88149 0.23984 -0.88727 C 0.23971 -0.89584 0.24388 -0.95533 0.24401 -0.95764 C 0.2444 -0.97616 0.24466 -0.99468 0.24531 -1.01343 C 0.24635 -1.04075 0.24948 -1.02639 0.24531 -1.06436 C 0.24388 -1.07848 0.24036 -1.08264 0.23581 -1.09329 C 0.23489 -1.09561 0.23411 -1.09838 0.23307 -1.1007 C 0.2319 -1.10325 0.23008 -1.1051 0.22904 -1.10788 C 0.22604 -1.11528 0.22357 -1.12385 0.22083 -1.13195 C 0.21862 -1.13843 0.21627 -1.14445 0.21263 -1.14885 C 0.20833 -1.15417 0.20495 -1.15579 0.20039 -1.15857 C 0.19414 -1.1669 0.19713 -1.16575 0.19219 -1.16575 L 0.19219 -1.16551 " pathEditMode="relative" rAng="0" ptsTypes="AAAAAAAAAAAAAAAAAAAAAAAAAAAAAAAAAAAAAAAAAAAAAAAAAAAAAAAA">
                                      <p:cBhvr>
                                        <p:cTn dur="2000" fill="hold" id="199"/>
                                        <p:tgtEl>
                                          <p:spTgt spid="1050547"/>
                                        </p:tgtEl>
                                        <p:attrNameLst>
                                          <p:attrName>ppt_x</p:attrName>
                                          <p:attrName>ppt_y</p:attrName>
                                        </p:attrNameLst>
                                      </p:cBhvr>
                                      <p:rCtr x="17513" y="-58264"/>
                                    </p:animMotion>
                                  </p:childTnLst>
                                </p:cTn>
                              </p:par>
                              <p:par>
                                <p:cTn fill="hold" grpId="0" id="200" nodeType="withEffect" presetClass="path" presetID="0" presetSubtype="0" repeatCount="indefinite">
                                  <p:stCondLst>
                                    <p:cond delay="1400"/>
                                  </p:stCondLst>
                                  <p:childTnLst>
                                    <p:animMotion origin="layout" path="M 4.16667E-7 -1.48148E-6 L 4.16667E-7 -1.48148E-6 C -0.00052 -0.00741 -0.00013 -0.01504 -0.00143 -0.02222 C -0.00208 -0.02523 -0.0043 -0.02685 -0.00547 -0.0294 C -0.00651 -0.03148 -0.00703 -0.03449 -0.0082 -0.03657 C -0.00938 -0.03866 -0.01094 -0.03958 -0.01237 -0.04143 C -0.01419 -0.04375 -0.01576 -0.04699 -0.01784 -0.04861 C -0.02083 -0.05162 -0.02422 -0.05324 -0.02734 -0.05579 C -0.02917 -0.05741 -0.03086 -0.05926 -0.03281 -0.06088 C -0.03411 -0.0618 -0.03555 -0.0618 -0.03685 -0.06342 C -0.04076 -0.0669 -0.04844 -0.07731 -0.05182 -0.08264 C -0.0556 -0.08866 -0.05911 -0.09537 -0.06276 -0.10208 C -0.06797 -0.11134 -0.06576 -0.10625 -0.06953 -0.11643 C -0.07005 -0.12129 -0.07031 -0.12616 -0.07096 -0.13102 C -0.07122 -0.13356 -0.07227 -0.13565 -0.07227 -0.13819 C -0.07227 -0.15463 -0.07175 -0.1706 -0.07096 -0.18704 C -0.07057 -0.19329 -0.06862 -0.19583 -0.0668 -0.20139 C -0.06393 -0.21018 -0.06315 -0.21759 -0.05859 -0.22569 C -0.05729 -0.22824 -0.05586 -0.23032 -0.05456 -0.23287 C -0.04883 -0.24491 -0.05521 -0.23611 -0.04779 -0.24491 C -0.04596 -0.25139 -0.04518 -0.25926 -0.04232 -0.26435 C -0.04089 -0.2669 -0.03945 -0.26898 -0.03815 -0.27153 C -0.0362 -0.27639 -0.03281 -0.28611 -0.03281 -0.28611 C -0.03229 -0.28981 -0.0319 -0.29282 -0.03138 -0.29583 C -0.03099 -0.29838 -0.03034 -0.30116 -0.03008 -0.3037 C -0.02943 -0.30879 -0.02917 -0.31435 -0.02865 -0.32014 C -0.02917 -0.33102 -0.02904 -0.3412 -0.03008 -0.35162 C -0.03034 -0.35509 -0.03203 -0.35833 -0.03281 -0.36134 C -0.03385 -0.36597 -0.03438 -0.37153 -0.03555 -0.37639 C -0.03841 -0.3875 -0.0418 -0.39838 -0.04505 -0.40972 C -0.04635 -0.41481 -0.04805 -0.41944 -0.04909 -0.4243 C -0.05 -0.42893 -0.05052 -0.43287 -0.05182 -0.43657 C -0.05469 -0.44421 -0.05911 -0.45 -0.06133 -0.45833 C -0.06276 -0.46342 -0.06393 -0.46805 -0.0655 -0.47315 C -0.06927 -0.48449 -0.07175 -0.48796 -0.075 -0.49954 C -0.08425 -0.53241 -0.07044 -0.49004 -0.08177 -0.52361 C -0.08438 -0.55625 -0.08125 -0.52477 -0.08724 -0.5625 C -0.09154 -0.58935 -0.0918 -0.59329 -0.09401 -0.61342 C -0.09245 -0.67014 -0.09518 -0.64282 -0.08997 -0.67639 C -0.08945 -0.67963 -0.08945 -0.6831 -0.08867 -0.68611 C -0.08711 -0.69143 -0.08425 -0.69514 -0.0832 -0.70069 C -0.08203 -0.70671 -0.08177 -0.71065 -0.07904 -0.71528 C -0.078 -0.71736 -0.0763 -0.71852 -0.075 -0.72014 C -0.06641 -0.74305 -0.07357 -0.72754 -0.06406 -0.7419 C -0.06263 -0.74421 -0.06146 -0.74699 -0.06003 -0.74907 C -0.05651 -0.7544 -0.05599 -0.75393 -0.05182 -0.75648 C -0.05 -0.75879 -0.04831 -0.76134 -0.04635 -0.76366 C -0.04375 -0.76713 -0.04089 -0.77014 -0.03815 -0.77338 C -0.03685 -0.775 -0.03542 -0.77662 -0.03411 -0.77824 L -0.02865 -0.78542 C -0.0224 -0.80208 -0.0306 -0.78264 -0.01914 -0.8 C -0.01784 -0.80208 -0.01758 -0.80532 -0.01641 -0.80741 C -0.01523 -0.80949 -0.01367 -0.81065 -0.01237 -0.81227 C -0.00885 -0.83055 -0.01354 -0.80787 -0.0082 -0.82685 C -0.0026 -0.84676 -0.01198 -0.82037 -0.00417 -0.8412 C -0.00169 -0.86713 -0.00208 -0.85741 -0.00417 -0.89699 C -0.0043 -0.90046 -0.00482 -0.9037 -0.00547 -0.90671 C -0.00625 -0.91018 -0.00703 -0.91342 -0.0082 -0.91643 C -0.0112 -0.92407 -0.01784 -0.93819 -0.01784 -0.93796 C -0.02044 -0.95208 -0.01732 -0.93912 -0.02318 -0.95278 C -0.02526 -0.95741 -0.02682 -0.9625 -0.02865 -0.96736 C -0.03242 -0.99074 -0.02917 -0.97778 -0.03555 -0.99398 C -0.03737 -0.99884 -0.04089 -1.00856 -0.04089 -1.00833 C -0.04141 -1.0118 -0.04167 -1.01504 -0.04232 -1.01829 C -0.04297 -1.02153 -0.04401 -1.02477 -0.04505 -1.02801 C -0.04831 -1.03842 -0.05234 -1.04792 -0.05456 -1.05949 C -0.05781 -1.07685 -0.05573 -1.06967 -0.06003 -1.08125 C -0.06094 -1.08704 -0.06185 -1.09259 -0.06276 -1.09815 C -0.06315 -1.10069 -0.06406 -1.10301 -0.06406 -1.10555 C -0.06406 -1.11921 -0.0638 -1.1331 -0.06276 -1.14676 C -0.06237 -1.15185 -0.06211 -1.15764 -0.06003 -1.16134 L -0.05599 -1.16852 C -0.05273 -1.18588 -0.05729 -1.16481 -0.05052 -1.1831 C -0.04974 -1.18518 -0.04987 -1.18819 -0.04909 -1.19028 C -0.04805 -1.19329 -0.04622 -1.19491 -0.04505 -1.19745 C -0.04297 -1.20208 -0.04232 -1.20879 -0.03958 -1.21204 C -0.03438 -1.21805 -0.03659 -1.21481 -0.03281 -1.22176 L -0.03281 -1.22153 " pathEditMode="relative" rAng="0" ptsTypes="AAAAAAAAAAAAAAAAAAAAAAAAAAAAAAAAAAAAAAAAAAAAAAAAAAAAAAAAAAAAAAAAAAAAAAAAAAAAAA">
                                      <p:cBhvr>
                                        <p:cTn dur="2000" fill="hold" id="201"/>
                                        <p:tgtEl>
                                          <p:spTgt spid="1050545"/>
                                        </p:tgtEl>
                                        <p:attrNameLst>
                                          <p:attrName>ppt_x</p:attrName>
                                          <p:attrName>ppt_y</p:attrName>
                                        </p:attrNameLst>
                                      </p:cBhvr>
                                      <p:rCtr x="-4701" y="-61065"/>
                                    </p:animMotion>
                                  </p:childTnLst>
                                </p:cTn>
                              </p:par>
                              <p:par>
                                <p:cTn fill="hold" grpId="0" id="202" nodeType="withEffect" presetClass="path" presetID="0" presetSubtype="0" repeatCount="indefinite">
                                  <p:stCondLst>
                                    <p:cond delay="1600"/>
                                  </p:stCondLst>
                                  <p:childTnLst>
                                    <p:animMotion origin="layout" path="M 1.11022E-16 -2.22222E-6 L 1.11022E-16 0.00023 C 0.00221 -0.00787 0.00404 -0.01643 0.00677 -0.02407 C 0.00781 -0.02708 0.00977 -0.02847 0.01081 -0.03148 C 0.01159 -0.03356 0.0112 -0.0368 0.01224 -0.03866 C 0.01458 -0.04282 0.01771 -0.04514 0.02044 -0.04838 L 0.02448 -0.05324 C 0.03229 -0.07407 0.02292 -0.04768 0.02852 -0.06782 C 0.0293 -0.07037 0.0306 -0.07245 0.03125 -0.075 C 0.03229 -0.07847 0.03359 -0.08889 0.03398 -0.0919 C 0.03294 -0.11597 0.03398 -0.11666 0.03125 -0.13333 C 0.03086 -0.13565 0.0306 -0.13819 0.02995 -0.14051 C 0.02917 -0.14305 0.02813 -0.14537 0.02721 -0.14768 C 0.02669 -0.15023 0.02643 -0.15278 0.02578 -0.15509 C 0.02396 -0.1618 0.02201 -0.16412 0.01901 -0.16967 C 0.01563 -0.18796 0.02018 -0.16528 0.01497 -0.18403 C 0.01432 -0.18634 0.01419 -0.18912 0.01354 -0.19143 C 0.00833 -0.21018 0.01289 -0.18773 0.00951 -0.20602 C 0.0099 -0.20995 0.01003 -0.21435 0.01081 -0.21828 C 0.01276 -0.22708 0.01745 -0.23032 0.02174 -0.23518 L 0.02578 -0.24004 C 0.02721 -0.24166 0.02839 -0.24398 0.02995 -0.24467 C 0.03177 -0.2456 0.03359 -0.24583 0.03542 -0.24722 C 0.03919 -0.25 0.04232 -0.25532 0.04635 -0.25694 C 0.04857 -0.25764 0.05091 -0.25833 0.05313 -0.25926 C 0.05456 -0.25995 0.05586 -0.26111 0.05716 -0.2618 C 0.05951 -0.26273 0.06172 -0.26319 0.06406 -0.26412 C 0.06589 -0.26481 0.06758 -0.26574 0.06953 -0.26666 C 0.08854 -0.27384 0.07682 -0.26921 0.09128 -0.27384 C 0.09362 -0.27453 0.09583 -0.27569 0.09805 -0.27616 C 0.10169 -0.27731 0.10534 -0.27778 0.10898 -0.2787 C 0.12695 -0.28935 0.10612 -0.27847 0.13633 -0.28588 C 0.13906 -0.28657 0.14622 -0.2912 0.14987 -0.29328 C 0.15638 -0.30092 0.15247 -0.29722 0.16224 -0.30324 L 0.16628 -0.30532 L 0.17031 -0.3081 L 0.17852 -0.31736 C 0.18125 -0.3206 0.18398 -0.32407 0.18672 -0.32731 C 0.18906 -0.32963 0.19128 -0.33217 0.19349 -0.33449 C 0.19635 -0.33773 0.20169 -0.34421 0.20169 -0.34421 C 0.20221 -0.34745 0.20221 -0.35092 0.20313 -0.35393 C 0.20456 -0.35903 0.2069 -0.36342 0.20859 -0.36828 C 0.21003 -0.37315 0.21133 -0.37801 0.21263 -0.38287 C 0.21315 -0.38611 0.21315 -0.38981 0.21406 -0.39259 C 0.21549 -0.39791 0.2194 -0.40717 0.2194 -0.40694 C 0.22161 -0.43472 0.22135 -0.42222 0.2194 -0.46041 C 0.21914 -0.46782 0.21797 -0.48379 0.21667 -0.4919 C 0.21602 -0.49699 0.21484 -0.50162 0.21406 -0.50648 L 0.21133 -0.52106 L 0.20859 -0.53333 C 0.20807 -0.53796 0.20716 -0.54282 0.20716 -0.54768 C 0.20716 -0.61828 0.20573 -0.58009 0.2099 -0.60602 C 0.21055 -0.60995 0.21289 -0.62893 0.21406 -0.63009 C 0.23307 -0.65278 0.20117 -0.61435 0.22214 -0.64236 C 0.22435 -0.64514 0.22682 -0.64699 0.22904 -0.64953 C 0.23568 -0.65717 0.2362 -0.65926 0.24258 -0.66412 C 0.24401 -0.66504 0.24531 -0.66574 0.24674 -0.66666 C 0.24805 -0.66828 0.24922 -0.67037 0.25078 -0.67129 C 0.2543 -0.67361 0.26172 -0.67616 0.26172 -0.67592 C 0.26354 -0.6794 0.2651 -0.68333 0.26719 -0.68588 C 0.26836 -0.6875 0.26992 -0.68727 0.27122 -0.68842 C 0.27279 -0.68958 0.27396 -0.69166 0.27539 -0.69328 C 0.2763 -0.6956 0.27695 -0.69838 0.27813 -0.70046 C 0.28711 -0.71643 0.27669 -0.68819 0.28763 -0.71736 C 0.2888 -0.72037 0.28919 -0.7243 0.29036 -0.72708 C 0.29336 -0.73472 0.29701 -0.7412 0.29987 -0.74907 L 0.3026 -0.75625 C 0.30586 -0.77916 0.30365 -0.76967 0.30807 -0.78541 C 0.31107 -0.8118 0.30729 -0.78426 0.31211 -0.80717 C 0.31458 -0.81875 0.31276 -0.81967 0.31484 -0.83379 C 0.31549 -0.83727 0.31667 -0.84028 0.31758 -0.84352 C 0.3181 -0.85231 0.31875 -0.86134 0.31901 -0.87014 C 0.31966 -0.88866 0.3194 -0.90741 0.32031 -0.92592 C 0.3207 -0.93264 0.32214 -0.93889 0.32305 -0.94537 C 0.32474 -0.95741 0.32383 -0.95185 0.32578 -0.96227 C 0.3263 -0.96805 0.32656 -0.97361 0.32721 -0.9794 C 0.32773 -0.98449 0.32995 -0.9919 0.33125 -0.99629 C 0.33203 -0.99884 0.33294 -1.00139 0.33398 -1.00347 C 0.33516 -1.00625 0.33672 -1.00833 0.33802 -1.01088 C 0.33854 -1.01319 0.3388 -1.01574 0.33945 -1.01805 C 0.34089 -1.02315 0.34466 -1.03055 0.34622 -1.03495 C 0.3474 -1.03819 0.34792 -1.04166 0.34896 -1.04467 C 0.35013 -1.04815 0.35182 -1.05116 0.35313 -1.0544 C 0.35313 -1.05416 0.3599 -1.07268 0.3612 -1.07616 C 0.36211 -1.0787 0.36328 -1.08102 0.36393 -1.08356 C 0.36484 -1.0868 0.36563 -1.09004 0.36667 -1.09328 C 0.36836 -1.09815 0.37031 -1.10301 0.37214 -1.10787 C 0.37305 -1.11018 0.37422 -1.11227 0.37487 -1.11504 C 0.37643 -1.12199 0.38177 -1.14444 0.38177 -1.14884 L 0.38177 -1.15856 L 0.38177 -1.15833 " pathEditMode="relative" rAng="0" ptsTypes="AAAAAAAAAAAAAAAAAAAAAAAAAAAAAAAAAAAAAAAAAAAAAAAAAAAAAAAAAAAAAAAAAAAAAAAAAAAAAAAAAAAAAAAAAAA">
                                      <p:cBhvr>
                                        <p:cTn dur="2000" fill="hold" id="203"/>
                                        <p:tgtEl>
                                          <p:spTgt spid="1050551"/>
                                        </p:tgtEl>
                                        <p:attrNameLst>
                                          <p:attrName>ppt_x</p:attrName>
                                          <p:attrName>ppt_y</p:attrName>
                                        </p:attrNameLst>
                                      </p:cBhvr>
                                      <p:rCtr x="19089" y="-57917"/>
                                    </p:animMotion>
                                  </p:childTnLst>
                                </p:cTn>
                              </p:par>
                              <p:par>
                                <p:cTn fill="hold" id="204" nodeType="withEffect" presetClass="path" presetID="0" presetSubtype="0" repeatCount="indefinite">
                                  <p:stCondLst>
                                    <p:cond delay="1800"/>
                                  </p:stCondLst>
                                  <p:childTnLst>
                                    <p:animMotion origin="layout" path="M 0.00807 -0.00301 L 0.00807 -0.00278 C 0.01211 -0.00625 0.01601 -0.01018 0.02031 -0.01273 C 0.02239 -0.01412 0.02487 -0.01435 0.02708 -0.01528 C 0.03216 -0.01713 0.03398 -0.01875 0.03932 -0.02014 C 0.04713 -0.02199 0.05482 -0.02292 0.0625 -0.025 C 0.06719 -0.02616 0.07161 -0.02847 0.07617 -0.02986 C 0.08346 -0.03171 0.09075 -0.03218 0.09804 -0.03472 C 0.10833 -0.03843 0.10247 -0.03657 0.11575 -0.03958 C 0.12122 -0.04282 0.12669 -0.04537 0.13203 -0.04907 L 0.1457 -0.0588 C 0.14739 -0.06481 0.1487 -0.07083 0.15117 -0.07593 C 0.15534 -0.08472 0.15599 -0.08194 0.15937 -0.09282 C 0.17044 -0.12847 0.15547 -0.0875 0.16484 -0.11227 C 0.16523 -0.11713 0.16549 -0.12199 0.16614 -0.12685 C 0.1664 -0.12917 0.16758 -0.13148 0.16758 -0.13403 C 0.16758 -0.15417 0.16692 -0.17454 0.16614 -0.19468 C 0.16601 -0.19792 0.16536 -0.20116 0.16484 -0.2044 C 0.16393 -0.20926 0.16302 -0.21412 0.16211 -0.21898 L 0.16067 -0.22616 C 0.16028 -0.2287 0.15963 -0.23102 0.15937 -0.23333 C 0.15885 -0.23657 0.15755 -0.24699 0.15664 -0.25046 C 0.15586 -0.25301 0.15482 -0.25532 0.1539 -0.25764 C 0.15299 -0.26412 0.15234 -0.27083 0.15117 -0.27708 C 0.14896 -0.28843 0.15026 -0.28194 0.147 -0.29653 C 0.14661 -0.30046 0.14648 -0.30463 0.1457 -0.30856 C 0.14505 -0.31204 0.1431 -0.31458 0.14297 -0.31829 C 0.14258 -0.34167 0.14349 -0.36528 0.1444 -0.38866 C 0.1444 -0.3912 0.14531 -0.39352 0.1457 -0.39583 C 0.14765 -0.4088 0.14883 -0.42199 0.15117 -0.43472 C 0.15156 -0.43704 0.15182 -0.43958 0.15247 -0.4419 C 0.15325 -0.44444 0.15442 -0.44676 0.15521 -0.44931 C 0.15625 -0.45231 0.15703 -0.45579 0.15794 -0.45903 C 0.15846 -0.46458 0.15872 -0.47037 0.15937 -0.47593 C 0.15963 -0.47847 0.16067 -0.48056 0.16067 -0.4831 C 0.16067 -0.49768 0.16002 -0.51227 0.15937 -0.52685 C 0.15911 -0.53102 0.15885 -0.53518 0.15794 -0.53889 C 0.15703 -0.54259 0.15508 -0.54537 0.1539 -0.54861 C 0.15156 -0.55463 0.14935 -0.56157 0.147 -0.56806 C 0.14622 -0.57037 0.14544 -0.57315 0.1444 -0.575 L 0.14023 -0.58264 C 0.13789 -0.59514 0.13971 -0.58773 0.13346 -0.6044 C 0.13346 -0.60393 0.12799 -0.61875 0.12799 -0.61829 C 0.12708 -0.62106 0.12213 -0.63218 0.12122 -0.63588 C 0.12005 -0.63958 0.1194 -0.64375 0.11849 -0.64792 C 0.11758 -0.65139 0.11666 -0.6544 0.11575 -0.65764 C 0.11523 -0.66088 0.11432 -0.66412 0.11432 -0.66736 C 0.11432 -0.67778 0.11497 -0.68981 0.11575 -0.7037 C 0.11601 -0.7088 0.1181 -0.71458 0.11979 -0.71829 C 0.12109 -0.72106 0.12265 -0.72292 0.12383 -0.72569 C 0.12591 -0.73032 0.12786 -0.73495 0.12929 -0.74005 C 0.13841 -0.77037 0.12747 -0.73218 0.13346 -0.75532 C 0.13554 -0.76389 0.1362 -0.76505 0.13893 -0.77222 C 0.13841 -0.7838 0.13828 -0.79352 0.1375 -0.80324 C 0.13698 -0.81111 0.13281 -0.81875 0.13073 -0.82315 C 0.12982 -0.82569 0.12916 -0.82847 0.12799 -0.83032 C 0.12656 -0.83287 0.12513 -0.83495 0.12383 -0.83773 C 0.11536 -0.85926 0.12226 -0.84768 0.11432 -0.85903 C 0.11211 -0.8713 0.11445 -0.86296 0.10755 -0.87361 C 0.0983 -0.8875 0.10833 -0.875 0.09935 -0.88565 C 0.09336 -0.89977 0.09948 -0.88403 0.09258 -0.91296 L 0.08711 -0.93889 C 0.08659 -0.94306 0.08646 -0.94722 0.08567 -0.95116 C 0.08151 -0.97338 0.08385 -0.94699 0.08164 -0.97292 C 0.08099 -0.98032 0.07982 -1.00116 0.0789 -1.00926 C 0.07864 -1.01181 0.07799 -1.01412 0.07747 -1.01643 C 0.07799 -1.03333 0.07812 -1.05208 0.0789 -1.06991 C 0.07903 -1.07315 0.07995 -1.07639 0.08021 -1.07963 C 0.08099 -1.08565 0.08164 -1.09745 0.08294 -1.10393 C 0.08372 -1.10718 0.08489 -1.11018 0.08567 -1.11343 C 0.08633 -1.11597 0.08646 -1.11852 0.08711 -1.12083 C 0.08789 -1.12407 0.08906 -1.12708 0.08984 -1.13056 C 0.09036 -1.13287 0.09023 -1.13588 0.09114 -1.13773 C 0.09219 -1.14005 0.09388 -1.14097 0.09531 -1.14259 C 0.10117 -1.16366 0.0944 -1.1419 0.10208 -1.15949 C 0.10208 -1.15926 0.10885 -1.17778 0.11028 -1.18148 L 0.11302 -1.18866 C 0.11393 -1.1912 0.11484 -1.19352 0.11575 -1.19606 C 0.11705 -1.2 0.11862 -1.20393 0.11979 -1.2081 C 0.12539 -1.22824 0.11601 -1.20185 0.12383 -1.22268 C 0.12435 -1.225 0.12461 -1.22755 0.12526 -1.22986 C 0.1276 -1.23958 0.13021 -1.24745 0.13346 -1.25625 C 0.13515 -1.26134 0.13893 -1.27083 0.13893 -1.2706 L 0.14166 -1.28542 L 0.14297 -1.29282 L 0.14297 -1.29259 " pathEditMode="relative" rAng="0" ptsTypes="AAAAAAAAAAAAAAAAAAAAAAAAAAAAAAAAAAAAAAAAAAAAAAAAAAAAAAAAAAAAAAAAAAAAAAAAAAAAAAAAAAAAAA">
                                      <p:cBhvr>
                                        <p:cTn dur="2000" fill="hold" id="205"/>
                                        <p:tgtEl>
                                          <p:spTgt spid="2097475"/>
                                        </p:tgtEl>
                                        <p:attrNameLst>
                                          <p:attrName>ppt_x</p:attrName>
                                          <p:attrName>ppt_y</p:attrName>
                                        </p:attrNameLst>
                                      </p:cBhvr>
                                      <p:rCtr x="7969" y="-64468"/>
                                    </p:animMotion>
                                  </p:childTnLst>
                                </p:cTn>
                              </p:par>
                              <p:par>
                                <p:cTn fill="hold" grpId="1" id="206" nodeType="withEffect" presetClass="entr" presetID="10" presetSubtype="0">
                                  <p:stCondLst>
                                    <p:cond delay="700"/>
                                  </p:stCondLst>
                                  <p:childTnLst>
                                    <p:set>
                                      <p:cBhvr>
                                        <p:cTn dur="1" fill="hold" id="207">
                                          <p:stCondLst>
                                            <p:cond delay="0"/>
                                          </p:stCondLst>
                                        </p:cTn>
                                        <p:tgtEl>
                                          <p:spTgt spid="1050542"/>
                                        </p:tgtEl>
                                        <p:attrNameLst>
                                          <p:attrName>style.visibility</p:attrName>
                                        </p:attrNameLst>
                                      </p:cBhvr>
                                      <p:to>
                                        <p:strVal val="visible"/>
                                      </p:to>
                                    </p:set>
                                    <p:animEffect transition="in" filter="fade">
                                      <p:cBhvr>
                                        <p:cTn dur="500" id="208"/>
                                        <p:tgtEl>
                                          <p:spTgt spid="1050542"/>
                                        </p:tgtEl>
                                      </p:cBhvr>
                                    </p:animEffect>
                                  </p:childTnLst>
                                </p:cTn>
                              </p:par>
                              <p:par>
                                <p:cTn fill="hold" grpId="1" id="209" nodeType="withEffect" presetClass="entr" presetID="10" presetSubtype="0">
                                  <p:stCondLst>
                                    <p:cond delay="700"/>
                                  </p:stCondLst>
                                  <p:childTnLst>
                                    <p:set>
                                      <p:cBhvr>
                                        <p:cTn dur="1" fill="hold" id="210">
                                          <p:stCondLst>
                                            <p:cond delay="0"/>
                                          </p:stCondLst>
                                        </p:cTn>
                                        <p:tgtEl>
                                          <p:spTgt spid="1050541"/>
                                        </p:tgtEl>
                                        <p:attrNameLst>
                                          <p:attrName>style.visibility</p:attrName>
                                        </p:attrNameLst>
                                      </p:cBhvr>
                                      <p:to>
                                        <p:strVal val="visible"/>
                                      </p:to>
                                    </p:set>
                                    <p:animEffect transition="in" filter="fade">
                                      <p:cBhvr>
                                        <p:cTn dur="500" id="211"/>
                                        <p:tgtEl>
                                          <p:spTgt spid="1050541"/>
                                        </p:tgtEl>
                                      </p:cBhvr>
                                    </p:animEffect>
                                  </p:childTnLst>
                                </p:cTn>
                              </p:par>
                              <p:par>
                                <p:cTn fill="hold" grpId="0" id="212" nodeType="withEffect" presetClass="path" presetID="35" presetSubtype="0" repeatCount="indefinite">
                                  <p:stCondLst>
                                    <p:cond delay="500"/>
                                  </p:stCondLst>
                                  <p:childTnLst>
                                    <p:animMotion origin="layout" path="M 0.00586 1.85185E-6 L -1.13555 1.85185E-6 " pathEditMode="relative" rAng="0" ptsTypes="AA">
                                      <p:cBhvr>
                                        <p:cTn dur="500" fill="hold" id="213"/>
                                        <p:tgtEl>
                                          <p:spTgt spid="1050542"/>
                                        </p:tgtEl>
                                        <p:attrNameLst>
                                          <p:attrName>ppt_x</p:attrName>
                                          <p:attrName>ppt_y</p:attrName>
                                        </p:attrNameLst>
                                      </p:cBhvr>
                                      <p:rCtr x="-57070" y="0"/>
                                    </p:animMotion>
                                  </p:childTnLst>
                                </p:cTn>
                              </p:par>
                              <p:par>
                                <p:cTn fill="hold" grpId="0" id="214" nodeType="withEffect" presetClass="path" presetID="35" presetSubtype="0" repeatCount="indefinite">
                                  <p:stCondLst>
                                    <p:cond delay="500"/>
                                  </p:stCondLst>
                                  <p:childTnLst>
                                    <p:animMotion origin="layout" path="M -4.16667E-6 1.85185E-6 L -1.00533 1.85185E-6 " pathEditMode="relative" rAng="0" ptsTypes="AA">
                                      <p:cBhvr>
                                        <p:cTn dur="500" fill="hold" id="215"/>
                                        <p:tgtEl>
                                          <p:spTgt spid="1050541"/>
                                        </p:tgtEl>
                                        <p:attrNameLst>
                                          <p:attrName>ppt_x</p:attrName>
                                          <p:attrName>ppt_y</p:attrName>
                                        </p:attrNameLst>
                                      </p:cBhvr>
                                      <p:rCtr x="-50273" y="0"/>
                                    </p:animMotion>
                                  </p:childTnLst>
                                </p:cTn>
                              </p:par>
                              <p:par>
                                <p:cTn fill="hold" grpId="1" id="216" nodeType="withEffect" presetClass="entr" presetID="10" presetSubtype="0">
                                  <p:stCondLst>
                                    <p:cond delay="700"/>
                                  </p:stCondLst>
                                  <p:childTnLst>
                                    <p:set>
                                      <p:cBhvr>
                                        <p:cTn dur="1" fill="hold" id="217">
                                          <p:stCondLst>
                                            <p:cond delay="0"/>
                                          </p:stCondLst>
                                        </p:cTn>
                                        <p:tgtEl>
                                          <p:spTgt spid="1050540"/>
                                        </p:tgtEl>
                                        <p:attrNameLst>
                                          <p:attrName>style.visibility</p:attrName>
                                        </p:attrNameLst>
                                      </p:cBhvr>
                                      <p:to>
                                        <p:strVal val="visible"/>
                                      </p:to>
                                    </p:set>
                                    <p:animEffect transition="in" filter="fade">
                                      <p:cBhvr>
                                        <p:cTn dur="500" id="218"/>
                                        <p:tgtEl>
                                          <p:spTgt spid="1050540"/>
                                        </p:tgtEl>
                                      </p:cBhvr>
                                    </p:animEffect>
                                  </p:childTnLst>
                                </p:cTn>
                              </p:par>
                              <p:par>
                                <p:cTn fill="hold" grpId="1" id="219" nodeType="withEffect" presetClass="entr" presetID="10" presetSubtype="0">
                                  <p:stCondLst>
                                    <p:cond delay="700"/>
                                  </p:stCondLst>
                                  <p:childTnLst>
                                    <p:set>
                                      <p:cBhvr>
                                        <p:cTn dur="1" fill="hold" id="220">
                                          <p:stCondLst>
                                            <p:cond delay="0"/>
                                          </p:stCondLst>
                                        </p:cTn>
                                        <p:tgtEl>
                                          <p:spTgt spid="1050539"/>
                                        </p:tgtEl>
                                        <p:attrNameLst>
                                          <p:attrName>style.visibility</p:attrName>
                                        </p:attrNameLst>
                                      </p:cBhvr>
                                      <p:to>
                                        <p:strVal val="visible"/>
                                      </p:to>
                                    </p:set>
                                    <p:animEffect transition="in" filter="fade">
                                      <p:cBhvr>
                                        <p:cTn dur="500" id="221"/>
                                        <p:tgtEl>
                                          <p:spTgt spid="1050539"/>
                                        </p:tgtEl>
                                      </p:cBhvr>
                                    </p:animEffect>
                                  </p:childTnLst>
                                </p:cTn>
                              </p:par>
                              <p:par>
                                <p:cTn fill="hold" grpId="0" id="222" nodeType="withEffect" presetClass="path" presetID="35" presetSubtype="0" repeatCount="indefinite">
                                  <p:stCondLst>
                                    <p:cond delay="500"/>
                                  </p:stCondLst>
                                  <p:childTnLst>
                                    <p:animMotion origin="layout" path="M 1.09752 -3.33333E-6 L -0.04388 -3.33333E-6 " pathEditMode="relative" rAng="0" ptsTypes="AA">
                                      <p:cBhvr>
                                        <p:cTn dur="500" fill="hold" id="223" spd="-100000"/>
                                        <p:tgtEl>
                                          <p:spTgt spid="1050540"/>
                                        </p:tgtEl>
                                        <p:attrNameLst>
                                          <p:attrName>ppt_x</p:attrName>
                                          <p:attrName>ppt_y</p:attrName>
                                        </p:attrNameLst>
                                      </p:cBhvr>
                                      <p:rCtr x="-57070" y="0"/>
                                    </p:animMotion>
                                  </p:childTnLst>
                                </p:cTn>
                              </p:par>
                              <p:par>
                                <p:cTn fill="hold" grpId="0" id="224" nodeType="withEffect" presetClass="path" presetID="35" presetSubtype="0" repeatCount="indefinite">
                                  <p:stCondLst>
                                    <p:cond delay="500"/>
                                  </p:stCondLst>
                                  <p:childTnLst>
                                    <p:animMotion origin="layout" path="M 0.98711 -3.33333E-6 L -0.01823 -3.33333E-6 " pathEditMode="relative" rAng="0" ptsTypes="AA">
                                      <p:cBhvr>
                                        <p:cTn dur="500" fill="hold" id="225" spd="-100000"/>
                                        <p:tgtEl>
                                          <p:spTgt spid="1050539"/>
                                        </p:tgtEl>
                                        <p:attrNameLst>
                                          <p:attrName>ppt_x</p:attrName>
                                          <p:attrName>ppt_y</p:attrName>
                                        </p:attrNameLst>
                                      </p:cBhvr>
                                      <p:rCtr x="-50260" y="0"/>
                                    </p:animMotion>
                                  </p:childTnLst>
                                </p:cTn>
                              </p:par>
                              <p:par>
                                <p:cTn fill="hold" grpId="1" id="226" nodeType="withEffect" presetClass="entr" presetID="10" presetSubtype="0">
                                  <p:stCondLst>
                                    <p:cond delay="900"/>
                                  </p:stCondLst>
                                  <p:childTnLst>
                                    <p:set>
                                      <p:cBhvr>
                                        <p:cTn dur="1" fill="hold" id="227">
                                          <p:stCondLst>
                                            <p:cond delay="0"/>
                                          </p:stCondLst>
                                        </p:cTn>
                                        <p:tgtEl>
                                          <p:spTgt spid="1050538"/>
                                        </p:tgtEl>
                                        <p:attrNameLst>
                                          <p:attrName>style.visibility</p:attrName>
                                        </p:attrNameLst>
                                      </p:cBhvr>
                                      <p:to>
                                        <p:strVal val="visible"/>
                                      </p:to>
                                    </p:set>
                                    <p:animEffect transition="in" filter="fade">
                                      <p:cBhvr>
                                        <p:cTn dur="500" id="228"/>
                                        <p:tgtEl>
                                          <p:spTgt spid="1050538"/>
                                        </p:tgtEl>
                                      </p:cBhvr>
                                    </p:animEffect>
                                  </p:childTnLst>
                                </p:cTn>
                              </p:par>
                              <p:par>
                                <p:cTn fill="hold" grpId="1" id="229" nodeType="withEffect" presetClass="entr" presetID="10" presetSubtype="0">
                                  <p:stCondLst>
                                    <p:cond delay="900"/>
                                  </p:stCondLst>
                                  <p:childTnLst>
                                    <p:set>
                                      <p:cBhvr>
                                        <p:cTn dur="1" fill="hold" id="230">
                                          <p:stCondLst>
                                            <p:cond delay="0"/>
                                          </p:stCondLst>
                                        </p:cTn>
                                        <p:tgtEl>
                                          <p:spTgt spid="1050537"/>
                                        </p:tgtEl>
                                        <p:attrNameLst>
                                          <p:attrName>style.visibility</p:attrName>
                                        </p:attrNameLst>
                                      </p:cBhvr>
                                      <p:to>
                                        <p:strVal val="visible"/>
                                      </p:to>
                                    </p:set>
                                    <p:animEffect transition="in" filter="fade">
                                      <p:cBhvr>
                                        <p:cTn dur="500" id="231"/>
                                        <p:tgtEl>
                                          <p:spTgt spid="1050537"/>
                                        </p:tgtEl>
                                      </p:cBhvr>
                                    </p:animEffect>
                                  </p:childTnLst>
                                </p:cTn>
                              </p:par>
                              <p:par>
                                <p:cTn fill="hold" grpId="0" id="232" nodeType="withEffect" presetClass="path" presetID="35" presetSubtype="0" repeatCount="indefinite">
                                  <p:stCondLst>
                                    <p:cond delay="700"/>
                                  </p:stCondLst>
                                  <p:childTnLst>
                                    <p:animMotion origin="layout" path="M 0.00586 -4.81481E-6 L -1.13554 -4.81481E-6 " pathEditMode="relative" rAng="0" ptsTypes="AA">
                                      <p:cBhvr>
                                        <p:cTn dur="500" fill="hold" id="233"/>
                                        <p:tgtEl>
                                          <p:spTgt spid="1050538"/>
                                        </p:tgtEl>
                                        <p:attrNameLst>
                                          <p:attrName>ppt_x</p:attrName>
                                          <p:attrName>ppt_y</p:attrName>
                                        </p:attrNameLst>
                                      </p:cBhvr>
                                      <p:rCtr x="-57070" y="0"/>
                                    </p:animMotion>
                                  </p:childTnLst>
                                </p:cTn>
                              </p:par>
                              <p:par>
                                <p:cTn fill="hold" grpId="0" id="234" nodeType="withEffect" presetClass="path" presetID="35" presetSubtype="0" repeatCount="indefinite">
                                  <p:stCondLst>
                                    <p:cond delay="700"/>
                                  </p:stCondLst>
                                  <p:childTnLst>
                                    <p:animMotion origin="layout" path="M 2.91667E-6 -4.81481E-6 L -1.00534 -4.81481E-6 " pathEditMode="relative" rAng="0" ptsTypes="AA">
                                      <p:cBhvr>
                                        <p:cTn dur="500" fill="hold" id="235"/>
                                        <p:tgtEl>
                                          <p:spTgt spid="1050537"/>
                                        </p:tgtEl>
                                        <p:attrNameLst>
                                          <p:attrName>ppt_x</p:attrName>
                                          <p:attrName>ppt_y</p:attrName>
                                        </p:attrNameLst>
                                      </p:cBhvr>
                                      <p:rCtr x="-502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20" grpId="0"/>
      <p:bldP spid="1050521" grpId="0"/>
      <p:bldP spid="1050522" grpId="0"/>
      <p:bldP spid="1050523" grpId="0" animBg="1"/>
      <p:bldP spid="1050524" grpId="0" animBg="1"/>
      <p:bldP spid="1050535" grpId="0"/>
      <p:bldP spid="1050537" grpId="0"/>
      <p:bldP spid="1050537" grpId="1"/>
      <p:bldP spid="1050538" grpId="0"/>
      <p:bldP spid="1050538" grpId="1"/>
      <p:bldP spid="1050539" grpId="0"/>
      <p:bldP spid="1050539" grpId="1"/>
      <p:bldP spid="1050540" grpId="0"/>
      <p:bldP spid="1050540" grpId="1"/>
      <p:bldP spid="1050541" grpId="0"/>
      <p:bldP spid="1050541" grpId="1"/>
      <p:bldP spid="1050542" grpId="0"/>
      <p:bldP spid="1050542" grpId="1"/>
      <p:bldP spid="1050543" grpId="0" animBg="1"/>
      <p:bldP spid="1050543" grpId="1" animBg="1"/>
      <p:bldP spid="1050544" grpId="0" animBg="1"/>
      <p:bldP spid="1050545" grpId="0" animBg="1"/>
      <p:bldP spid="1050545" grpId="1" animBg="1"/>
      <p:bldP spid="1050546" grpId="0" animBg="1"/>
      <p:bldP spid="1050547" grpId="0" animBg="1"/>
      <p:bldP spid="1050547" grpId="1" animBg="1"/>
      <p:bldP spid="1050548" grpId="0" animBg="1"/>
      <p:bldP spid="1050548" grpId="1" animBg="1"/>
      <p:bldP spid="1050549" grpId="0" animBg="1"/>
      <p:bldP spid="1050550" grpId="0" animBg="1"/>
      <p:bldP spid="1050550" grpId="1" animBg="1"/>
      <p:bldP spid="1050551" grpId="0" animBg="1"/>
      <p:bldP spid="1050551" grpId="1" animBg="1"/>
      <p:bldP spid="1050552" grpId="0" animBg="1"/>
      <p:bldP spid="1050553" grpId="0" animBg="1"/>
      <p:bldP spid="1050558" grpId="0" animBg="1"/>
      <p:bldP spid="1050558" grpId="1" animBg="1"/>
      <p:bldP spid="1050564" grpId="0" animBg="1"/>
      <p:bldP spid="1050564" grpId="1" animBg="1"/>
      <p:bldP spid="1050577" grpId="0" animBg="1"/>
      <p:bldP spid="1050577" grpId="1" animBg="1"/>
      <p:bldP spid="1050587" grpId="0" animBg="1"/>
      <p:bldP spid="1050587" grpId="1" animBg="1"/>
      <p:bldP spid="1050588" grpId="0" animBg="1"/>
      <p:bldP spid="1050588" grpId="1" animBg="1"/>
      <p:bldP spid="1050589" grpId="0" animBg="1"/>
      <p:bldP spid="1050589" grpId="1" animBg="1"/>
      <p:bldP spid="1050590" grpId="0" animBg="1"/>
      <p:bldP spid="105059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24" name=""/>
        <p:cNvGrpSpPr/>
        <p:nvPr/>
      </p:nvGrpSpPr>
      <p:grpSpPr>
        <a:xfrm>
          <a:off x="0" y="0"/>
          <a:ext cx="0" cy="0"/>
          <a:chOff x="0" y="0"/>
          <a:chExt cx="0" cy="0"/>
        </a:xfrm>
      </p:grpSpPr>
      <p:sp>
        <p:nvSpPr>
          <p:cNvPr id="1048794" name="标题 20"/>
          <p:cNvSpPr>
            <a:spLocks noGrp="1"/>
          </p:cNvSpPr>
          <p:nvPr>
            <p:ph type="title"/>
          </p:nvPr>
        </p:nvSpPr>
        <p:spPr>
          <a:xfrm>
            <a:off x="606008" y="123478"/>
            <a:ext cx="2741856" cy="277143"/>
          </a:xfrm>
        </p:spPr>
        <p:txBody>
          <a:bodyPr/>
          <a:p>
            <a:r>
              <a:rPr altLang="en-US" dirty="0" lang="zh-CN"/>
              <a:t>什么是区块链</a:t>
            </a:r>
            <a:r>
              <a:rPr altLang="zh-CN" dirty="0" lang="en-US"/>
              <a:t>?</a:t>
            </a:r>
            <a:endParaRPr altLang="en-US" dirty="0" lang="zh-CN"/>
          </a:p>
        </p:txBody>
      </p:sp>
      <p:sp>
        <p:nvSpPr>
          <p:cNvPr id="1048795"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796" name="TextBox 14"/>
          <p:cNvSpPr txBox="1"/>
          <p:nvPr/>
        </p:nvSpPr>
        <p:spPr>
          <a:xfrm>
            <a:off x="1403648" y="749973"/>
            <a:ext cx="6120680" cy="501163"/>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altLang="en-US" b="1" dirty="0" sz="1400" lang="zh-CN">
                <a:solidFill>
                  <a:schemeClr val="accent6"/>
                </a:solidFill>
              </a:rPr>
              <a:t>区块链是一种在完全分布式的点对点分网络间存在和传递的分布式账本系统。</a:t>
            </a:r>
            <a:endParaRPr altLang="zh-CN" b="1" dirty="0" sz="1400" lang="en-US">
              <a:solidFill>
                <a:schemeClr val="accent6"/>
              </a:solidFill>
            </a:endParaRPr>
          </a:p>
          <a:p>
            <a:endParaRPr altLang="zh-CN" b="1" dirty="0" sz="1400" lang="en-US">
              <a:solidFill>
                <a:schemeClr val="accent6"/>
              </a:solidFill>
            </a:endParaRPr>
          </a:p>
          <a:p>
            <a:r>
              <a:rPr altLang="en-US" b="1" dirty="0" sz="1400" lang="zh-CN">
                <a:solidFill>
                  <a:schemeClr val="accent6"/>
                </a:solidFill>
              </a:rPr>
              <a:t>可以完全实现去中心化。</a:t>
            </a:r>
            <a:endParaRPr altLang="zh-CN" b="1" dirty="0" sz="1400" lang="en-US">
              <a:solidFill>
                <a:schemeClr val="accent6"/>
              </a:solidFill>
            </a:endParaRPr>
          </a:p>
        </p:txBody>
      </p:sp>
      <p:sp>
        <p:nvSpPr>
          <p:cNvPr id="1048797" name="椭圆 6"/>
          <p:cNvSpPr/>
          <p:nvPr/>
        </p:nvSpPr>
        <p:spPr>
          <a:xfrm>
            <a:off x="223474" y="843558"/>
            <a:ext cx="216024" cy="216024"/>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lang="en-US">
                <a:latin typeface="微软雅黑" pitchFamily="34" charset="-122"/>
                <a:ea typeface="微软雅黑" pitchFamily="34" charset="-122"/>
              </a:rPr>
              <a:t>2</a:t>
            </a:r>
            <a:endParaRPr altLang="en-US" dirty="0" sz="1200" lang="zh-CN">
              <a:latin typeface="微软雅黑" pitchFamily="34" charset="-122"/>
              <a:ea typeface="微软雅黑" pitchFamily="34" charset="-122"/>
            </a:endParaRPr>
          </a:p>
        </p:txBody>
      </p:sp>
      <p:cxnSp>
        <p:nvCxnSpPr>
          <p:cNvPr id="3145811" name="直接连接符 7"/>
          <p:cNvCxnSpPr>
            <a:cxnSpLocks/>
          </p:cNvCxnSpPr>
          <p:nvPr/>
        </p:nvCxnSpPr>
        <p:spPr>
          <a:xfrm>
            <a:off x="439498" y="951570"/>
            <a:ext cx="792088" cy="0"/>
          </a:xfrm>
          <a:prstGeom prst="line"/>
          <a:ln w="6350">
            <a:solidFill>
              <a:schemeClr val="accent6"/>
            </a:solidFill>
            <a:prstDash val="dash"/>
            <a:tailEnd type="oval" w="sm" len="sm"/>
          </a:ln>
        </p:spPr>
        <p:style>
          <a:lnRef idx="1">
            <a:schemeClr val="accent1"/>
          </a:lnRef>
          <a:fillRef idx="0">
            <a:schemeClr val="accent1"/>
          </a:fillRef>
          <a:effectRef idx="0">
            <a:schemeClr val="accent1"/>
          </a:effectRef>
          <a:fontRef idx="minor">
            <a:schemeClr val="tx1"/>
          </a:fontRef>
        </p:style>
      </p:cxnSp>
      <p:grpSp>
        <p:nvGrpSpPr>
          <p:cNvPr id="125" name="Group 22"/>
          <p:cNvGrpSpPr/>
          <p:nvPr/>
        </p:nvGrpSpPr>
        <p:grpSpPr>
          <a:xfrm>
            <a:off x="1115617" y="1578244"/>
            <a:ext cx="1872208" cy="1857602"/>
            <a:chOff x="1737704" y="1380588"/>
            <a:chExt cx="2892035" cy="3644348"/>
          </a:xfrm>
        </p:grpSpPr>
        <p:pic>
          <p:nvPicPr>
            <p:cNvPr id="2097165" name="Picture 24"/>
            <p:cNvPicPr>
              <a:picLocks noChangeAspect="1"/>
            </p:cNvPicPr>
            <p:nvPr/>
          </p:nvPicPr>
          <p:blipFill>
            <a:blip xmlns:r="http://schemas.openxmlformats.org/officeDocument/2006/relationships" r:embed="rId1"/>
            <a:stretch>
              <a:fillRect/>
            </a:stretch>
          </p:blipFill>
          <p:spPr>
            <a:xfrm>
              <a:off x="2850066" y="2638449"/>
              <a:ext cx="500712" cy="500550"/>
            </a:xfrm>
            <a:prstGeom prst="rect"/>
          </p:spPr>
        </p:pic>
        <p:cxnSp>
          <p:nvCxnSpPr>
            <p:cNvPr id="3145812" name="Straight Connector 25"/>
            <p:cNvCxnSpPr>
              <a:cxnSpLocks/>
              <a:stCxn id="2097166" idx="1"/>
              <a:endCxn id="2097171" idx="3"/>
            </p:cNvCxnSpPr>
            <p:nvPr/>
          </p:nvCxnSpPr>
          <p:spPr>
            <a:xfrm flipH="1">
              <a:off x="2296604" y="3357853"/>
              <a:ext cx="637105" cy="439689"/>
            </a:xfrm>
            <a:prstGeom prst="line"/>
            <a:ln w="31750"/>
          </p:spPr>
          <p:style>
            <a:lnRef idx="1">
              <a:schemeClr val="accent1"/>
            </a:lnRef>
            <a:fillRef idx="0">
              <a:schemeClr val="accent1"/>
            </a:fillRef>
            <a:effectRef idx="0">
              <a:schemeClr val="accent1"/>
            </a:effectRef>
            <a:fontRef idx="minor">
              <a:schemeClr val="tx1"/>
            </a:fontRef>
          </p:style>
        </p:cxnSp>
        <p:pic>
          <p:nvPicPr>
            <p:cNvPr id="2097166" name="Picture 26"/>
            <p:cNvPicPr>
              <a:picLocks noChangeAspect="1"/>
            </p:cNvPicPr>
            <p:nvPr/>
          </p:nvPicPr>
          <p:blipFill>
            <a:blip xmlns:r="http://schemas.openxmlformats.org/officeDocument/2006/relationships" r:embed="rId2"/>
            <a:stretch>
              <a:fillRect/>
            </a:stretch>
          </p:blipFill>
          <p:spPr>
            <a:xfrm>
              <a:off x="2933709" y="2950453"/>
              <a:ext cx="558900" cy="814800"/>
            </a:xfrm>
            <a:prstGeom prst="rect"/>
          </p:spPr>
        </p:pic>
        <p:pic>
          <p:nvPicPr>
            <p:cNvPr id="2097167" name="Picture 27"/>
            <p:cNvPicPr>
              <a:picLocks noChangeAspect="1"/>
            </p:cNvPicPr>
            <p:nvPr/>
          </p:nvPicPr>
          <p:blipFill>
            <a:blip xmlns:r="http://schemas.openxmlformats.org/officeDocument/2006/relationships" r:embed="rId3"/>
            <a:stretch>
              <a:fillRect/>
            </a:stretch>
          </p:blipFill>
          <p:spPr>
            <a:xfrm>
              <a:off x="2296604" y="3328996"/>
              <a:ext cx="310500" cy="310400"/>
            </a:xfrm>
            <a:prstGeom prst="rect"/>
          </p:spPr>
        </p:pic>
        <p:cxnSp>
          <p:nvCxnSpPr>
            <p:cNvPr id="3145813" name="Straight Connector 28"/>
            <p:cNvCxnSpPr>
              <a:cxnSpLocks/>
              <a:stCxn id="2097165" idx="1"/>
            </p:cNvCxnSpPr>
            <p:nvPr/>
          </p:nvCxnSpPr>
          <p:spPr>
            <a:xfrm flipH="1" flipV="1">
              <a:off x="2191578" y="2311012"/>
              <a:ext cx="658488" cy="577712"/>
            </a:xfrm>
            <a:prstGeom prst="line"/>
            <a:ln w="31750"/>
          </p:spPr>
          <p:style>
            <a:lnRef idx="1">
              <a:schemeClr val="accent1"/>
            </a:lnRef>
            <a:fillRef idx="0">
              <a:schemeClr val="accent1"/>
            </a:fillRef>
            <a:effectRef idx="0">
              <a:schemeClr val="accent1"/>
            </a:effectRef>
            <a:fontRef idx="minor">
              <a:schemeClr val="tx1"/>
            </a:fontRef>
          </p:style>
        </p:cxnSp>
        <p:pic>
          <p:nvPicPr>
            <p:cNvPr id="2097168" name="Picture 29"/>
            <p:cNvPicPr>
              <a:picLocks noChangeAspect="1"/>
            </p:cNvPicPr>
            <p:nvPr/>
          </p:nvPicPr>
          <p:blipFill>
            <a:blip xmlns:r="http://schemas.openxmlformats.org/officeDocument/2006/relationships" r:embed="rId3"/>
            <a:stretch>
              <a:fillRect/>
            </a:stretch>
          </p:blipFill>
          <p:spPr>
            <a:xfrm>
              <a:off x="2397735" y="2437932"/>
              <a:ext cx="310500" cy="310400"/>
            </a:xfrm>
            <a:prstGeom prst="rect"/>
          </p:spPr>
        </p:pic>
        <p:cxnSp>
          <p:nvCxnSpPr>
            <p:cNvPr id="3145814" name="Straight Connector 30"/>
            <p:cNvCxnSpPr>
              <a:cxnSpLocks/>
            </p:cNvCxnSpPr>
            <p:nvPr/>
          </p:nvCxnSpPr>
          <p:spPr>
            <a:xfrm flipV="1">
              <a:off x="3467214" y="2483249"/>
              <a:ext cx="603625" cy="467205"/>
            </a:xfrm>
            <a:prstGeom prst="line"/>
            <a:ln w="31750"/>
          </p:spPr>
          <p:style>
            <a:lnRef idx="1">
              <a:schemeClr val="accent1"/>
            </a:lnRef>
            <a:fillRef idx="0">
              <a:schemeClr val="accent1"/>
            </a:fillRef>
            <a:effectRef idx="0">
              <a:schemeClr val="accent1"/>
            </a:effectRef>
            <a:fontRef idx="minor">
              <a:schemeClr val="tx1"/>
            </a:fontRef>
          </p:style>
        </p:cxnSp>
        <p:pic>
          <p:nvPicPr>
            <p:cNvPr id="2097169" name="Picture 31"/>
            <p:cNvPicPr>
              <a:picLocks noChangeAspect="1"/>
            </p:cNvPicPr>
            <p:nvPr/>
          </p:nvPicPr>
          <p:blipFill>
            <a:blip xmlns:r="http://schemas.openxmlformats.org/officeDocument/2006/relationships" r:embed="rId3"/>
            <a:stretch>
              <a:fillRect/>
            </a:stretch>
          </p:blipFill>
          <p:spPr>
            <a:xfrm>
              <a:off x="3253613" y="2196507"/>
              <a:ext cx="310500" cy="310400"/>
            </a:xfrm>
            <a:prstGeom prst="rect"/>
          </p:spPr>
        </p:pic>
        <p:pic>
          <p:nvPicPr>
            <p:cNvPr id="2097170" name="Picture 32"/>
            <p:cNvPicPr>
              <a:picLocks noChangeAspect="1"/>
            </p:cNvPicPr>
            <p:nvPr/>
          </p:nvPicPr>
          <p:blipFill>
            <a:blip xmlns:r="http://schemas.openxmlformats.org/officeDocument/2006/relationships" r:embed="rId2"/>
            <a:stretch>
              <a:fillRect/>
            </a:stretch>
          </p:blipFill>
          <p:spPr>
            <a:xfrm>
              <a:off x="4070839" y="1903612"/>
              <a:ext cx="558900" cy="814800"/>
            </a:xfrm>
            <a:prstGeom prst="rect"/>
          </p:spPr>
        </p:pic>
        <p:pic>
          <p:nvPicPr>
            <p:cNvPr id="2097171" name="Picture 33"/>
            <p:cNvPicPr>
              <a:picLocks noChangeAspect="1"/>
            </p:cNvPicPr>
            <p:nvPr/>
          </p:nvPicPr>
          <p:blipFill>
            <a:blip xmlns:r="http://schemas.openxmlformats.org/officeDocument/2006/relationships" r:embed="rId2"/>
            <a:stretch>
              <a:fillRect/>
            </a:stretch>
          </p:blipFill>
          <p:spPr>
            <a:xfrm>
              <a:off x="1737704" y="3390142"/>
              <a:ext cx="558900" cy="814800"/>
            </a:xfrm>
            <a:prstGeom prst="rect"/>
          </p:spPr>
        </p:pic>
        <p:pic>
          <p:nvPicPr>
            <p:cNvPr id="2097172" name="Picture 34"/>
            <p:cNvPicPr>
              <a:picLocks noChangeAspect="1"/>
            </p:cNvPicPr>
            <p:nvPr/>
          </p:nvPicPr>
          <p:blipFill>
            <a:blip xmlns:r="http://schemas.openxmlformats.org/officeDocument/2006/relationships" r:embed="rId2"/>
            <a:stretch>
              <a:fillRect/>
            </a:stretch>
          </p:blipFill>
          <p:spPr>
            <a:xfrm>
              <a:off x="1790454" y="1934452"/>
              <a:ext cx="558900" cy="814800"/>
            </a:xfrm>
            <a:prstGeom prst="rect"/>
          </p:spPr>
        </p:pic>
        <p:cxnSp>
          <p:nvCxnSpPr>
            <p:cNvPr id="3145815" name="Straight Connector 35"/>
            <p:cNvCxnSpPr>
              <a:cxnSpLocks/>
              <a:stCxn id="2097166" idx="3"/>
              <a:endCxn id="2097174" idx="1"/>
            </p:cNvCxnSpPr>
            <p:nvPr/>
          </p:nvCxnSpPr>
          <p:spPr>
            <a:xfrm>
              <a:off x="3492609" y="3357853"/>
              <a:ext cx="531849" cy="407400"/>
            </a:xfrm>
            <a:prstGeom prst="line"/>
            <a:ln w="31750"/>
          </p:spPr>
          <p:style>
            <a:lnRef idx="1">
              <a:schemeClr val="accent1"/>
            </a:lnRef>
            <a:fillRef idx="0">
              <a:schemeClr val="accent1"/>
            </a:fillRef>
            <a:effectRef idx="0">
              <a:schemeClr val="accent1"/>
            </a:effectRef>
            <a:fontRef idx="minor">
              <a:schemeClr val="tx1"/>
            </a:fontRef>
          </p:style>
        </p:cxnSp>
        <p:pic>
          <p:nvPicPr>
            <p:cNvPr id="2097173" name="Picture 36"/>
            <p:cNvPicPr>
              <a:picLocks noChangeAspect="1"/>
            </p:cNvPicPr>
            <p:nvPr/>
          </p:nvPicPr>
          <p:blipFill>
            <a:blip xmlns:r="http://schemas.openxmlformats.org/officeDocument/2006/relationships" r:embed="rId3"/>
            <a:stretch>
              <a:fillRect/>
            </a:stretch>
          </p:blipFill>
          <p:spPr>
            <a:xfrm>
              <a:off x="3713958" y="3222053"/>
              <a:ext cx="310500" cy="310400"/>
            </a:xfrm>
            <a:prstGeom prst="rect"/>
          </p:spPr>
        </p:pic>
        <p:pic>
          <p:nvPicPr>
            <p:cNvPr id="2097174" name="Picture 37"/>
            <p:cNvPicPr>
              <a:picLocks noChangeAspect="1"/>
            </p:cNvPicPr>
            <p:nvPr/>
          </p:nvPicPr>
          <p:blipFill>
            <a:blip xmlns:r="http://schemas.openxmlformats.org/officeDocument/2006/relationships" r:embed="rId2"/>
            <a:stretch>
              <a:fillRect/>
            </a:stretch>
          </p:blipFill>
          <p:spPr>
            <a:xfrm>
              <a:off x="4024458" y="3357853"/>
              <a:ext cx="558900" cy="814800"/>
            </a:xfrm>
            <a:prstGeom prst="rect"/>
          </p:spPr>
        </p:pic>
        <p:cxnSp>
          <p:nvCxnSpPr>
            <p:cNvPr id="3145816" name="Straight Connector 38"/>
            <p:cNvCxnSpPr>
              <a:cxnSpLocks/>
              <a:stCxn id="2097166" idx="0"/>
              <a:endCxn id="2097176" idx="2"/>
            </p:cNvCxnSpPr>
            <p:nvPr/>
          </p:nvCxnSpPr>
          <p:spPr>
            <a:xfrm flipH="1" flipV="1">
              <a:off x="3210096" y="2195388"/>
              <a:ext cx="3063" cy="755065"/>
            </a:xfrm>
            <a:prstGeom prst="line"/>
            <a:ln w="31750"/>
          </p:spPr>
          <p:style>
            <a:lnRef idx="1">
              <a:schemeClr val="accent1"/>
            </a:lnRef>
            <a:fillRef idx="0">
              <a:schemeClr val="accent1"/>
            </a:fillRef>
            <a:effectRef idx="0">
              <a:schemeClr val="accent1"/>
            </a:effectRef>
            <a:fontRef idx="minor">
              <a:schemeClr val="tx1"/>
            </a:fontRef>
          </p:style>
        </p:cxnSp>
        <p:pic>
          <p:nvPicPr>
            <p:cNvPr id="2097175" name="Picture 39"/>
            <p:cNvPicPr>
              <a:picLocks noChangeAspect="1"/>
            </p:cNvPicPr>
            <p:nvPr/>
          </p:nvPicPr>
          <p:blipFill>
            <a:blip xmlns:r="http://schemas.openxmlformats.org/officeDocument/2006/relationships" r:embed="rId3"/>
            <a:stretch>
              <a:fillRect/>
            </a:stretch>
          </p:blipFill>
          <p:spPr>
            <a:xfrm>
              <a:off x="3458070" y="2864699"/>
              <a:ext cx="310500" cy="310400"/>
            </a:xfrm>
            <a:prstGeom prst="rect"/>
          </p:spPr>
        </p:pic>
        <p:pic>
          <p:nvPicPr>
            <p:cNvPr id="2097176" name="Picture 40"/>
            <p:cNvPicPr>
              <a:picLocks noChangeAspect="1"/>
            </p:cNvPicPr>
            <p:nvPr/>
          </p:nvPicPr>
          <p:blipFill>
            <a:blip xmlns:r="http://schemas.openxmlformats.org/officeDocument/2006/relationships" r:embed="rId2"/>
            <a:stretch>
              <a:fillRect/>
            </a:stretch>
          </p:blipFill>
          <p:spPr>
            <a:xfrm>
              <a:off x="2930646" y="1380588"/>
              <a:ext cx="558900" cy="814800"/>
            </a:xfrm>
            <a:prstGeom prst="rect"/>
          </p:spPr>
        </p:pic>
        <p:cxnSp>
          <p:nvCxnSpPr>
            <p:cNvPr id="3145817" name="Straight Connector 41"/>
            <p:cNvCxnSpPr>
              <a:cxnSpLocks/>
              <a:stCxn id="2097166" idx="2"/>
              <a:endCxn id="2097178" idx="0"/>
            </p:cNvCxnSpPr>
            <p:nvPr/>
          </p:nvCxnSpPr>
          <p:spPr>
            <a:xfrm>
              <a:off x="3213159" y="3765253"/>
              <a:ext cx="9299" cy="444883"/>
            </a:xfrm>
            <a:prstGeom prst="line"/>
            <a:ln w="31750"/>
          </p:spPr>
          <p:style>
            <a:lnRef idx="1">
              <a:schemeClr val="accent1"/>
            </a:lnRef>
            <a:fillRef idx="0">
              <a:schemeClr val="accent1"/>
            </a:fillRef>
            <a:effectRef idx="0">
              <a:schemeClr val="accent1"/>
            </a:effectRef>
            <a:fontRef idx="minor">
              <a:schemeClr val="tx1"/>
            </a:fontRef>
          </p:style>
        </p:cxnSp>
        <p:pic>
          <p:nvPicPr>
            <p:cNvPr id="2097177" name="Picture 42"/>
            <p:cNvPicPr>
              <a:picLocks noChangeAspect="1"/>
            </p:cNvPicPr>
            <p:nvPr/>
          </p:nvPicPr>
          <p:blipFill>
            <a:blip xmlns:r="http://schemas.openxmlformats.org/officeDocument/2006/relationships" r:embed="rId3"/>
            <a:stretch>
              <a:fillRect/>
            </a:stretch>
          </p:blipFill>
          <p:spPr>
            <a:xfrm>
              <a:off x="2891784" y="3862852"/>
              <a:ext cx="310500" cy="310400"/>
            </a:xfrm>
            <a:prstGeom prst="rect"/>
          </p:spPr>
        </p:pic>
        <p:pic>
          <p:nvPicPr>
            <p:cNvPr id="2097178" name="Picture 43"/>
            <p:cNvPicPr>
              <a:picLocks noChangeAspect="1"/>
            </p:cNvPicPr>
            <p:nvPr/>
          </p:nvPicPr>
          <p:blipFill>
            <a:blip xmlns:r="http://schemas.openxmlformats.org/officeDocument/2006/relationships" r:embed="rId2"/>
            <a:stretch>
              <a:fillRect/>
            </a:stretch>
          </p:blipFill>
          <p:spPr>
            <a:xfrm>
              <a:off x="2943008" y="4210136"/>
              <a:ext cx="558900" cy="814800"/>
            </a:xfrm>
            <a:prstGeom prst="rect"/>
          </p:spPr>
        </p:pic>
      </p:grpSp>
      <p:grpSp>
        <p:nvGrpSpPr>
          <p:cNvPr id="126" name="Group 44"/>
          <p:cNvGrpSpPr/>
          <p:nvPr/>
        </p:nvGrpSpPr>
        <p:grpSpPr>
          <a:xfrm>
            <a:off x="5148064" y="1347614"/>
            <a:ext cx="2376264" cy="2323922"/>
            <a:chOff x="6000995" y="1286670"/>
            <a:chExt cx="3977497" cy="4184580"/>
          </a:xfrm>
        </p:grpSpPr>
        <p:cxnSp>
          <p:nvCxnSpPr>
            <p:cNvPr id="3145818" name="Straight Connector 45"/>
            <p:cNvCxnSpPr>
              <a:cxnSpLocks/>
              <a:stCxn id="2097190" idx="3"/>
              <a:endCxn id="2097192" idx="2"/>
            </p:cNvCxnSpPr>
            <p:nvPr/>
          </p:nvCxnSpPr>
          <p:spPr>
            <a:xfrm>
              <a:off x="6606733" y="3919485"/>
              <a:ext cx="2478203" cy="1242641"/>
            </a:xfrm>
            <a:prstGeom prst="line"/>
            <a:ln w="31750"/>
          </p:spPr>
          <p:style>
            <a:lnRef idx="1">
              <a:schemeClr val="accent1"/>
            </a:lnRef>
            <a:fillRef idx="0">
              <a:schemeClr val="accent1"/>
            </a:fillRef>
            <a:effectRef idx="0">
              <a:schemeClr val="accent1"/>
            </a:effectRef>
            <a:fontRef idx="minor">
              <a:schemeClr val="tx1"/>
            </a:fontRef>
          </p:style>
        </p:cxnSp>
        <p:pic>
          <p:nvPicPr>
            <p:cNvPr id="2097179" name="Picture 48"/>
            <p:cNvPicPr>
              <a:picLocks noChangeAspect="1"/>
            </p:cNvPicPr>
            <p:nvPr/>
          </p:nvPicPr>
          <p:blipFill>
            <a:blip xmlns:r="http://schemas.openxmlformats.org/officeDocument/2006/relationships" r:embed="rId1"/>
            <a:stretch>
              <a:fillRect/>
            </a:stretch>
          </p:blipFill>
          <p:spPr>
            <a:xfrm>
              <a:off x="6881573" y="4613283"/>
              <a:ext cx="500712" cy="500550"/>
            </a:xfrm>
            <a:prstGeom prst="rect"/>
          </p:spPr>
        </p:pic>
        <p:cxnSp>
          <p:nvCxnSpPr>
            <p:cNvPr id="3145819" name="Straight Connector 49"/>
            <p:cNvCxnSpPr>
              <a:cxnSpLocks/>
              <a:stCxn id="2097180" idx="3"/>
              <a:endCxn id="2097190" idx="3"/>
            </p:cNvCxnSpPr>
            <p:nvPr/>
          </p:nvCxnSpPr>
          <p:spPr>
            <a:xfrm flipH="1" flipV="1">
              <a:off x="6606733" y="3919485"/>
              <a:ext cx="945306" cy="1143088"/>
            </a:xfrm>
            <a:prstGeom prst="line"/>
            <a:ln w="31750"/>
          </p:spPr>
          <p:style>
            <a:lnRef idx="1">
              <a:schemeClr val="accent1"/>
            </a:lnRef>
            <a:fillRef idx="0">
              <a:schemeClr val="accent1"/>
            </a:fillRef>
            <a:effectRef idx="0">
              <a:schemeClr val="accent1"/>
            </a:effectRef>
            <a:fontRef idx="minor">
              <a:schemeClr val="tx1"/>
            </a:fontRef>
          </p:style>
        </p:cxnSp>
        <p:pic>
          <p:nvPicPr>
            <p:cNvPr id="2097180" name="Picture 50"/>
            <p:cNvPicPr>
              <a:picLocks noChangeAspect="1"/>
            </p:cNvPicPr>
            <p:nvPr/>
          </p:nvPicPr>
          <p:blipFill>
            <a:blip xmlns:r="http://schemas.openxmlformats.org/officeDocument/2006/relationships" r:embed="rId2"/>
            <a:stretch>
              <a:fillRect/>
            </a:stretch>
          </p:blipFill>
          <p:spPr>
            <a:xfrm>
              <a:off x="6993139" y="4655173"/>
              <a:ext cx="558900" cy="814800"/>
            </a:xfrm>
            <a:prstGeom prst="rect"/>
          </p:spPr>
        </p:pic>
        <p:pic>
          <p:nvPicPr>
            <p:cNvPr id="2097181" name="Picture 51"/>
            <p:cNvPicPr>
              <a:picLocks noChangeAspect="1"/>
            </p:cNvPicPr>
            <p:nvPr/>
          </p:nvPicPr>
          <p:blipFill>
            <a:blip xmlns:r="http://schemas.openxmlformats.org/officeDocument/2006/relationships" r:embed="rId3"/>
            <a:stretch>
              <a:fillRect/>
            </a:stretch>
          </p:blipFill>
          <p:spPr>
            <a:xfrm>
              <a:off x="6327283" y="2987521"/>
              <a:ext cx="310500" cy="310400"/>
            </a:xfrm>
            <a:prstGeom prst="rect"/>
          </p:spPr>
        </p:pic>
        <p:cxnSp>
          <p:nvCxnSpPr>
            <p:cNvPr id="3145820" name="Straight Connector 52"/>
            <p:cNvCxnSpPr>
              <a:cxnSpLocks/>
              <a:stCxn id="2097180" idx="3"/>
              <a:endCxn id="2097191" idx="2"/>
            </p:cNvCxnSpPr>
            <p:nvPr/>
          </p:nvCxnSpPr>
          <p:spPr>
            <a:xfrm flipH="1" flipV="1">
              <a:off x="6597295" y="2813380"/>
              <a:ext cx="954744" cy="2249193"/>
            </a:xfrm>
            <a:prstGeom prst="line"/>
            <a:ln w="31750"/>
          </p:spPr>
          <p:style>
            <a:lnRef idx="1">
              <a:schemeClr val="accent1"/>
            </a:lnRef>
            <a:fillRef idx="0">
              <a:schemeClr val="accent1"/>
            </a:fillRef>
            <a:effectRef idx="0">
              <a:schemeClr val="accent1"/>
            </a:effectRef>
            <a:fontRef idx="minor">
              <a:schemeClr val="tx1"/>
            </a:fontRef>
          </p:style>
        </p:cxnSp>
        <p:pic>
          <p:nvPicPr>
            <p:cNvPr id="2097182" name="Picture 53"/>
            <p:cNvPicPr>
              <a:picLocks noChangeAspect="1"/>
            </p:cNvPicPr>
            <p:nvPr/>
          </p:nvPicPr>
          <p:blipFill>
            <a:blip xmlns:r="http://schemas.openxmlformats.org/officeDocument/2006/relationships" r:embed="rId3"/>
            <a:stretch>
              <a:fillRect/>
            </a:stretch>
          </p:blipFill>
          <p:spPr>
            <a:xfrm>
              <a:off x="7264973" y="1938954"/>
              <a:ext cx="310500" cy="310400"/>
            </a:xfrm>
            <a:prstGeom prst="rect"/>
          </p:spPr>
        </p:pic>
        <p:cxnSp>
          <p:nvCxnSpPr>
            <p:cNvPr id="3145821" name="Straight Connector 54"/>
            <p:cNvCxnSpPr>
              <a:cxnSpLocks/>
              <a:stCxn id="2097190" idx="3"/>
              <a:endCxn id="2097189" idx="2"/>
            </p:cNvCxnSpPr>
            <p:nvPr/>
          </p:nvCxnSpPr>
          <p:spPr>
            <a:xfrm flipV="1">
              <a:off x="6606733" y="2581005"/>
              <a:ext cx="2796468" cy="1338480"/>
            </a:xfrm>
            <a:prstGeom prst="line"/>
            <a:ln w="31750"/>
          </p:spPr>
          <p:style>
            <a:lnRef idx="1">
              <a:schemeClr val="accent1"/>
            </a:lnRef>
            <a:fillRef idx="0">
              <a:schemeClr val="accent1"/>
            </a:fillRef>
            <a:effectRef idx="0">
              <a:schemeClr val="accent1"/>
            </a:effectRef>
            <a:fontRef idx="minor">
              <a:schemeClr val="tx1"/>
            </a:fontRef>
          </p:style>
        </p:cxnSp>
        <p:pic>
          <p:nvPicPr>
            <p:cNvPr id="2097183" name="Picture 55"/>
            <p:cNvPicPr>
              <a:picLocks noChangeAspect="1"/>
            </p:cNvPicPr>
            <p:nvPr/>
          </p:nvPicPr>
          <p:blipFill>
            <a:blip xmlns:r="http://schemas.openxmlformats.org/officeDocument/2006/relationships" r:embed="rId3"/>
            <a:stretch>
              <a:fillRect/>
            </a:stretch>
          </p:blipFill>
          <p:spPr>
            <a:xfrm>
              <a:off x="9667992" y="2700077"/>
              <a:ext cx="310500" cy="310400"/>
            </a:xfrm>
            <a:prstGeom prst="rect"/>
          </p:spPr>
        </p:pic>
        <p:cxnSp>
          <p:nvCxnSpPr>
            <p:cNvPr id="3145822" name="Straight Connector 56"/>
            <p:cNvCxnSpPr>
              <a:cxnSpLocks/>
              <a:stCxn id="2097180" idx="3"/>
              <a:endCxn id="2097192" idx="2"/>
            </p:cNvCxnSpPr>
            <p:nvPr/>
          </p:nvCxnSpPr>
          <p:spPr>
            <a:xfrm>
              <a:off x="7552039" y="5062573"/>
              <a:ext cx="1532897" cy="99553"/>
            </a:xfrm>
            <a:prstGeom prst="line"/>
            <a:ln w="31750"/>
          </p:spPr>
          <p:style>
            <a:lnRef idx="1">
              <a:schemeClr val="accent1"/>
            </a:lnRef>
            <a:fillRef idx="0">
              <a:schemeClr val="accent1"/>
            </a:fillRef>
            <a:effectRef idx="0">
              <a:schemeClr val="accent1"/>
            </a:effectRef>
            <a:fontRef idx="minor">
              <a:schemeClr val="tx1"/>
            </a:fontRef>
          </p:style>
        </p:cxnSp>
        <p:pic>
          <p:nvPicPr>
            <p:cNvPr id="2097184" name="Picture 57"/>
            <p:cNvPicPr>
              <a:picLocks noChangeAspect="1"/>
            </p:cNvPicPr>
            <p:nvPr/>
          </p:nvPicPr>
          <p:blipFill>
            <a:blip xmlns:r="http://schemas.openxmlformats.org/officeDocument/2006/relationships" r:embed="rId3"/>
            <a:stretch>
              <a:fillRect/>
            </a:stretch>
          </p:blipFill>
          <p:spPr>
            <a:xfrm>
              <a:off x="9584351" y="4296927"/>
              <a:ext cx="310500" cy="310400"/>
            </a:xfrm>
            <a:prstGeom prst="rect"/>
          </p:spPr>
        </p:pic>
        <p:pic>
          <p:nvPicPr>
            <p:cNvPr id="2097185" name="Picture 58"/>
            <p:cNvPicPr>
              <a:picLocks noChangeAspect="1"/>
            </p:cNvPicPr>
            <p:nvPr/>
          </p:nvPicPr>
          <p:blipFill>
            <a:blip xmlns:r="http://schemas.openxmlformats.org/officeDocument/2006/relationships" r:embed="rId1"/>
            <a:stretch>
              <a:fillRect/>
            </a:stretch>
          </p:blipFill>
          <p:spPr>
            <a:xfrm>
              <a:off x="6265095" y="1680299"/>
              <a:ext cx="500712" cy="500550"/>
            </a:xfrm>
            <a:prstGeom prst="rect"/>
          </p:spPr>
        </p:pic>
        <p:pic>
          <p:nvPicPr>
            <p:cNvPr id="2097186" name="Picture 59"/>
            <p:cNvPicPr>
              <a:picLocks noChangeAspect="1"/>
            </p:cNvPicPr>
            <p:nvPr/>
          </p:nvPicPr>
          <p:blipFill>
            <a:blip xmlns:r="http://schemas.openxmlformats.org/officeDocument/2006/relationships" r:embed="rId1"/>
            <a:stretch>
              <a:fillRect/>
            </a:stretch>
          </p:blipFill>
          <p:spPr>
            <a:xfrm>
              <a:off x="8904185" y="1818522"/>
              <a:ext cx="500712" cy="500550"/>
            </a:xfrm>
            <a:prstGeom prst="rect"/>
          </p:spPr>
        </p:pic>
        <p:pic>
          <p:nvPicPr>
            <p:cNvPr id="2097187" name="Picture 60"/>
            <p:cNvPicPr>
              <a:picLocks noChangeAspect="1"/>
            </p:cNvPicPr>
            <p:nvPr/>
          </p:nvPicPr>
          <p:blipFill>
            <a:blip xmlns:r="http://schemas.openxmlformats.org/officeDocument/2006/relationships" r:embed="rId1"/>
            <a:stretch>
              <a:fillRect/>
            </a:stretch>
          </p:blipFill>
          <p:spPr>
            <a:xfrm>
              <a:off x="6000995" y="3206008"/>
              <a:ext cx="500712" cy="500550"/>
            </a:xfrm>
            <a:prstGeom prst="rect"/>
          </p:spPr>
        </p:pic>
        <p:pic>
          <p:nvPicPr>
            <p:cNvPr id="2097188" name="Picture 61"/>
            <p:cNvPicPr>
              <a:picLocks noChangeAspect="1"/>
            </p:cNvPicPr>
            <p:nvPr/>
          </p:nvPicPr>
          <p:blipFill>
            <a:blip xmlns:r="http://schemas.openxmlformats.org/officeDocument/2006/relationships" r:embed="rId1"/>
            <a:stretch>
              <a:fillRect/>
            </a:stretch>
          </p:blipFill>
          <p:spPr>
            <a:xfrm>
              <a:off x="8805486" y="4201852"/>
              <a:ext cx="500712" cy="500550"/>
            </a:xfrm>
            <a:prstGeom prst="rect"/>
          </p:spPr>
        </p:pic>
        <p:pic>
          <p:nvPicPr>
            <p:cNvPr id="2097189" name="Picture 62"/>
            <p:cNvPicPr>
              <a:picLocks noChangeAspect="1"/>
            </p:cNvPicPr>
            <p:nvPr/>
          </p:nvPicPr>
          <p:blipFill>
            <a:blip xmlns:r="http://schemas.openxmlformats.org/officeDocument/2006/relationships" r:embed="rId2"/>
            <a:stretch>
              <a:fillRect/>
            </a:stretch>
          </p:blipFill>
          <p:spPr>
            <a:xfrm>
              <a:off x="9123751" y="1766205"/>
              <a:ext cx="558900" cy="814800"/>
            </a:xfrm>
            <a:prstGeom prst="rect"/>
          </p:spPr>
        </p:pic>
        <p:pic>
          <p:nvPicPr>
            <p:cNvPr id="2097190" name="Picture 63"/>
            <p:cNvPicPr>
              <a:picLocks noChangeAspect="1"/>
            </p:cNvPicPr>
            <p:nvPr/>
          </p:nvPicPr>
          <p:blipFill>
            <a:blip xmlns:r="http://schemas.openxmlformats.org/officeDocument/2006/relationships" r:embed="rId2"/>
            <a:stretch>
              <a:fillRect/>
            </a:stretch>
          </p:blipFill>
          <p:spPr>
            <a:xfrm>
              <a:off x="6047833" y="3512085"/>
              <a:ext cx="558900" cy="814800"/>
            </a:xfrm>
            <a:prstGeom prst="rect"/>
          </p:spPr>
        </p:pic>
        <p:pic>
          <p:nvPicPr>
            <p:cNvPr id="2097191" name="Picture 64"/>
            <p:cNvPicPr>
              <a:picLocks noChangeAspect="1"/>
            </p:cNvPicPr>
            <p:nvPr/>
          </p:nvPicPr>
          <p:blipFill>
            <a:blip xmlns:r="http://schemas.openxmlformats.org/officeDocument/2006/relationships" r:embed="rId2"/>
            <a:stretch>
              <a:fillRect/>
            </a:stretch>
          </p:blipFill>
          <p:spPr>
            <a:xfrm>
              <a:off x="6317845" y="1998580"/>
              <a:ext cx="558900" cy="814800"/>
            </a:xfrm>
            <a:prstGeom prst="rect"/>
          </p:spPr>
        </p:pic>
        <p:pic>
          <p:nvPicPr>
            <p:cNvPr id="2097192" name="Picture 65"/>
            <p:cNvPicPr>
              <a:picLocks noChangeAspect="1"/>
            </p:cNvPicPr>
            <p:nvPr/>
          </p:nvPicPr>
          <p:blipFill>
            <a:blip xmlns:r="http://schemas.openxmlformats.org/officeDocument/2006/relationships" r:embed="rId2"/>
            <a:stretch>
              <a:fillRect/>
            </a:stretch>
          </p:blipFill>
          <p:spPr>
            <a:xfrm>
              <a:off x="8805486" y="4347326"/>
              <a:ext cx="558900" cy="814800"/>
            </a:xfrm>
            <a:prstGeom prst="rect"/>
          </p:spPr>
        </p:pic>
        <p:cxnSp>
          <p:nvCxnSpPr>
            <p:cNvPr id="3145823" name="Straight Connector 66"/>
            <p:cNvCxnSpPr>
              <a:cxnSpLocks/>
              <a:stCxn id="2097190" idx="3"/>
              <a:endCxn id="2097191" idx="2"/>
            </p:cNvCxnSpPr>
            <p:nvPr/>
          </p:nvCxnSpPr>
          <p:spPr>
            <a:xfrm flipH="1" flipV="1">
              <a:off x="6597295" y="2813380"/>
              <a:ext cx="9438" cy="1106105"/>
            </a:xfrm>
            <a:prstGeom prst="line"/>
            <a:ln w="31750"/>
          </p:spPr>
          <p:style>
            <a:lnRef idx="1">
              <a:schemeClr val="accent1"/>
            </a:lnRef>
            <a:fillRef idx="0">
              <a:schemeClr val="accent1"/>
            </a:fillRef>
            <a:effectRef idx="0">
              <a:schemeClr val="accent1"/>
            </a:effectRef>
            <a:fontRef idx="minor">
              <a:schemeClr val="tx1"/>
            </a:fontRef>
          </p:style>
        </p:cxnSp>
        <p:cxnSp>
          <p:nvCxnSpPr>
            <p:cNvPr id="3145824" name="Straight Connector 67"/>
            <p:cNvCxnSpPr>
              <a:cxnSpLocks/>
              <a:stCxn id="2097191" idx="2"/>
              <a:endCxn id="2097189" idx="2"/>
            </p:cNvCxnSpPr>
            <p:nvPr/>
          </p:nvCxnSpPr>
          <p:spPr>
            <a:xfrm flipV="1">
              <a:off x="6597295" y="2581005"/>
              <a:ext cx="2805906" cy="232375"/>
            </a:xfrm>
            <a:prstGeom prst="line"/>
            <a:ln w="31750"/>
          </p:spPr>
          <p:style>
            <a:lnRef idx="1">
              <a:schemeClr val="accent1"/>
            </a:lnRef>
            <a:fillRef idx="0">
              <a:schemeClr val="accent1"/>
            </a:fillRef>
            <a:effectRef idx="0">
              <a:schemeClr val="accent1"/>
            </a:effectRef>
            <a:fontRef idx="minor">
              <a:schemeClr val="tx1"/>
            </a:fontRef>
          </p:style>
        </p:cxnSp>
        <p:cxnSp>
          <p:nvCxnSpPr>
            <p:cNvPr id="3145825" name="Straight Connector 68"/>
            <p:cNvCxnSpPr>
              <a:cxnSpLocks/>
              <a:stCxn id="2097180" idx="3"/>
              <a:endCxn id="2097197" idx="2"/>
            </p:cNvCxnSpPr>
            <p:nvPr/>
          </p:nvCxnSpPr>
          <p:spPr>
            <a:xfrm flipV="1">
              <a:off x="7552039" y="2101470"/>
              <a:ext cx="567917" cy="2961103"/>
            </a:xfrm>
            <a:prstGeom prst="line"/>
            <a:ln w="31750"/>
          </p:spPr>
          <p:style>
            <a:lnRef idx="1">
              <a:schemeClr val="accent1"/>
            </a:lnRef>
            <a:fillRef idx="0">
              <a:schemeClr val="accent1"/>
            </a:fillRef>
            <a:effectRef idx="0">
              <a:schemeClr val="accent1"/>
            </a:effectRef>
            <a:fontRef idx="minor">
              <a:schemeClr val="tx1"/>
            </a:fontRef>
          </p:style>
        </p:cxnSp>
        <p:cxnSp>
          <p:nvCxnSpPr>
            <p:cNvPr id="3145826" name="Straight Connector 69"/>
            <p:cNvCxnSpPr>
              <a:cxnSpLocks/>
              <a:stCxn id="2097195" idx="2"/>
              <a:endCxn id="2097191" idx="2"/>
            </p:cNvCxnSpPr>
            <p:nvPr/>
          </p:nvCxnSpPr>
          <p:spPr>
            <a:xfrm flipH="1" flipV="1">
              <a:off x="6597295" y="2813380"/>
              <a:ext cx="3046541" cy="1119536"/>
            </a:xfrm>
            <a:prstGeom prst="line"/>
            <a:ln w="31750"/>
          </p:spPr>
          <p:style>
            <a:lnRef idx="1">
              <a:schemeClr val="accent1"/>
            </a:lnRef>
            <a:fillRef idx="0">
              <a:schemeClr val="accent1"/>
            </a:fillRef>
            <a:effectRef idx="0">
              <a:schemeClr val="accent1"/>
            </a:effectRef>
            <a:fontRef idx="minor">
              <a:schemeClr val="tx1"/>
            </a:fontRef>
          </p:style>
        </p:cxnSp>
        <p:cxnSp>
          <p:nvCxnSpPr>
            <p:cNvPr id="3145827" name="Straight Connector 70"/>
            <p:cNvCxnSpPr>
              <a:cxnSpLocks/>
              <a:stCxn id="2097180" idx="3"/>
              <a:endCxn id="2097189" idx="2"/>
            </p:cNvCxnSpPr>
            <p:nvPr/>
          </p:nvCxnSpPr>
          <p:spPr>
            <a:xfrm flipV="1">
              <a:off x="7552039" y="2581005"/>
              <a:ext cx="1851162" cy="2481568"/>
            </a:xfrm>
            <a:prstGeom prst="line"/>
            <a:ln w="31750"/>
          </p:spPr>
          <p:style>
            <a:lnRef idx="1">
              <a:schemeClr val="accent1"/>
            </a:lnRef>
            <a:fillRef idx="0">
              <a:schemeClr val="accent1"/>
            </a:fillRef>
            <a:effectRef idx="0">
              <a:schemeClr val="accent1"/>
            </a:effectRef>
            <a:fontRef idx="minor">
              <a:schemeClr val="tx1"/>
            </a:fontRef>
          </p:style>
        </p:cxnSp>
        <p:cxnSp>
          <p:nvCxnSpPr>
            <p:cNvPr id="3145828" name="Straight Connector 71"/>
            <p:cNvCxnSpPr>
              <a:cxnSpLocks/>
              <a:stCxn id="2097180" idx="3"/>
              <a:endCxn id="2097195" idx="2"/>
            </p:cNvCxnSpPr>
            <p:nvPr/>
          </p:nvCxnSpPr>
          <p:spPr>
            <a:xfrm flipV="1">
              <a:off x="7552039" y="3932916"/>
              <a:ext cx="2091797" cy="1129657"/>
            </a:xfrm>
            <a:prstGeom prst="line"/>
            <a:ln w="31750"/>
          </p:spPr>
          <p:style>
            <a:lnRef idx="1">
              <a:schemeClr val="accent1"/>
            </a:lnRef>
            <a:fillRef idx="0">
              <a:schemeClr val="accent1"/>
            </a:fillRef>
            <a:effectRef idx="0">
              <a:schemeClr val="accent1"/>
            </a:effectRef>
            <a:fontRef idx="minor">
              <a:schemeClr val="tx1"/>
            </a:fontRef>
          </p:style>
        </p:cxnSp>
        <p:pic>
          <p:nvPicPr>
            <p:cNvPr id="2097193" name="Picture 72"/>
            <p:cNvPicPr>
              <a:picLocks noChangeAspect="1"/>
            </p:cNvPicPr>
            <p:nvPr/>
          </p:nvPicPr>
          <p:blipFill>
            <a:blip xmlns:r="http://schemas.openxmlformats.org/officeDocument/2006/relationships" r:embed="rId3"/>
            <a:stretch>
              <a:fillRect/>
            </a:stretch>
          </p:blipFill>
          <p:spPr>
            <a:xfrm>
              <a:off x="8194846" y="5160850"/>
              <a:ext cx="310500" cy="310400"/>
            </a:xfrm>
            <a:prstGeom prst="rect"/>
          </p:spPr>
        </p:pic>
        <p:pic>
          <p:nvPicPr>
            <p:cNvPr id="2097194" name="Picture 73"/>
            <p:cNvPicPr>
              <a:picLocks noChangeAspect="1"/>
            </p:cNvPicPr>
            <p:nvPr/>
          </p:nvPicPr>
          <p:blipFill>
            <a:blip xmlns:r="http://schemas.openxmlformats.org/officeDocument/2006/relationships" r:embed="rId1"/>
            <a:stretch>
              <a:fillRect/>
            </a:stretch>
          </p:blipFill>
          <p:spPr>
            <a:xfrm>
              <a:off x="9146119" y="3143603"/>
              <a:ext cx="500712" cy="500550"/>
            </a:xfrm>
            <a:prstGeom prst="rect"/>
          </p:spPr>
        </p:pic>
        <p:pic>
          <p:nvPicPr>
            <p:cNvPr id="2097195" name="Picture 74"/>
            <p:cNvPicPr>
              <a:picLocks noChangeAspect="1"/>
            </p:cNvPicPr>
            <p:nvPr/>
          </p:nvPicPr>
          <p:blipFill>
            <a:blip xmlns:r="http://schemas.openxmlformats.org/officeDocument/2006/relationships" r:embed="rId2"/>
            <a:stretch>
              <a:fillRect/>
            </a:stretch>
          </p:blipFill>
          <p:spPr>
            <a:xfrm>
              <a:off x="9364386" y="3118116"/>
              <a:ext cx="558900" cy="814800"/>
            </a:xfrm>
            <a:prstGeom prst="rect"/>
          </p:spPr>
        </p:pic>
        <p:cxnSp>
          <p:nvCxnSpPr>
            <p:cNvPr id="3145829" name="Straight Connector 75"/>
            <p:cNvCxnSpPr>
              <a:cxnSpLocks/>
              <a:stCxn id="2097190" idx="3"/>
              <a:endCxn id="2097195" idx="2"/>
            </p:cNvCxnSpPr>
            <p:nvPr/>
          </p:nvCxnSpPr>
          <p:spPr>
            <a:xfrm>
              <a:off x="6606733" y="3919485"/>
              <a:ext cx="3037103" cy="13431"/>
            </a:xfrm>
            <a:prstGeom prst="line"/>
            <a:ln w="31750"/>
          </p:spPr>
          <p:style>
            <a:lnRef idx="1">
              <a:schemeClr val="accent1"/>
            </a:lnRef>
            <a:fillRef idx="0">
              <a:schemeClr val="accent1"/>
            </a:fillRef>
            <a:effectRef idx="0">
              <a:schemeClr val="accent1"/>
            </a:effectRef>
            <a:fontRef idx="minor">
              <a:schemeClr val="tx1"/>
            </a:fontRef>
          </p:style>
        </p:cxnSp>
        <p:cxnSp>
          <p:nvCxnSpPr>
            <p:cNvPr id="3145830" name="Straight Connector 76"/>
            <p:cNvCxnSpPr>
              <a:cxnSpLocks/>
              <a:stCxn id="2097190" idx="3"/>
              <a:endCxn id="2097197" idx="2"/>
            </p:cNvCxnSpPr>
            <p:nvPr/>
          </p:nvCxnSpPr>
          <p:spPr>
            <a:xfrm flipV="1">
              <a:off x="6606733" y="2101470"/>
              <a:ext cx="1513223" cy="1818015"/>
            </a:xfrm>
            <a:prstGeom prst="line"/>
            <a:ln w="31750"/>
          </p:spPr>
          <p:style>
            <a:lnRef idx="1">
              <a:schemeClr val="accent1"/>
            </a:lnRef>
            <a:fillRef idx="0">
              <a:schemeClr val="accent1"/>
            </a:fillRef>
            <a:effectRef idx="0">
              <a:schemeClr val="accent1"/>
            </a:effectRef>
            <a:fontRef idx="minor">
              <a:schemeClr val="tx1"/>
            </a:fontRef>
          </p:style>
        </p:cxnSp>
        <p:pic>
          <p:nvPicPr>
            <p:cNvPr id="2097196" name="Picture 77"/>
            <p:cNvPicPr>
              <a:picLocks noChangeAspect="1"/>
            </p:cNvPicPr>
            <p:nvPr/>
          </p:nvPicPr>
          <p:blipFill>
            <a:blip xmlns:r="http://schemas.openxmlformats.org/officeDocument/2006/relationships" r:embed="rId1"/>
            <a:stretch>
              <a:fillRect/>
            </a:stretch>
          </p:blipFill>
          <p:spPr>
            <a:xfrm>
              <a:off x="7620940" y="1338987"/>
              <a:ext cx="500712" cy="500550"/>
            </a:xfrm>
            <a:prstGeom prst="rect"/>
          </p:spPr>
        </p:pic>
        <p:pic>
          <p:nvPicPr>
            <p:cNvPr id="2097197" name="Picture 78"/>
            <p:cNvPicPr>
              <a:picLocks noChangeAspect="1"/>
            </p:cNvPicPr>
            <p:nvPr/>
          </p:nvPicPr>
          <p:blipFill>
            <a:blip xmlns:r="http://schemas.openxmlformats.org/officeDocument/2006/relationships" r:embed="rId2"/>
            <a:stretch>
              <a:fillRect/>
            </a:stretch>
          </p:blipFill>
          <p:spPr>
            <a:xfrm>
              <a:off x="7840506" y="1286670"/>
              <a:ext cx="558900" cy="814800"/>
            </a:xfrm>
            <a:prstGeom prst="rect"/>
          </p:spPr>
        </p:pic>
        <p:cxnSp>
          <p:nvCxnSpPr>
            <p:cNvPr id="3145831" name="Straight Connector 79"/>
            <p:cNvCxnSpPr>
              <a:cxnSpLocks/>
              <a:stCxn id="2097191" idx="2"/>
              <a:endCxn id="2097197" idx="2"/>
            </p:cNvCxnSpPr>
            <p:nvPr/>
          </p:nvCxnSpPr>
          <p:spPr>
            <a:xfrm flipV="1">
              <a:off x="6597295" y="2101470"/>
              <a:ext cx="1522661" cy="711910"/>
            </a:xfrm>
            <a:prstGeom prst="line"/>
            <a:ln w="31750"/>
          </p:spPr>
          <p:style>
            <a:lnRef idx="1">
              <a:schemeClr val="accent1"/>
            </a:lnRef>
            <a:fillRef idx="0">
              <a:schemeClr val="accent1"/>
            </a:fillRef>
            <a:effectRef idx="0">
              <a:schemeClr val="accent1"/>
            </a:effectRef>
            <a:fontRef idx="minor">
              <a:schemeClr val="tx1"/>
            </a:fontRef>
          </p:style>
        </p:cxnSp>
        <p:cxnSp>
          <p:nvCxnSpPr>
            <p:cNvPr id="3145832" name="Straight Connector 80"/>
            <p:cNvCxnSpPr>
              <a:cxnSpLocks/>
              <a:stCxn id="2097192" idx="2"/>
              <a:endCxn id="2097195" idx="2"/>
            </p:cNvCxnSpPr>
            <p:nvPr/>
          </p:nvCxnSpPr>
          <p:spPr>
            <a:xfrm flipV="1">
              <a:off x="9084936" y="3932916"/>
              <a:ext cx="558900" cy="1229210"/>
            </a:xfrm>
            <a:prstGeom prst="line"/>
            <a:ln w="31750"/>
          </p:spPr>
          <p:style>
            <a:lnRef idx="1">
              <a:schemeClr val="accent1"/>
            </a:lnRef>
            <a:fillRef idx="0">
              <a:schemeClr val="accent1"/>
            </a:fillRef>
            <a:effectRef idx="0">
              <a:schemeClr val="accent1"/>
            </a:effectRef>
            <a:fontRef idx="minor">
              <a:schemeClr val="tx1"/>
            </a:fontRef>
          </p:style>
        </p:cxnSp>
        <p:cxnSp>
          <p:nvCxnSpPr>
            <p:cNvPr id="3145833" name="Straight Connector 81"/>
            <p:cNvCxnSpPr>
              <a:cxnSpLocks/>
              <a:stCxn id="2097195" idx="0"/>
              <a:endCxn id="2097189" idx="2"/>
            </p:cNvCxnSpPr>
            <p:nvPr/>
          </p:nvCxnSpPr>
          <p:spPr>
            <a:xfrm flipH="1" flipV="1">
              <a:off x="9403201" y="2581005"/>
              <a:ext cx="240635" cy="537111"/>
            </a:xfrm>
            <a:prstGeom prst="line"/>
            <a:ln w="31750"/>
          </p:spPr>
          <p:style>
            <a:lnRef idx="1">
              <a:schemeClr val="accent1"/>
            </a:lnRef>
            <a:fillRef idx="0">
              <a:schemeClr val="accent1"/>
            </a:fillRef>
            <a:effectRef idx="0">
              <a:schemeClr val="accent1"/>
            </a:effectRef>
            <a:fontRef idx="minor">
              <a:schemeClr val="tx1"/>
            </a:fontRef>
          </p:style>
        </p:cxnSp>
        <p:cxnSp>
          <p:nvCxnSpPr>
            <p:cNvPr id="3145834" name="Straight Connector 82"/>
            <p:cNvCxnSpPr>
              <a:cxnSpLocks/>
              <a:stCxn id="2097189" idx="2"/>
              <a:endCxn id="2097197" idx="2"/>
            </p:cNvCxnSpPr>
            <p:nvPr/>
          </p:nvCxnSpPr>
          <p:spPr>
            <a:xfrm flipH="1" flipV="1">
              <a:off x="8119956" y="2101470"/>
              <a:ext cx="1283245" cy="479535"/>
            </a:xfrm>
            <a:prstGeom prst="line"/>
            <a:ln w="31750"/>
          </p:spPr>
          <p:style>
            <a:lnRef idx="1">
              <a:schemeClr val="accent1"/>
            </a:lnRef>
            <a:fillRef idx="0">
              <a:schemeClr val="accent1"/>
            </a:fillRef>
            <a:effectRef idx="0">
              <a:schemeClr val="accent1"/>
            </a:effectRef>
            <a:fontRef idx="minor">
              <a:schemeClr val="tx1"/>
            </a:fontRef>
          </p:style>
        </p:cxnSp>
        <p:cxnSp>
          <p:nvCxnSpPr>
            <p:cNvPr id="3145835" name="Straight Connector 83"/>
            <p:cNvCxnSpPr>
              <a:cxnSpLocks/>
              <a:stCxn id="2097195" idx="2"/>
              <a:endCxn id="2097197" idx="2"/>
            </p:cNvCxnSpPr>
            <p:nvPr/>
          </p:nvCxnSpPr>
          <p:spPr>
            <a:xfrm flipH="1" flipV="1">
              <a:off x="8119956" y="2101470"/>
              <a:ext cx="1523880" cy="1831446"/>
            </a:xfrm>
            <a:prstGeom prst="line"/>
            <a:ln w="31750"/>
          </p:spPr>
          <p:style>
            <a:lnRef idx="1">
              <a:schemeClr val="accent1"/>
            </a:lnRef>
            <a:fillRef idx="0">
              <a:schemeClr val="accent1"/>
            </a:fillRef>
            <a:effectRef idx="0">
              <a:schemeClr val="accent1"/>
            </a:effectRef>
            <a:fontRef idx="minor">
              <a:schemeClr val="tx1"/>
            </a:fontRef>
          </p:style>
        </p:cxnSp>
        <p:cxnSp>
          <p:nvCxnSpPr>
            <p:cNvPr id="3145836" name="Straight Connector 84"/>
            <p:cNvCxnSpPr>
              <a:cxnSpLocks/>
              <a:stCxn id="2097197" idx="2"/>
              <a:endCxn id="2097192" idx="2"/>
            </p:cNvCxnSpPr>
            <p:nvPr/>
          </p:nvCxnSpPr>
          <p:spPr>
            <a:xfrm>
              <a:off x="8119956" y="2101470"/>
              <a:ext cx="964980" cy="3060656"/>
            </a:xfrm>
            <a:prstGeom prst="line"/>
            <a:ln w="31750"/>
          </p:spPr>
          <p:style>
            <a:lnRef idx="1">
              <a:schemeClr val="accent1"/>
            </a:lnRef>
            <a:fillRef idx="0">
              <a:schemeClr val="accent1"/>
            </a:fillRef>
            <a:effectRef idx="0">
              <a:schemeClr val="accent1"/>
            </a:effectRef>
            <a:fontRef idx="minor">
              <a:schemeClr val="tx1"/>
            </a:fontRef>
          </p:style>
        </p:cxnSp>
        <p:cxnSp>
          <p:nvCxnSpPr>
            <p:cNvPr id="3145837" name="Straight Connector 85"/>
            <p:cNvCxnSpPr>
              <a:cxnSpLocks/>
              <a:stCxn id="2097189" idx="2"/>
              <a:endCxn id="2097192" idx="2"/>
            </p:cNvCxnSpPr>
            <p:nvPr/>
          </p:nvCxnSpPr>
          <p:spPr>
            <a:xfrm flipH="1">
              <a:off x="9084936" y="2581005"/>
              <a:ext cx="318265" cy="2581121"/>
            </a:xfrm>
            <a:prstGeom prst="line"/>
            <a:ln w="31750"/>
          </p:spPr>
          <p:style>
            <a:lnRef idx="1">
              <a:schemeClr val="accent1"/>
            </a:lnRef>
            <a:fillRef idx="0">
              <a:schemeClr val="accent1"/>
            </a:fillRef>
            <a:effectRef idx="0">
              <a:schemeClr val="accent1"/>
            </a:effectRef>
            <a:fontRef idx="minor">
              <a:schemeClr val="tx1"/>
            </a:fontRef>
          </p:style>
        </p:cxnSp>
        <p:pic>
          <p:nvPicPr>
            <p:cNvPr id="2097198" name="Picture 86"/>
            <p:cNvPicPr>
              <a:picLocks noChangeAspect="1"/>
            </p:cNvPicPr>
            <p:nvPr/>
          </p:nvPicPr>
          <p:blipFill>
            <a:blip xmlns:r="http://schemas.openxmlformats.org/officeDocument/2006/relationships" r:embed="rId3"/>
            <a:stretch>
              <a:fillRect/>
            </a:stretch>
          </p:blipFill>
          <p:spPr>
            <a:xfrm>
              <a:off x="6621237" y="4246905"/>
              <a:ext cx="310500" cy="310400"/>
            </a:xfrm>
            <a:prstGeom prst="rect"/>
          </p:spPr>
        </p:pic>
        <p:pic>
          <p:nvPicPr>
            <p:cNvPr id="2097199" name="Picture 87"/>
            <p:cNvPicPr>
              <a:picLocks noChangeAspect="1"/>
            </p:cNvPicPr>
            <p:nvPr/>
          </p:nvPicPr>
          <p:blipFill>
            <a:blip xmlns:r="http://schemas.openxmlformats.org/officeDocument/2006/relationships" r:embed="rId3"/>
            <a:stretch>
              <a:fillRect/>
            </a:stretch>
          </p:blipFill>
          <p:spPr>
            <a:xfrm>
              <a:off x="7975184" y="3501489"/>
              <a:ext cx="310500" cy="310400"/>
            </a:xfrm>
            <a:prstGeom prst="rect"/>
          </p:spPr>
        </p:pic>
      </p:grpSp>
      <p:sp>
        <p:nvSpPr>
          <p:cNvPr id="1048798" name="Rectangle 3"/>
          <p:cNvSpPr/>
          <p:nvPr/>
        </p:nvSpPr>
        <p:spPr>
          <a:xfrm>
            <a:off x="490932" y="3850471"/>
            <a:ext cx="4009100" cy="1169551"/>
          </a:xfrm>
          <a:prstGeom prst="rect"/>
        </p:spPr>
        <p:txBody>
          <a:bodyPr wrap="square">
            <a:spAutoFit/>
          </a:bodyPr>
          <a:p>
            <a:r>
              <a:rPr dirty="0" sz="1400" lang="en-US">
                <a:latin typeface="+mn-lt"/>
              </a:rPr>
              <a:t>Centralized computing is computing done at a central location, using terminals(Clients) that are attached to and request resource from a centralized Server. C/S model, more secured, authentication &amp; encryption are easier.</a:t>
            </a:r>
          </a:p>
        </p:txBody>
      </p:sp>
      <p:sp>
        <p:nvSpPr>
          <p:cNvPr id="1048799" name="Rectangle 88"/>
          <p:cNvSpPr/>
          <p:nvPr/>
        </p:nvSpPr>
        <p:spPr>
          <a:xfrm>
            <a:off x="4694998" y="3850471"/>
            <a:ext cx="4009100" cy="1169551"/>
          </a:xfrm>
          <a:prstGeom prst="rect"/>
        </p:spPr>
        <p:txBody>
          <a:bodyPr wrap="square">
            <a:spAutoFit/>
          </a:bodyPr>
          <a:p>
            <a:r>
              <a:rPr dirty="0" sz="1400" lang="en-US"/>
              <a:t>A peer-to-peer (P2P) network in which interconnected nodes ("peers") share resources amongst each other without the use of a centralized administrative system. P2P systems pose unique challenges from a computer security perspective.</a:t>
            </a:r>
          </a:p>
        </p:txBody>
      </p:sp>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0" presetSubtype="0">
                                  <p:stCondLst>
                                    <p:cond delay="200"/>
                                  </p:stCondLst>
                                  <p:childTnLst>
                                    <p:set>
                                      <p:cBhvr>
                                        <p:cTn dur="1" fill="hold" id="6">
                                          <p:stCondLst>
                                            <p:cond delay="0"/>
                                          </p:stCondLst>
                                        </p:cTn>
                                        <p:tgtEl>
                                          <p:spTgt spid="1048797"/>
                                        </p:tgtEl>
                                        <p:attrNameLst>
                                          <p:attrName>style.visibility</p:attrName>
                                        </p:attrNameLst>
                                      </p:cBhvr>
                                      <p:to>
                                        <p:strVal val="visible"/>
                                      </p:to>
                                    </p:set>
                                    <p:animEffect transition="in" filter="fade">
                                      <p:cBhvr>
                                        <p:cTn dur="500" id="7"/>
                                        <p:tgtEl>
                                          <p:spTgt spid="1048797"/>
                                        </p:tgtEl>
                                      </p:cBhvr>
                                    </p:animEffect>
                                  </p:childTnLst>
                                </p:cTn>
                              </p:par>
                              <p:par>
                                <p:cTn fill="hold" id="8" nodeType="withEffect" presetClass="entr" presetID="22" presetSubtype="8">
                                  <p:stCondLst>
                                    <p:cond delay="200"/>
                                  </p:stCondLst>
                                  <p:childTnLst>
                                    <p:set>
                                      <p:cBhvr>
                                        <p:cTn dur="1" fill="hold" id="9">
                                          <p:stCondLst>
                                            <p:cond delay="0"/>
                                          </p:stCondLst>
                                        </p:cTn>
                                        <p:tgtEl>
                                          <p:spTgt spid="3145811"/>
                                        </p:tgtEl>
                                        <p:attrNameLst>
                                          <p:attrName>style.visibility</p:attrName>
                                        </p:attrNameLst>
                                      </p:cBhvr>
                                      <p:to>
                                        <p:strVal val="visible"/>
                                      </p:to>
                                    </p:set>
                                    <p:animEffect transition="in" filter="wipe(left)">
                                      <p:cBhvr>
                                        <p:cTn dur="500" id="10"/>
                                        <p:tgtEl>
                                          <p:spTgt spid="3145811"/>
                                        </p:tgtEl>
                                      </p:cBhvr>
                                    </p:animEffect>
                                  </p:childTnLst>
                                </p:cTn>
                              </p:par>
                              <p:par>
                                <p:cTn fill="hold" grpId="0" id="11" nodeType="withEffect" presetClass="entr" presetID="22" presetSubtype="8">
                                  <p:stCondLst>
                                    <p:cond delay="200"/>
                                  </p:stCondLst>
                                  <p:childTnLst>
                                    <p:set>
                                      <p:cBhvr>
                                        <p:cTn dur="1" fill="hold" id="12">
                                          <p:stCondLst>
                                            <p:cond delay="0"/>
                                          </p:stCondLst>
                                        </p:cTn>
                                        <p:tgtEl>
                                          <p:spTgt spid="1048796"/>
                                        </p:tgtEl>
                                        <p:attrNameLst>
                                          <p:attrName>style.visibility</p:attrName>
                                        </p:attrNameLst>
                                      </p:cBhvr>
                                      <p:to>
                                        <p:strVal val="visible"/>
                                      </p:to>
                                    </p:set>
                                    <p:animEffect transition="in" filter="wipe(left)">
                                      <p:cBhvr>
                                        <p:cTn dur="500" id="13"/>
                                        <p:tgtEl>
                                          <p:spTgt spid="1048796"/>
                                        </p:tgtEl>
                                      </p:cBhvr>
                                    </p:animEffect>
                                  </p:childTnLst>
                                </p:cTn>
                              </p:par>
                              <p:par>
                                <p:cTn fill="hold" id="14" nodeType="withEffect" presetClass="entr" presetID="2" presetSubtype="8">
                                  <p:stCondLst>
                                    <p:cond delay="1000"/>
                                  </p:stCondLst>
                                  <p:childTnLst>
                                    <p:set>
                                      <p:cBhvr>
                                        <p:cTn dur="1" fill="hold" id="15">
                                          <p:stCondLst>
                                            <p:cond delay="0"/>
                                          </p:stCondLst>
                                        </p:cTn>
                                        <p:tgtEl>
                                          <p:spTgt spid="125"/>
                                        </p:tgtEl>
                                        <p:attrNameLst>
                                          <p:attrName>style.visibility</p:attrName>
                                        </p:attrNameLst>
                                      </p:cBhvr>
                                      <p:to>
                                        <p:strVal val="visible"/>
                                      </p:to>
                                    </p:set>
                                    <p:anim calcmode="lin" valueType="num">
                                      <p:cBhvr additive="base">
                                        <p:cTn dur="500" fill="hold" id="16"/>
                                        <p:tgtEl>
                                          <p:spTgt spid="125"/>
                                        </p:tgtEl>
                                        <p:attrNameLst>
                                          <p:attrName>ppt_x</p:attrName>
                                        </p:attrNameLst>
                                      </p:cBhvr>
                                      <p:tavLst>
                                        <p:tav tm="0">
                                          <p:val>
                                            <p:strVal val="0-#ppt_w/2"/>
                                          </p:val>
                                        </p:tav>
                                        <p:tav tm="100000">
                                          <p:val>
                                            <p:strVal val="#ppt_x"/>
                                          </p:val>
                                        </p:tav>
                                      </p:tavLst>
                                    </p:anim>
                                    <p:anim calcmode="lin" valueType="num">
                                      <p:cBhvr additive="base">
                                        <p:cTn dur="500" fill="hold" id="17"/>
                                        <p:tgtEl>
                                          <p:spTgt spid="125"/>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1000"/>
                                  </p:stCondLst>
                                  <p:childTnLst>
                                    <p:set>
                                      <p:cBhvr>
                                        <p:cTn dur="1" fill="hold" id="19">
                                          <p:stCondLst>
                                            <p:cond delay="0"/>
                                          </p:stCondLst>
                                        </p:cTn>
                                        <p:tgtEl>
                                          <p:spTgt spid="1048798"/>
                                        </p:tgtEl>
                                        <p:attrNameLst>
                                          <p:attrName>style.visibility</p:attrName>
                                        </p:attrNameLst>
                                      </p:cBhvr>
                                      <p:to>
                                        <p:strVal val="visible"/>
                                      </p:to>
                                    </p:set>
                                    <p:anim calcmode="lin" valueType="num">
                                      <p:cBhvr additive="base">
                                        <p:cTn dur="500" fill="hold" id="20"/>
                                        <p:tgtEl>
                                          <p:spTgt spid="1048798"/>
                                        </p:tgtEl>
                                        <p:attrNameLst>
                                          <p:attrName>ppt_x</p:attrName>
                                        </p:attrNameLst>
                                      </p:cBhvr>
                                      <p:tavLst>
                                        <p:tav tm="0">
                                          <p:val>
                                            <p:strVal val="0-#ppt_w/2"/>
                                          </p:val>
                                        </p:tav>
                                        <p:tav tm="100000">
                                          <p:val>
                                            <p:strVal val="#ppt_x"/>
                                          </p:val>
                                        </p:tav>
                                      </p:tavLst>
                                    </p:anim>
                                    <p:anim calcmode="lin" valueType="num">
                                      <p:cBhvr additive="base">
                                        <p:cTn dur="500" fill="hold" id="21"/>
                                        <p:tgtEl>
                                          <p:spTgt spid="1048798"/>
                                        </p:tgtEl>
                                        <p:attrNameLst>
                                          <p:attrName>ppt_y</p:attrName>
                                        </p:attrNameLst>
                                      </p:cBhvr>
                                      <p:tavLst>
                                        <p:tav tm="0">
                                          <p:val>
                                            <p:strVal val="#ppt_y"/>
                                          </p:val>
                                        </p:tav>
                                        <p:tav tm="100000">
                                          <p:val>
                                            <p:strVal val="#ppt_y"/>
                                          </p:val>
                                        </p:tav>
                                      </p:tavLst>
                                    </p:anim>
                                  </p:childTnLst>
                                </p:cTn>
                              </p:par>
                              <p:par>
                                <p:cTn fill="hold" id="22" nodeType="withEffect" presetClass="entr" presetID="2" presetSubtype="2">
                                  <p:stCondLst>
                                    <p:cond delay="1500"/>
                                  </p:stCondLst>
                                  <p:childTnLst>
                                    <p:set>
                                      <p:cBhvr>
                                        <p:cTn dur="1" fill="hold" id="23">
                                          <p:stCondLst>
                                            <p:cond delay="0"/>
                                          </p:stCondLst>
                                        </p:cTn>
                                        <p:tgtEl>
                                          <p:spTgt spid="126"/>
                                        </p:tgtEl>
                                        <p:attrNameLst>
                                          <p:attrName>style.visibility</p:attrName>
                                        </p:attrNameLst>
                                      </p:cBhvr>
                                      <p:to>
                                        <p:strVal val="visible"/>
                                      </p:to>
                                    </p:set>
                                    <p:anim calcmode="lin" valueType="num">
                                      <p:cBhvr additive="base">
                                        <p:cTn dur="500" fill="hold" id="24"/>
                                        <p:tgtEl>
                                          <p:spTgt spid="126"/>
                                        </p:tgtEl>
                                        <p:attrNameLst>
                                          <p:attrName>ppt_x</p:attrName>
                                        </p:attrNameLst>
                                      </p:cBhvr>
                                      <p:tavLst>
                                        <p:tav tm="0">
                                          <p:val>
                                            <p:strVal val="1+#ppt_w/2"/>
                                          </p:val>
                                        </p:tav>
                                        <p:tav tm="100000">
                                          <p:val>
                                            <p:strVal val="#ppt_x"/>
                                          </p:val>
                                        </p:tav>
                                      </p:tavLst>
                                    </p:anim>
                                    <p:anim calcmode="lin" valueType="num">
                                      <p:cBhvr additive="base">
                                        <p:cTn dur="500" fill="hold" id="25"/>
                                        <p:tgtEl>
                                          <p:spTgt spid="126"/>
                                        </p:tgtEl>
                                        <p:attrNameLst>
                                          <p:attrName>ppt_y</p:attrName>
                                        </p:attrNameLst>
                                      </p:cBhvr>
                                      <p:tavLst>
                                        <p:tav tm="0">
                                          <p:val>
                                            <p:strVal val="#ppt_y"/>
                                          </p:val>
                                        </p:tav>
                                        <p:tav tm="100000">
                                          <p:val>
                                            <p:strVal val="#ppt_y"/>
                                          </p:val>
                                        </p:tav>
                                      </p:tavLst>
                                    </p:anim>
                                  </p:childTnLst>
                                </p:cTn>
                              </p:par>
                              <p:par>
                                <p:cTn fill="hold" grpId="0" id="26" nodeType="withEffect" presetClass="entr" presetID="2" presetSubtype="2">
                                  <p:stCondLst>
                                    <p:cond delay="1500"/>
                                  </p:stCondLst>
                                  <p:childTnLst>
                                    <p:set>
                                      <p:cBhvr>
                                        <p:cTn dur="1" fill="hold" id="27">
                                          <p:stCondLst>
                                            <p:cond delay="0"/>
                                          </p:stCondLst>
                                        </p:cTn>
                                        <p:tgtEl>
                                          <p:spTgt spid="1048799"/>
                                        </p:tgtEl>
                                        <p:attrNameLst>
                                          <p:attrName>style.visibility</p:attrName>
                                        </p:attrNameLst>
                                      </p:cBhvr>
                                      <p:to>
                                        <p:strVal val="visible"/>
                                      </p:to>
                                    </p:set>
                                    <p:anim calcmode="lin" valueType="num">
                                      <p:cBhvr additive="base">
                                        <p:cTn dur="500" fill="hold" id="28"/>
                                        <p:tgtEl>
                                          <p:spTgt spid="1048799"/>
                                        </p:tgtEl>
                                        <p:attrNameLst>
                                          <p:attrName>ppt_x</p:attrName>
                                        </p:attrNameLst>
                                      </p:cBhvr>
                                      <p:tavLst>
                                        <p:tav tm="0">
                                          <p:val>
                                            <p:strVal val="1+#ppt_w/2"/>
                                          </p:val>
                                        </p:tav>
                                        <p:tav tm="100000">
                                          <p:val>
                                            <p:strVal val="#ppt_x"/>
                                          </p:val>
                                        </p:tav>
                                      </p:tavLst>
                                    </p:anim>
                                    <p:anim calcmode="lin" valueType="num">
                                      <p:cBhvr additive="base">
                                        <p:cTn dur="500" fill="hold" id="29"/>
                                        <p:tgtEl>
                                          <p:spTgt spid="10487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6" grpId="0"/>
      <p:bldP spid="1048797" grpId="0" animBg="1"/>
      <p:bldP spid="1048798" grpId="0"/>
      <p:bldP spid="104879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29" name=""/>
        <p:cNvGrpSpPr/>
        <p:nvPr/>
      </p:nvGrpSpPr>
      <p:grpSpPr>
        <a:xfrm>
          <a:off x="0" y="0"/>
          <a:ext cx="0" cy="0"/>
          <a:chOff x="0" y="0"/>
          <a:chExt cx="0" cy="0"/>
        </a:xfrm>
      </p:grpSpPr>
      <p:sp>
        <p:nvSpPr>
          <p:cNvPr id="1048803" name="标题 20"/>
          <p:cNvSpPr>
            <a:spLocks noGrp="1"/>
          </p:cNvSpPr>
          <p:nvPr>
            <p:ph type="title"/>
          </p:nvPr>
        </p:nvSpPr>
        <p:spPr>
          <a:xfrm>
            <a:off x="606008" y="123478"/>
            <a:ext cx="2741856" cy="277143"/>
          </a:xfrm>
        </p:spPr>
        <p:txBody>
          <a:bodyPr/>
          <a:p>
            <a:r>
              <a:rPr altLang="en-US" dirty="0" lang="zh-CN"/>
              <a:t>什么是区块链</a:t>
            </a:r>
            <a:r>
              <a:rPr altLang="zh-CN" dirty="0" lang="en-US"/>
              <a:t>?</a:t>
            </a:r>
            <a:endParaRPr altLang="en-US" dirty="0" lang="zh-CN"/>
          </a:p>
        </p:txBody>
      </p:sp>
      <p:sp>
        <p:nvSpPr>
          <p:cNvPr id="1048804"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805" name="椭圆 6"/>
          <p:cNvSpPr/>
          <p:nvPr/>
        </p:nvSpPr>
        <p:spPr>
          <a:xfrm>
            <a:off x="181376" y="808674"/>
            <a:ext cx="216024" cy="216024"/>
          </a:xfrm>
          <a:prstGeom prst="ellipse"/>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lang="en-US">
                <a:latin typeface="微软雅黑" pitchFamily="34" charset="-122"/>
                <a:ea typeface="微软雅黑" pitchFamily="34" charset="-122"/>
              </a:rPr>
              <a:t>2</a:t>
            </a:r>
            <a:endParaRPr altLang="en-US" dirty="0" sz="1200" lang="zh-CN">
              <a:latin typeface="微软雅黑" pitchFamily="34" charset="-122"/>
              <a:ea typeface="微软雅黑" pitchFamily="34" charset="-122"/>
            </a:endParaRPr>
          </a:p>
        </p:txBody>
      </p:sp>
      <p:cxnSp>
        <p:nvCxnSpPr>
          <p:cNvPr id="3145838" name="直接连接符 7"/>
          <p:cNvCxnSpPr>
            <a:cxnSpLocks/>
          </p:cNvCxnSpPr>
          <p:nvPr/>
        </p:nvCxnSpPr>
        <p:spPr>
          <a:xfrm>
            <a:off x="397400" y="916686"/>
            <a:ext cx="792088" cy="0"/>
          </a:xfrm>
          <a:prstGeom prst="line"/>
          <a:ln w="6350">
            <a:solidFill>
              <a:schemeClr val="accent6"/>
            </a:solidFill>
            <a:prstDash val="dash"/>
            <a:tailEnd type="oval" w="sm" len="sm"/>
          </a:ln>
        </p:spPr>
        <p:style>
          <a:lnRef idx="1">
            <a:schemeClr val="accent1"/>
          </a:lnRef>
          <a:fillRef idx="0">
            <a:schemeClr val="accent1"/>
          </a:fillRef>
          <a:effectRef idx="0">
            <a:schemeClr val="accent1"/>
          </a:effectRef>
          <a:fontRef idx="minor">
            <a:schemeClr val="tx1"/>
          </a:fontRef>
        </p:style>
      </p:cxnSp>
      <p:grpSp>
        <p:nvGrpSpPr>
          <p:cNvPr id="130" name="Group 89"/>
          <p:cNvGrpSpPr/>
          <p:nvPr/>
        </p:nvGrpSpPr>
        <p:grpSpPr>
          <a:xfrm>
            <a:off x="1043608" y="1191410"/>
            <a:ext cx="6480720" cy="3744416"/>
            <a:chOff x="628065" y="258351"/>
            <a:chExt cx="9495814" cy="6018354"/>
          </a:xfrm>
        </p:grpSpPr>
        <p:grpSp>
          <p:nvGrpSpPr>
            <p:cNvPr id="131" name="Group 90"/>
            <p:cNvGrpSpPr/>
            <p:nvPr/>
          </p:nvGrpSpPr>
          <p:grpSpPr>
            <a:xfrm>
              <a:off x="1437453" y="571318"/>
              <a:ext cx="2892035" cy="2301330"/>
              <a:chOff x="1437453" y="3540296"/>
              <a:chExt cx="2892035" cy="2301330"/>
            </a:xfrm>
          </p:grpSpPr>
          <p:pic>
            <p:nvPicPr>
              <p:cNvPr id="2097200" name="Picture 165"/>
              <p:cNvPicPr>
                <a:picLocks noChangeAspect="1"/>
              </p:cNvPicPr>
              <p:nvPr/>
            </p:nvPicPr>
            <p:blipFill>
              <a:blip xmlns:r="http://schemas.openxmlformats.org/officeDocument/2006/relationships" r:embed="rId1"/>
              <a:stretch>
                <a:fillRect/>
              </a:stretch>
            </p:blipFill>
            <p:spPr>
              <a:xfrm>
                <a:off x="2549815" y="4275133"/>
                <a:ext cx="500712" cy="500550"/>
              </a:xfrm>
              <a:prstGeom prst="rect"/>
            </p:spPr>
          </p:pic>
          <p:cxnSp>
            <p:nvCxnSpPr>
              <p:cNvPr id="3145839" name="Straight Connector 166"/>
              <p:cNvCxnSpPr>
                <a:cxnSpLocks/>
                <a:stCxn id="2097201" idx="1"/>
                <a:endCxn id="2097206" idx="3"/>
              </p:cNvCxnSpPr>
              <p:nvPr/>
            </p:nvCxnSpPr>
            <p:spPr>
              <a:xfrm flipH="1">
                <a:off x="1996353" y="4994537"/>
                <a:ext cx="637105" cy="439689"/>
              </a:xfrm>
              <a:prstGeom prst="line"/>
              <a:ln w="31750"/>
            </p:spPr>
            <p:style>
              <a:lnRef idx="1">
                <a:schemeClr val="accent1"/>
              </a:lnRef>
              <a:fillRef idx="0">
                <a:schemeClr val="accent1"/>
              </a:fillRef>
              <a:effectRef idx="0">
                <a:schemeClr val="accent1"/>
              </a:effectRef>
              <a:fontRef idx="minor">
                <a:schemeClr val="tx1"/>
              </a:fontRef>
            </p:style>
          </p:cxnSp>
          <p:pic>
            <p:nvPicPr>
              <p:cNvPr id="2097201" name="Picture 167"/>
              <p:cNvPicPr>
                <a:picLocks noChangeAspect="1"/>
              </p:cNvPicPr>
              <p:nvPr/>
            </p:nvPicPr>
            <p:blipFill>
              <a:blip xmlns:r="http://schemas.openxmlformats.org/officeDocument/2006/relationships" r:embed="rId2"/>
              <a:stretch>
                <a:fillRect/>
              </a:stretch>
            </p:blipFill>
            <p:spPr>
              <a:xfrm>
                <a:off x="2633458" y="4587137"/>
                <a:ext cx="558900" cy="814800"/>
              </a:xfrm>
              <a:prstGeom prst="rect"/>
            </p:spPr>
          </p:pic>
          <p:pic>
            <p:nvPicPr>
              <p:cNvPr id="2097202" name="Picture 168"/>
              <p:cNvPicPr>
                <a:picLocks noChangeAspect="1"/>
              </p:cNvPicPr>
              <p:nvPr/>
            </p:nvPicPr>
            <p:blipFill>
              <a:blip xmlns:r="http://schemas.openxmlformats.org/officeDocument/2006/relationships" r:embed="rId3"/>
              <a:stretch>
                <a:fillRect/>
              </a:stretch>
            </p:blipFill>
            <p:spPr>
              <a:xfrm>
                <a:off x="1996353" y="4965680"/>
                <a:ext cx="310500" cy="310400"/>
              </a:xfrm>
              <a:prstGeom prst="rect"/>
            </p:spPr>
          </p:pic>
          <p:cxnSp>
            <p:nvCxnSpPr>
              <p:cNvPr id="3145840" name="Straight Connector 169"/>
              <p:cNvCxnSpPr>
                <a:cxnSpLocks/>
                <a:stCxn id="2097200" idx="1"/>
              </p:cNvCxnSpPr>
              <p:nvPr/>
            </p:nvCxnSpPr>
            <p:spPr>
              <a:xfrm flipH="1" flipV="1">
                <a:off x="1891327" y="3947696"/>
                <a:ext cx="658488" cy="577712"/>
              </a:xfrm>
              <a:prstGeom prst="line"/>
              <a:ln w="31750"/>
            </p:spPr>
            <p:style>
              <a:lnRef idx="1">
                <a:schemeClr val="accent1"/>
              </a:lnRef>
              <a:fillRef idx="0">
                <a:schemeClr val="accent1"/>
              </a:fillRef>
              <a:effectRef idx="0">
                <a:schemeClr val="accent1"/>
              </a:effectRef>
              <a:fontRef idx="minor">
                <a:schemeClr val="tx1"/>
              </a:fontRef>
            </p:style>
          </p:cxnSp>
          <p:pic>
            <p:nvPicPr>
              <p:cNvPr id="2097203" name="Picture 170"/>
              <p:cNvPicPr>
                <a:picLocks noChangeAspect="1"/>
              </p:cNvPicPr>
              <p:nvPr/>
            </p:nvPicPr>
            <p:blipFill>
              <a:blip xmlns:r="http://schemas.openxmlformats.org/officeDocument/2006/relationships" r:embed="rId3"/>
              <a:stretch>
                <a:fillRect/>
              </a:stretch>
            </p:blipFill>
            <p:spPr>
              <a:xfrm>
                <a:off x="2097484" y="4074616"/>
                <a:ext cx="310500" cy="310400"/>
              </a:xfrm>
              <a:prstGeom prst="rect"/>
            </p:spPr>
          </p:pic>
          <p:cxnSp>
            <p:nvCxnSpPr>
              <p:cNvPr id="3145841" name="Straight Connector 171"/>
              <p:cNvCxnSpPr>
                <a:cxnSpLocks/>
              </p:cNvCxnSpPr>
              <p:nvPr/>
            </p:nvCxnSpPr>
            <p:spPr>
              <a:xfrm flipV="1">
                <a:off x="3166963" y="4119933"/>
                <a:ext cx="603625" cy="467205"/>
              </a:xfrm>
              <a:prstGeom prst="line"/>
              <a:ln w="31750"/>
            </p:spPr>
            <p:style>
              <a:lnRef idx="1">
                <a:schemeClr val="accent1"/>
              </a:lnRef>
              <a:fillRef idx="0">
                <a:schemeClr val="accent1"/>
              </a:fillRef>
              <a:effectRef idx="0">
                <a:schemeClr val="accent1"/>
              </a:effectRef>
              <a:fontRef idx="minor">
                <a:schemeClr val="tx1"/>
              </a:fontRef>
            </p:style>
          </p:cxnSp>
          <p:pic>
            <p:nvPicPr>
              <p:cNvPr id="2097204" name="Picture 172"/>
              <p:cNvPicPr>
                <a:picLocks noChangeAspect="1"/>
              </p:cNvPicPr>
              <p:nvPr/>
            </p:nvPicPr>
            <p:blipFill>
              <a:blip xmlns:r="http://schemas.openxmlformats.org/officeDocument/2006/relationships" r:embed="rId3"/>
              <a:stretch>
                <a:fillRect/>
              </a:stretch>
            </p:blipFill>
            <p:spPr>
              <a:xfrm>
                <a:off x="3201657" y="4050926"/>
                <a:ext cx="310500" cy="310400"/>
              </a:xfrm>
              <a:prstGeom prst="rect"/>
            </p:spPr>
          </p:pic>
          <p:pic>
            <p:nvPicPr>
              <p:cNvPr id="2097205" name="Picture 173"/>
              <p:cNvPicPr>
                <a:picLocks noChangeAspect="1"/>
              </p:cNvPicPr>
              <p:nvPr/>
            </p:nvPicPr>
            <p:blipFill>
              <a:blip xmlns:r="http://schemas.openxmlformats.org/officeDocument/2006/relationships" r:embed="rId2"/>
              <a:stretch>
                <a:fillRect/>
              </a:stretch>
            </p:blipFill>
            <p:spPr>
              <a:xfrm>
                <a:off x="3770588" y="3540296"/>
                <a:ext cx="558900" cy="814800"/>
              </a:xfrm>
              <a:prstGeom prst="rect"/>
            </p:spPr>
          </p:pic>
          <p:pic>
            <p:nvPicPr>
              <p:cNvPr id="2097206" name="Picture 174"/>
              <p:cNvPicPr>
                <a:picLocks noChangeAspect="1"/>
              </p:cNvPicPr>
              <p:nvPr/>
            </p:nvPicPr>
            <p:blipFill>
              <a:blip xmlns:r="http://schemas.openxmlformats.org/officeDocument/2006/relationships" r:embed="rId2"/>
              <a:stretch>
                <a:fillRect/>
              </a:stretch>
            </p:blipFill>
            <p:spPr>
              <a:xfrm>
                <a:off x="1437453" y="5026826"/>
                <a:ext cx="558900" cy="814800"/>
              </a:xfrm>
              <a:prstGeom prst="rect"/>
            </p:spPr>
          </p:pic>
          <p:pic>
            <p:nvPicPr>
              <p:cNvPr id="2097207" name="Picture 175"/>
              <p:cNvPicPr>
                <a:picLocks noChangeAspect="1"/>
              </p:cNvPicPr>
              <p:nvPr/>
            </p:nvPicPr>
            <p:blipFill>
              <a:blip xmlns:r="http://schemas.openxmlformats.org/officeDocument/2006/relationships" r:embed="rId2"/>
              <a:stretch>
                <a:fillRect/>
              </a:stretch>
            </p:blipFill>
            <p:spPr>
              <a:xfrm>
                <a:off x="1490203" y="3571136"/>
                <a:ext cx="558900" cy="814800"/>
              </a:xfrm>
              <a:prstGeom prst="rect"/>
            </p:spPr>
          </p:pic>
          <p:cxnSp>
            <p:nvCxnSpPr>
              <p:cNvPr id="3145842" name="Straight Connector 176"/>
              <p:cNvCxnSpPr>
                <a:cxnSpLocks/>
                <a:stCxn id="2097201" idx="3"/>
                <a:endCxn id="2097209" idx="1"/>
              </p:cNvCxnSpPr>
              <p:nvPr/>
            </p:nvCxnSpPr>
            <p:spPr>
              <a:xfrm>
                <a:off x="3192358" y="4994537"/>
                <a:ext cx="531849" cy="407400"/>
              </a:xfrm>
              <a:prstGeom prst="line"/>
              <a:ln w="31750"/>
            </p:spPr>
            <p:style>
              <a:lnRef idx="1">
                <a:schemeClr val="accent1"/>
              </a:lnRef>
              <a:fillRef idx="0">
                <a:schemeClr val="accent1"/>
              </a:fillRef>
              <a:effectRef idx="0">
                <a:schemeClr val="accent1"/>
              </a:effectRef>
              <a:fontRef idx="minor">
                <a:schemeClr val="tx1"/>
              </a:fontRef>
            </p:style>
          </p:cxnSp>
          <p:pic>
            <p:nvPicPr>
              <p:cNvPr id="2097208" name="Picture 177"/>
              <p:cNvPicPr>
                <a:picLocks noChangeAspect="1"/>
              </p:cNvPicPr>
              <p:nvPr/>
            </p:nvPicPr>
            <p:blipFill>
              <a:blip xmlns:r="http://schemas.openxmlformats.org/officeDocument/2006/relationships" r:embed="rId3"/>
              <a:stretch>
                <a:fillRect/>
              </a:stretch>
            </p:blipFill>
            <p:spPr>
              <a:xfrm>
                <a:off x="3413707" y="4858737"/>
                <a:ext cx="310500" cy="310400"/>
              </a:xfrm>
              <a:prstGeom prst="rect"/>
            </p:spPr>
          </p:pic>
          <p:pic>
            <p:nvPicPr>
              <p:cNvPr id="2097209" name="Picture 178"/>
              <p:cNvPicPr>
                <a:picLocks noChangeAspect="1"/>
              </p:cNvPicPr>
              <p:nvPr/>
            </p:nvPicPr>
            <p:blipFill>
              <a:blip xmlns:r="http://schemas.openxmlformats.org/officeDocument/2006/relationships" r:embed="rId2"/>
              <a:stretch>
                <a:fillRect/>
              </a:stretch>
            </p:blipFill>
            <p:spPr>
              <a:xfrm>
                <a:off x="3724207" y="4994537"/>
                <a:ext cx="558900" cy="814800"/>
              </a:xfrm>
              <a:prstGeom prst="rect"/>
            </p:spPr>
          </p:pic>
        </p:grpSp>
        <p:cxnSp>
          <p:nvCxnSpPr>
            <p:cNvPr id="3145843" name="Elbow Connector 91"/>
            <p:cNvCxnSpPr>
              <a:cxnSpLocks/>
              <a:stCxn id="2097222" idx="1"/>
            </p:cNvCxnSpPr>
            <p:nvPr/>
          </p:nvCxnSpPr>
          <p:spPr>
            <a:xfrm rot="10800000" flipV="1">
              <a:off x="2396389" y="4405935"/>
              <a:ext cx="1017319" cy="876529"/>
            </a:xfrm>
            <a:prstGeom prst="bentConnector3">
              <a:avLst>
                <a:gd name="adj1" fmla="val 50000"/>
              </a:avLst>
            </a:prstGeom>
            <a:ln w="31750"/>
          </p:spPr>
          <p:style>
            <a:lnRef idx="1">
              <a:schemeClr val="accent1"/>
            </a:lnRef>
            <a:fillRef idx="0">
              <a:schemeClr val="accent1"/>
            </a:fillRef>
            <a:effectRef idx="0">
              <a:schemeClr val="accent1"/>
            </a:effectRef>
            <a:fontRef idx="minor">
              <a:schemeClr val="tx1"/>
            </a:fontRef>
          </p:style>
        </p:cxnSp>
        <p:pic>
          <p:nvPicPr>
            <p:cNvPr id="2097210" name="Picture 92"/>
            <p:cNvPicPr>
              <a:picLocks noChangeAspect="1"/>
            </p:cNvPicPr>
            <p:nvPr/>
          </p:nvPicPr>
          <p:blipFill>
            <a:blip xmlns:r="http://schemas.openxmlformats.org/officeDocument/2006/relationships" r:embed="rId1"/>
            <a:stretch>
              <a:fillRect/>
            </a:stretch>
          </p:blipFill>
          <p:spPr>
            <a:xfrm>
              <a:off x="4473319" y="4702533"/>
              <a:ext cx="500712" cy="500550"/>
            </a:xfrm>
            <a:prstGeom prst="rect"/>
          </p:spPr>
        </p:pic>
        <p:cxnSp>
          <p:nvCxnSpPr>
            <p:cNvPr id="3145844" name="Straight Connector 93"/>
            <p:cNvCxnSpPr>
              <a:cxnSpLocks/>
              <a:stCxn id="2097211" idx="1"/>
              <a:endCxn id="2097221" idx="3"/>
            </p:cNvCxnSpPr>
            <p:nvPr/>
          </p:nvCxnSpPr>
          <p:spPr>
            <a:xfrm flipH="1">
              <a:off x="3919857" y="5421937"/>
              <a:ext cx="637105" cy="439689"/>
            </a:xfrm>
            <a:prstGeom prst="line"/>
            <a:ln w="31750"/>
          </p:spPr>
          <p:style>
            <a:lnRef idx="1">
              <a:schemeClr val="accent1"/>
            </a:lnRef>
            <a:fillRef idx="0">
              <a:schemeClr val="accent1"/>
            </a:fillRef>
            <a:effectRef idx="0">
              <a:schemeClr val="accent1"/>
            </a:effectRef>
            <a:fontRef idx="minor">
              <a:schemeClr val="tx1"/>
            </a:fontRef>
          </p:style>
        </p:cxnSp>
        <p:pic>
          <p:nvPicPr>
            <p:cNvPr id="2097211" name="Picture 94"/>
            <p:cNvPicPr>
              <a:picLocks noChangeAspect="1"/>
            </p:cNvPicPr>
            <p:nvPr/>
          </p:nvPicPr>
          <p:blipFill>
            <a:blip xmlns:r="http://schemas.openxmlformats.org/officeDocument/2006/relationships" r:embed="rId2"/>
            <a:stretch>
              <a:fillRect/>
            </a:stretch>
          </p:blipFill>
          <p:spPr>
            <a:xfrm>
              <a:off x="4556962" y="5014537"/>
              <a:ext cx="558900" cy="814800"/>
            </a:xfrm>
            <a:prstGeom prst="rect"/>
          </p:spPr>
        </p:pic>
        <p:pic>
          <p:nvPicPr>
            <p:cNvPr id="2097212" name="Picture 95"/>
            <p:cNvPicPr>
              <a:picLocks noChangeAspect="1"/>
            </p:cNvPicPr>
            <p:nvPr/>
          </p:nvPicPr>
          <p:blipFill>
            <a:blip xmlns:r="http://schemas.openxmlformats.org/officeDocument/2006/relationships" r:embed="rId3"/>
            <a:stretch>
              <a:fillRect/>
            </a:stretch>
          </p:blipFill>
          <p:spPr>
            <a:xfrm>
              <a:off x="3919857" y="5393080"/>
              <a:ext cx="310500" cy="310400"/>
            </a:xfrm>
            <a:prstGeom prst="rect"/>
          </p:spPr>
        </p:pic>
        <p:cxnSp>
          <p:nvCxnSpPr>
            <p:cNvPr id="3145845" name="Straight Connector 96"/>
            <p:cNvCxnSpPr>
              <a:cxnSpLocks/>
              <a:stCxn id="2097210" idx="1"/>
            </p:cNvCxnSpPr>
            <p:nvPr/>
          </p:nvCxnSpPr>
          <p:spPr>
            <a:xfrm flipH="1" flipV="1">
              <a:off x="3814831" y="4375096"/>
              <a:ext cx="658488" cy="577712"/>
            </a:xfrm>
            <a:prstGeom prst="line"/>
            <a:ln w="31750"/>
          </p:spPr>
          <p:style>
            <a:lnRef idx="1">
              <a:schemeClr val="accent1"/>
            </a:lnRef>
            <a:fillRef idx="0">
              <a:schemeClr val="accent1"/>
            </a:fillRef>
            <a:effectRef idx="0">
              <a:schemeClr val="accent1"/>
            </a:effectRef>
            <a:fontRef idx="minor">
              <a:schemeClr val="tx1"/>
            </a:fontRef>
          </p:style>
        </p:cxnSp>
        <p:pic>
          <p:nvPicPr>
            <p:cNvPr id="2097213" name="Picture 97"/>
            <p:cNvPicPr>
              <a:picLocks noChangeAspect="1"/>
            </p:cNvPicPr>
            <p:nvPr/>
          </p:nvPicPr>
          <p:blipFill>
            <a:blip xmlns:r="http://schemas.openxmlformats.org/officeDocument/2006/relationships" r:embed="rId3"/>
            <a:stretch>
              <a:fillRect/>
            </a:stretch>
          </p:blipFill>
          <p:spPr>
            <a:xfrm>
              <a:off x="4020988" y="4502016"/>
              <a:ext cx="310500" cy="310400"/>
            </a:xfrm>
            <a:prstGeom prst="rect"/>
          </p:spPr>
        </p:pic>
        <p:cxnSp>
          <p:nvCxnSpPr>
            <p:cNvPr id="3145846" name="Straight Connector 98"/>
            <p:cNvCxnSpPr>
              <a:cxnSpLocks/>
            </p:cNvCxnSpPr>
            <p:nvPr/>
          </p:nvCxnSpPr>
          <p:spPr>
            <a:xfrm flipV="1">
              <a:off x="5090467" y="4547333"/>
              <a:ext cx="603625" cy="467205"/>
            </a:xfrm>
            <a:prstGeom prst="line"/>
            <a:ln w="31750"/>
          </p:spPr>
          <p:style>
            <a:lnRef idx="1">
              <a:schemeClr val="accent1"/>
            </a:lnRef>
            <a:fillRef idx="0">
              <a:schemeClr val="accent1"/>
            </a:fillRef>
            <a:effectRef idx="0">
              <a:schemeClr val="accent1"/>
            </a:effectRef>
            <a:fontRef idx="minor">
              <a:schemeClr val="tx1"/>
            </a:fontRef>
          </p:style>
        </p:cxnSp>
        <p:pic>
          <p:nvPicPr>
            <p:cNvPr id="2097214" name="Picture 99"/>
            <p:cNvPicPr>
              <a:picLocks noChangeAspect="1"/>
            </p:cNvPicPr>
            <p:nvPr/>
          </p:nvPicPr>
          <p:blipFill>
            <a:blip xmlns:r="http://schemas.openxmlformats.org/officeDocument/2006/relationships" r:embed="rId3"/>
            <a:stretch>
              <a:fillRect/>
            </a:stretch>
          </p:blipFill>
          <p:spPr>
            <a:xfrm>
              <a:off x="5125161" y="4478326"/>
              <a:ext cx="310500" cy="310400"/>
            </a:xfrm>
            <a:prstGeom prst="rect"/>
          </p:spPr>
        </p:pic>
        <p:cxnSp>
          <p:nvCxnSpPr>
            <p:cNvPr id="3145847" name="Straight Connector 100"/>
            <p:cNvCxnSpPr>
              <a:cxnSpLocks/>
              <a:stCxn id="2097211" idx="3"/>
              <a:endCxn id="2097223" idx="1"/>
            </p:cNvCxnSpPr>
            <p:nvPr/>
          </p:nvCxnSpPr>
          <p:spPr>
            <a:xfrm>
              <a:off x="5115862" y="5421937"/>
              <a:ext cx="544245" cy="426800"/>
            </a:xfrm>
            <a:prstGeom prst="line"/>
            <a:ln w="31750"/>
          </p:spPr>
          <p:style>
            <a:lnRef idx="1">
              <a:schemeClr val="accent1"/>
            </a:lnRef>
            <a:fillRef idx="0">
              <a:schemeClr val="accent1"/>
            </a:fillRef>
            <a:effectRef idx="0">
              <a:schemeClr val="accent1"/>
            </a:effectRef>
            <a:fontRef idx="minor">
              <a:schemeClr val="tx1"/>
            </a:fontRef>
          </p:style>
        </p:cxnSp>
        <p:pic>
          <p:nvPicPr>
            <p:cNvPr id="2097215" name="Picture 101"/>
            <p:cNvPicPr>
              <a:picLocks noChangeAspect="1"/>
            </p:cNvPicPr>
            <p:nvPr/>
          </p:nvPicPr>
          <p:blipFill>
            <a:blip xmlns:r="http://schemas.openxmlformats.org/officeDocument/2006/relationships" r:embed="rId3"/>
            <a:stretch>
              <a:fillRect/>
            </a:stretch>
          </p:blipFill>
          <p:spPr>
            <a:xfrm>
              <a:off x="5337211" y="5286137"/>
              <a:ext cx="310500" cy="310400"/>
            </a:xfrm>
            <a:prstGeom prst="rect"/>
          </p:spPr>
        </p:pic>
        <p:pic>
          <p:nvPicPr>
            <p:cNvPr id="2097216" name="Picture 102"/>
            <p:cNvPicPr>
              <a:picLocks noChangeAspect="1"/>
            </p:cNvPicPr>
            <p:nvPr/>
          </p:nvPicPr>
          <p:blipFill>
            <a:blip xmlns:r="http://schemas.openxmlformats.org/officeDocument/2006/relationships" r:embed="rId1"/>
            <a:stretch>
              <a:fillRect/>
            </a:stretch>
          </p:blipFill>
          <p:spPr>
            <a:xfrm>
              <a:off x="3360957" y="3680255"/>
              <a:ext cx="500712" cy="500550"/>
            </a:xfrm>
            <a:prstGeom prst="rect"/>
          </p:spPr>
        </p:pic>
        <p:pic>
          <p:nvPicPr>
            <p:cNvPr id="2097217" name="Picture 103"/>
            <p:cNvPicPr>
              <a:picLocks noChangeAspect="1"/>
            </p:cNvPicPr>
            <p:nvPr/>
          </p:nvPicPr>
          <p:blipFill>
            <a:blip xmlns:r="http://schemas.openxmlformats.org/officeDocument/2006/relationships" r:embed="rId1"/>
            <a:stretch>
              <a:fillRect/>
            </a:stretch>
          </p:blipFill>
          <p:spPr>
            <a:xfrm>
              <a:off x="5566366" y="3715972"/>
              <a:ext cx="500712" cy="500550"/>
            </a:xfrm>
            <a:prstGeom prst="rect"/>
          </p:spPr>
        </p:pic>
        <p:pic>
          <p:nvPicPr>
            <p:cNvPr id="2097218" name="Picture 104"/>
            <p:cNvPicPr>
              <a:picLocks noChangeAspect="1"/>
            </p:cNvPicPr>
            <p:nvPr/>
          </p:nvPicPr>
          <p:blipFill>
            <a:blip xmlns:r="http://schemas.openxmlformats.org/officeDocument/2006/relationships" r:embed="rId1"/>
            <a:stretch>
              <a:fillRect/>
            </a:stretch>
          </p:blipFill>
          <p:spPr>
            <a:xfrm>
              <a:off x="3314119" y="5148149"/>
              <a:ext cx="500712" cy="500550"/>
            </a:xfrm>
            <a:prstGeom prst="rect"/>
          </p:spPr>
        </p:pic>
        <p:pic>
          <p:nvPicPr>
            <p:cNvPr id="2097219" name="Picture 105"/>
            <p:cNvPicPr>
              <a:picLocks noChangeAspect="1"/>
            </p:cNvPicPr>
            <p:nvPr/>
          </p:nvPicPr>
          <p:blipFill>
            <a:blip xmlns:r="http://schemas.openxmlformats.org/officeDocument/2006/relationships" r:embed="rId1"/>
            <a:stretch>
              <a:fillRect/>
            </a:stretch>
          </p:blipFill>
          <p:spPr>
            <a:xfrm>
              <a:off x="5784104" y="5125087"/>
              <a:ext cx="500712" cy="500550"/>
            </a:xfrm>
            <a:prstGeom prst="rect"/>
          </p:spPr>
        </p:pic>
        <p:pic>
          <p:nvPicPr>
            <p:cNvPr id="2097220" name="Picture 106"/>
            <p:cNvPicPr>
              <a:picLocks noChangeAspect="1"/>
            </p:cNvPicPr>
            <p:nvPr/>
          </p:nvPicPr>
          <p:blipFill>
            <a:blip xmlns:r="http://schemas.openxmlformats.org/officeDocument/2006/relationships" r:embed="rId2"/>
            <a:stretch>
              <a:fillRect/>
            </a:stretch>
          </p:blipFill>
          <p:spPr>
            <a:xfrm>
              <a:off x="5694092" y="3967696"/>
              <a:ext cx="558900" cy="814800"/>
            </a:xfrm>
            <a:prstGeom prst="rect"/>
          </p:spPr>
        </p:pic>
        <p:pic>
          <p:nvPicPr>
            <p:cNvPr id="2097221" name="Picture 107"/>
            <p:cNvPicPr>
              <a:picLocks noChangeAspect="1"/>
            </p:cNvPicPr>
            <p:nvPr/>
          </p:nvPicPr>
          <p:blipFill>
            <a:blip xmlns:r="http://schemas.openxmlformats.org/officeDocument/2006/relationships" r:embed="rId2"/>
            <a:stretch>
              <a:fillRect/>
            </a:stretch>
          </p:blipFill>
          <p:spPr>
            <a:xfrm>
              <a:off x="3360957" y="5454226"/>
              <a:ext cx="558900" cy="814800"/>
            </a:xfrm>
            <a:prstGeom prst="rect"/>
          </p:spPr>
        </p:pic>
        <p:pic>
          <p:nvPicPr>
            <p:cNvPr id="2097222" name="Picture 108"/>
            <p:cNvPicPr>
              <a:picLocks noChangeAspect="1"/>
            </p:cNvPicPr>
            <p:nvPr/>
          </p:nvPicPr>
          <p:blipFill>
            <a:blip xmlns:r="http://schemas.openxmlformats.org/officeDocument/2006/relationships" r:embed="rId2"/>
            <a:stretch>
              <a:fillRect/>
            </a:stretch>
          </p:blipFill>
          <p:spPr>
            <a:xfrm>
              <a:off x="3413707" y="3998536"/>
              <a:ext cx="558900" cy="814800"/>
            </a:xfrm>
            <a:prstGeom prst="rect"/>
          </p:spPr>
        </p:pic>
        <p:pic>
          <p:nvPicPr>
            <p:cNvPr id="2097223" name="Picture 109"/>
            <p:cNvPicPr>
              <a:picLocks noChangeAspect="1"/>
            </p:cNvPicPr>
            <p:nvPr/>
          </p:nvPicPr>
          <p:blipFill>
            <a:blip xmlns:r="http://schemas.openxmlformats.org/officeDocument/2006/relationships" r:embed="rId2"/>
            <a:stretch>
              <a:fillRect/>
            </a:stretch>
          </p:blipFill>
          <p:spPr>
            <a:xfrm>
              <a:off x="5660107" y="5441337"/>
              <a:ext cx="558900" cy="814800"/>
            </a:xfrm>
            <a:prstGeom prst="rect"/>
          </p:spPr>
        </p:pic>
        <p:cxnSp>
          <p:nvCxnSpPr>
            <p:cNvPr id="3145848" name="Straight Connector 110"/>
            <p:cNvCxnSpPr>
              <a:cxnSpLocks/>
              <a:endCxn id="2097222" idx="2"/>
            </p:cNvCxnSpPr>
            <p:nvPr/>
          </p:nvCxnSpPr>
          <p:spPr>
            <a:xfrm flipV="1">
              <a:off x="3693157" y="4813336"/>
              <a:ext cx="0" cy="750912"/>
            </a:xfrm>
            <a:prstGeom prst="line"/>
            <a:ln w="31750"/>
          </p:spPr>
          <p:style>
            <a:lnRef idx="1">
              <a:schemeClr val="accent1"/>
            </a:lnRef>
            <a:fillRef idx="0">
              <a:schemeClr val="accent1"/>
            </a:fillRef>
            <a:effectRef idx="0">
              <a:schemeClr val="accent1"/>
            </a:effectRef>
            <a:fontRef idx="minor">
              <a:schemeClr val="tx1"/>
            </a:fontRef>
          </p:style>
        </p:cxnSp>
        <p:cxnSp>
          <p:nvCxnSpPr>
            <p:cNvPr id="3145849" name="Straight Connector 111"/>
            <p:cNvCxnSpPr>
              <a:cxnSpLocks/>
              <a:stCxn id="2097222" idx="3"/>
              <a:endCxn id="2097220" idx="1"/>
            </p:cNvCxnSpPr>
            <p:nvPr/>
          </p:nvCxnSpPr>
          <p:spPr>
            <a:xfrm flipV="1">
              <a:off x="3972607" y="4375096"/>
              <a:ext cx="1721485" cy="30840"/>
            </a:xfrm>
            <a:prstGeom prst="line"/>
            <a:ln w="31750"/>
          </p:spPr>
          <p:style>
            <a:lnRef idx="1">
              <a:schemeClr val="accent1"/>
            </a:lnRef>
            <a:fillRef idx="0">
              <a:schemeClr val="accent1"/>
            </a:fillRef>
            <a:effectRef idx="0">
              <a:schemeClr val="accent1"/>
            </a:effectRef>
            <a:fontRef idx="minor">
              <a:schemeClr val="tx1"/>
            </a:fontRef>
          </p:style>
        </p:cxnSp>
        <p:cxnSp>
          <p:nvCxnSpPr>
            <p:cNvPr id="3145850" name="Straight Connector 112"/>
            <p:cNvCxnSpPr>
              <a:cxnSpLocks/>
              <a:stCxn id="2097229" idx="1"/>
              <a:endCxn id="2097223" idx="3"/>
            </p:cNvCxnSpPr>
            <p:nvPr/>
          </p:nvCxnSpPr>
          <p:spPr>
            <a:xfrm flipH="1" flipV="1">
              <a:off x="6219007" y="5848737"/>
              <a:ext cx="3267767" cy="12889"/>
            </a:xfrm>
            <a:prstGeom prst="line"/>
            <a:ln w="31750"/>
          </p:spPr>
          <p:style>
            <a:lnRef idx="1">
              <a:schemeClr val="accent1"/>
            </a:lnRef>
            <a:fillRef idx="0">
              <a:schemeClr val="accent1"/>
            </a:fillRef>
            <a:effectRef idx="0">
              <a:schemeClr val="accent1"/>
            </a:effectRef>
            <a:fontRef idx="minor">
              <a:schemeClr val="tx1"/>
            </a:fontRef>
          </p:style>
        </p:cxnSp>
        <p:cxnSp>
          <p:nvCxnSpPr>
            <p:cNvPr id="3145851" name="Straight Connector 113"/>
            <p:cNvCxnSpPr>
              <a:cxnSpLocks/>
            </p:cNvCxnSpPr>
            <p:nvPr/>
          </p:nvCxnSpPr>
          <p:spPr>
            <a:xfrm flipV="1">
              <a:off x="5782307" y="4674855"/>
              <a:ext cx="0" cy="750912"/>
            </a:xfrm>
            <a:prstGeom prst="line"/>
            <a:ln w="31750"/>
          </p:spPr>
          <p:style>
            <a:lnRef idx="1">
              <a:schemeClr val="accent1"/>
            </a:lnRef>
            <a:fillRef idx="0">
              <a:schemeClr val="accent1"/>
            </a:fillRef>
            <a:effectRef idx="0">
              <a:schemeClr val="accent1"/>
            </a:effectRef>
            <a:fontRef idx="minor">
              <a:schemeClr val="tx1"/>
            </a:fontRef>
          </p:style>
        </p:cxnSp>
        <p:cxnSp>
          <p:nvCxnSpPr>
            <p:cNvPr id="3145852" name="Elbow Connector 114"/>
            <p:cNvCxnSpPr>
              <a:cxnSpLocks/>
              <a:stCxn id="2097220" idx="3"/>
              <a:endCxn id="2097225" idx="1"/>
            </p:cNvCxnSpPr>
            <p:nvPr/>
          </p:nvCxnSpPr>
          <p:spPr>
            <a:xfrm>
              <a:off x="6252992" y="4375096"/>
              <a:ext cx="2141324" cy="920984"/>
            </a:xfrm>
            <a:prstGeom prst="bentConnector3">
              <a:avLst>
                <a:gd name="adj1" fmla="val 50000"/>
              </a:avLst>
            </a:prstGeom>
            <a:ln w="31750"/>
          </p:spPr>
          <p:style>
            <a:lnRef idx="1">
              <a:schemeClr val="accent1"/>
            </a:lnRef>
            <a:fillRef idx="0">
              <a:schemeClr val="accent1"/>
            </a:fillRef>
            <a:effectRef idx="0">
              <a:schemeClr val="accent1"/>
            </a:effectRef>
            <a:fontRef idx="minor">
              <a:schemeClr val="tx1"/>
            </a:fontRef>
          </p:style>
        </p:cxnSp>
        <p:pic>
          <p:nvPicPr>
            <p:cNvPr id="2097224" name="Picture 115"/>
            <p:cNvPicPr>
              <a:picLocks noChangeAspect="1"/>
            </p:cNvPicPr>
            <p:nvPr/>
          </p:nvPicPr>
          <p:blipFill>
            <a:blip xmlns:r="http://schemas.openxmlformats.org/officeDocument/2006/relationships" r:embed="rId1"/>
            <a:stretch>
              <a:fillRect/>
            </a:stretch>
          </p:blipFill>
          <p:spPr>
            <a:xfrm>
              <a:off x="8312382" y="4734822"/>
              <a:ext cx="500712" cy="500550"/>
            </a:xfrm>
            <a:prstGeom prst="rect"/>
          </p:spPr>
        </p:pic>
        <p:pic>
          <p:nvPicPr>
            <p:cNvPr id="2097225" name="Picture 116"/>
            <p:cNvPicPr>
              <a:picLocks noChangeAspect="1"/>
            </p:cNvPicPr>
            <p:nvPr/>
          </p:nvPicPr>
          <p:blipFill>
            <a:blip xmlns:r="http://schemas.openxmlformats.org/officeDocument/2006/relationships" r:embed="rId2"/>
            <a:stretch>
              <a:fillRect/>
            </a:stretch>
          </p:blipFill>
          <p:spPr>
            <a:xfrm>
              <a:off x="8394316" y="4888680"/>
              <a:ext cx="558900" cy="814800"/>
            </a:xfrm>
            <a:prstGeom prst="rect"/>
          </p:spPr>
        </p:pic>
        <p:cxnSp>
          <p:nvCxnSpPr>
            <p:cNvPr id="3145853" name="Straight Connector 117"/>
            <p:cNvCxnSpPr>
              <a:cxnSpLocks/>
            </p:cNvCxnSpPr>
            <p:nvPr/>
          </p:nvCxnSpPr>
          <p:spPr>
            <a:xfrm flipV="1">
              <a:off x="8929530" y="4579622"/>
              <a:ext cx="603625" cy="467205"/>
            </a:xfrm>
            <a:prstGeom prst="line"/>
            <a:ln w="31750"/>
          </p:spPr>
          <p:style>
            <a:lnRef idx="1">
              <a:schemeClr val="accent1"/>
            </a:lnRef>
            <a:fillRef idx="0">
              <a:schemeClr val="accent1"/>
            </a:fillRef>
            <a:effectRef idx="0">
              <a:schemeClr val="accent1"/>
            </a:effectRef>
            <a:fontRef idx="minor">
              <a:schemeClr val="tx1"/>
            </a:fontRef>
          </p:style>
        </p:cxnSp>
        <p:pic>
          <p:nvPicPr>
            <p:cNvPr id="2097226" name="Picture 118"/>
            <p:cNvPicPr>
              <a:picLocks noChangeAspect="1"/>
            </p:cNvPicPr>
            <p:nvPr/>
          </p:nvPicPr>
          <p:blipFill>
            <a:blip xmlns:r="http://schemas.openxmlformats.org/officeDocument/2006/relationships" r:embed="rId3"/>
            <a:stretch>
              <a:fillRect/>
            </a:stretch>
          </p:blipFill>
          <p:spPr>
            <a:xfrm>
              <a:off x="8964224" y="4510615"/>
              <a:ext cx="310500" cy="310400"/>
            </a:xfrm>
            <a:prstGeom prst="rect"/>
          </p:spPr>
        </p:pic>
        <p:cxnSp>
          <p:nvCxnSpPr>
            <p:cNvPr id="3145854" name="Straight Connector 119"/>
            <p:cNvCxnSpPr>
              <a:cxnSpLocks/>
              <a:stCxn id="2097225" idx="3"/>
              <a:endCxn id="2097229" idx="1"/>
            </p:cNvCxnSpPr>
            <p:nvPr/>
          </p:nvCxnSpPr>
          <p:spPr>
            <a:xfrm>
              <a:off x="8953216" y="5296080"/>
              <a:ext cx="533558" cy="565546"/>
            </a:xfrm>
            <a:prstGeom prst="line"/>
            <a:ln w="31750"/>
          </p:spPr>
          <p:style>
            <a:lnRef idx="1">
              <a:schemeClr val="accent1"/>
            </a:lnRef>
            <a:fillRef idx="0">
              <a:schemeClr val="accent1"/>
            </a:fillRef>
            <a:effectRef idx="0">
              <a:schemeClr val="accent1"/>
            </a:effectRef>
            <a:fontRef idx="minor">
              <a:schemeClr val="tx1"/>
            </a:fontRef>
          </p:style>
        </p:cxnSp>
        <p:pic>
          <p:nvPicPr>
            <p:cNvPr id="2097227" name="Picture 120"/>
            <p:cNvPicPr>
              <a:picLocks noChangeAspect="1"/>
            </p:cNvPicPr>
            <p:nvPr/>
          </p:nvPicPr>
          <p:blipFill>
            <a:blip xmlns:r="http://schemas.openxmlformats.org/officeDocument/2006/relationships" r:embed="rId3"/>
            <a:stretch>
              <a:fillRect/>
            </a:stretch>
          </p:blipFill>
          <p:spPr>
            <a:xfrm>
              <a:off x="9176274" y="5318426"/>
              <a:ext cx="310500" cy="310400"/>
            </a:xfrm>
            <a:prstGeom prst="rect"/>
          </p:spPr>
        </p:pic>
        <p:pic>
          <p:nvPicPr>
            <p:cNvPr id="2097228" name="Picture 121"/>
            <p:cNvPicPr>
              <a:picLocks noChangeAspect="1"/>
            </p:cNvPicPr>
            <p:nvPr/>
          </p:nvPicPr>
          <p:blipFill>
            <a:blip xmlns:r="http://schemas.openxmlformats.org/officeDocument/2006/relationships" r:embed="rId1"/>
            <a:stretch>
              <a:fillRect/>
            </a:stretch>
          </p:blipFill>
          <p:spPr>
            <a:xfrm>
              <a:off x="9623167" y="5157376"/>
              <a:ext cx="500712" cy="500550"/>
            </a:xfrm>
            <a:prstGeom prst="rect"/>
          </p:spPr>
        </p:pic>
        <p:pic>
          <p:nvPicPr>
            <p:cNvPr id="2097229" name="Picture 122"/>
            <p:cNvPicPr>
              <a:picLocks noChangeAspect="1"/>
            </p:cNvPicPr>
            <p:nvPr/>
          </p:nvPicPr>
          <p:blipFill>
            <a:blip xmlns:r="http://schemas.openxmlformats.org/officeDocument/2006/relationships" r:embed="rId2"/>
            <a:stretch>
              <a:fillRect/>
            </a:stretch>
          </p:blipFill>
          <p:spPr>
            <a:xfrm>
              <a:off x="9486774" y="5454226"/>
              <a:ext cx="558900" cy="814800"/>
            </a:xfrm>
            <a:prstGeom prst="rect"/>
          </p:spPr>
        </p:pic>
        <p:cxnSp>
          <p:nvCxnSpPr>
            <p:cNvPr id="3145855" name="Straight Connector 123"/>
            <p:cNvCxnSpPr>
              <a:cxnSpLocks/>
            </p:cNvCxnSpPr>
            <p:nvPr/>
          </p:nvCxnSpPr>
          <p:spPr>
            <a:xfrm flipV="1">
              <a:off x="9621370" y="4707144"/>
              <a:ext cx="0" cy="750912"/>
            </a:xfrm>
            <a:prstGeom prst="line"/>
            <a:ln w="31750"/>
          </p:spPr>
          <p:style>
            <a:lnRef idx="1">
              <a:schemeClr val="accent1"/>
            </a:lnRef>
            <a:fillRef idx="0">
              <a:schemeClr val="accent1"/>
            </a:fillRef>
            <a:effectRef idx="0">
              <a:schemeClr val="accent1"/>
            </a:effectRef>
            <a:fontRef idx="minor">
              <a:schemeClr val="tx1"/>
            </a:fontRef>
          </p:style>
        </p:cxnSp>
        <p:pic>
          <p:nvPicPr>
            <p:cNvPr id="2097230" name="Picture 124"/>
            <p:cNvPicPr>
              <a:picLocks noChangeAspect="1"/>
            </p:cNvPicPr>
            <p:nvPr/>
          </p:nvPicPr>
          <p:blipFill>
            <a:blip xmlns:r="http://schemas.openxmlformats.org/officeDocument/2006/relationships" r:embed="rId1"/>
            <a:stretch>
              <a:fillRect/>
            </a:stretch>
          </p:blipFill>
          <p:spPr>
            <a:xfrm>
              <a:off x="1787265" y="4710212"/>
              <a:ext cx="500712" cy="500550"/>
            </a:xfrm>
            <a:prstGeom prst="rect"/>
          </p:spPr>
        </p:pic>
        <p:cxnSp>
          <p:nvCxnSpPr>
            <p:cNvPr id="3145856" name="Straight Connector 125"/>
            <p:cNvCxnSpPr>
              <a:cxnSpLocks/>
              <a:stCxn id="2097231" idx="1"/>
              <a:endCxn id="2097236" idx="3"/>
            </p:cNvCxnSpPr>
            <p:nvPr/>
          </p:nvCxnSpPr>
          <p:spPr>
            <a:xfrm flipH="1">
              <a:off x="1233803" y="5429616"/>
              <a:ext cx="637105" cy="439689"/>
            </a:xfrm>
            <a:prstGeom prst="line"/>
            <a:ln w="31750"/>
          </p:spPr>
          <p:style>
            <a:lnRef idx="1">
              <a:schemeClr val="accent1"/>
            </a:lnRef>
            <a:fillRef idx="0">
              <a:schemeClr val="accent1"/>
            </a:fillRef>
            <a:effectRef idx="0">
              <a:schemeClr val="accent1"/>
            </a:effectRef>
            <a:fontRef idx="minor">
              <a:schemeClr val="tx1"/>
            </a:fontRef>
          </p:style>
        </p:cxnSp>
        <p:pic>
          <p:nvPicPr>
            <p:cNvPr id="2097231" name="Picture 126"/>
            <p:cNvPicPr>
              <a:picLocks noChangeAspect="1"/>
            </p:cNvPicPr>
            <p:nvPr/>
          </p:nvPicPr>
          <p:blipFill>
            <a:blip xmlns:r="http://schemas.openxmlformats.org/officeDocument/2006/relationships" r:embed="rId2"/>
            <a:stretch>
              <a:fillRect/>
            </a:stretch>
          </p:blipFill>
          <p:spPr>
            <a:xfrm>
              <a:off x="1870908" y="5022216"/>
              <a:ext cx="558900" cy="814800"/>
            </a:xfrm>
            <a:prstGeom prst="rect"/>
          </p:spPr>
        </p:pic>
        <p:pic>
          <p:nvPicPr>
            <p:cNvPr id="2097232" name="Picture 127"/>
            <p:cNvPicPr>
              <a:picLocks noChangeAspect="1"/>
            </p:cNvPicPr>
            <p:nvPr/>
          </p:nvPicPr>
          <p:blipFill>
            <a:blip xmlns:r="http://schemas.openxmlformats.org/officeDocument/2006/relationships" r:embed="rId3"/>
            <a:stretch>
              <a:fillRect/>
            </a:stretch>
          </p:blipFill>
          <p:spPr>
            <a:xfrm>
              <a:off x="1233803" y="5400759"/>
              <a:ext cx="310500" cy="310400"/>
            </a:xfrm>
            <a:prstGeom prst="rect"/>
          </p:spPr>
        </p:pic>
        <p:cxnSp>
          <p:nvCxnSpPr>
            <p:cNvPr id="3145857" name="Straight Connector 128"/>
            <p:cNvCxnSpPr>
              <a:cxnSpLocks/>
              <a:stCxn id="2097230" idx="1"/>
            </p:cNvCxnSpPr>
            <p:nvPr/>
          </p:nvCxnSpPr>
          <p:spPr>
            <a:xfrm flipH="1" flipV="1">
              <a:off x="1128777" y="4382775"/>
              <a:ext cx="658488" cy="577712"/>
            </a:xfrm>
            <a:prstGeom prst="line"/>
            <a:ln w="31750"/>
          </p:spPr>
          <p:style>
            <a:lnRef idx="1">
              <a:schemeClr val="accent1"/>
            </a:lnRef>
            <a:fillRef idx="0">
              <a:schemeClr val="accent1"/>
            </a:fillRef>
            <a:effectRef idx="0">
              <a:schemeClr val="accent1"/>
            </a:effectRef>
            <a:fontRef idx="minor">
              <a:schemeClr val="tx1"/>
            </a:fontRef>
          </p:style>
        </p:cxnSp>
        <p:pic>
          <p:nvPicPr>
            <p:cNvPr id="2097233" name="Picture 129"/>
            <p:cNvPicPr>
              <a:picLocks noChangeAspect="1"/>
            </p:cNvPicPr>
            <p:nvPr/>
          </p:nvPicPr>
          <p:blipFill>
            <a:blip xmlns:r="http://schemas.openxmlformats.org/officeDocument/2006/relationships" r:embed="rId3"/>
            <a:stretch>
              <a:fillRect/>
            </a:stretch>
          </p:blipFill>
          <p:spPr>
            <a:xfrm>
              <a:off x="1334934" y="4509695"/>
              <a:ext cx="310500" cy="310400"/>
            </a:xfrm>
            <a:prstGeom prst="rect"/>
          </p:spPr>
        </p:pic>
        <p:pic>
          <p:nvPicPr>
            <p:cNvPr id="2097234" name="Picture 130"/>
            <p:cNvPicPr>
              <a:picLocks noChangeAspect="1"/>
            </p:cNvPicPr>
            <p:nvPr/>
          </p:nvPicPr>
          <p:blipFill>
            <a:blip xmlns:r="http://schemas.openxmlformats.org/officeDocument/2006/relationships" r:embed="rId1"/>
            <a:stretch>
              <a:fillRect/>
            </a:stretch>
          </p:blipFill>
          <p:spPr>
            <a:xfrm>
              <a:off x="674903" y="3687934"/>
              <a:ext cx="500712" cy="500550"/>
            </a:xfrm>
            <a:prstGeom prst="rect"/>
          </p:spPr>
        </p:pic>
        <p:pic>
          <p:nvPicPr>
            <p:cNvPr id="2097235" name="Picture 131"/>
            <p:cNvPicPr>
              <a:picLocks noChangeAspect="1"/>
            </p:cNvPicPr>
            <p:nvPr/>
          </p:nvPicPr>
          <p:blipFill>
            <a:blip xmlns:r="http://schemas.openxmlformats.org/officeDocument/2006/relationships" r:embed="rId1"/>
            <a:stretch>
              <a:fillRect/>
            </a:stretch>
          </p:blipFill>
          <p:spPr>
            <a:xfrm>
              <a:off x="628065" y="5155828"/>
              <a:ext cx="500712" cy="500550"/>
            </a:xfrm>
            <a:prstGeom prst="rect"/>
          </p:spPr>
        </p:pic>
        <p:pic>
          <p:nvPicPr>
            <p:cNvPr id="2097236" name="Picture 132"/>
            <p:cNvPicPr>
              <a:picLocks noChangeAspect="1"/>
            </p:cNvPicPr>
            <p:nvPr/>
          </p:nvPicPr>
          <p:blipFill>
            <a:blip xmlns:r="http://schemas.openxmlformats.org/officeDocument/2006/relationships" r:embed="rId2"/>
            <a:stretch>
              <a:fillRect/>
            </a:stretch>
          </p:blipFill>
          <p:spPr>
            <a:xfrm>
              <a:off x="674903" y="5461905"/>
              <a:ext cx="558900" cy="814800"/>
            </a:xfrm>
            <a:prstGeom prst="rect"/>
          </p:spPr>
        </p:pic>
        <p:pic>
          <p:nvPicPr>
            <p:cNvPr id="2097237" name="Picture 133"/>
            <p:cNvPicPr>
              <a:picLocks noChangeAspect="1"/>
            </p:cNvPicPr>
            <p:nvPr/>
          </p:nvPicPr>
          <p:blipFill>
            <a:blip xmlns:r="http://schemas.openxmlformats.org/officeDocument/2006/relationships" r:embed="rId2"/>
            <a:stretch>
              <a:fillRect/>
            </a:stretch>
          </p:blipFill>
          <p:spPr>
            <a:xfrm>
              <a:off x="727653" y="4006215"/>
              <a:ext cx="558900" cy="814800"/>
            </a:xfrm>
            <a:prstGeom prst="rect"/>
          </p:spPr>
        </p:pic>
        <p:cxnSp>
          <p:nvCxnSpPr>
            <p:cNvPr id="3145858" name="Straight Connector 134"/>
            <p:cNvCxnSpPr>
              <a:cxnSpLocks/>
              <a:endCxn id="2097237" idx="2"/>
            </p:cNvCxnSpPr>
            <p:nvPr/>
          </p:nvCxnSpPr>
          <p:spPr>
            <a:xfrm flipV="1">
              <a:off x="1007103" y="4821015"/>
              <a:ext cx="0" cy="750912"/>
            </a:xfrm>
            <a:prstGeom prst="line"/>
            <a:ln w="31750"/>
          </p:spPr>
          <p:style>
            <a:lnRef idx="1">
              <a:schemeClr val="accent1"/>
            </a:lnRef>
            <a:fillRef idx="0">
              <a:schemeClr val="accent1"/>
            </a:fillRef>
            <a:effectRef idx="0">
              <a:schemeClr val="accent1"/>
            </a:effectRef>
            <a:fontRef idx="minor">
              <a:schemeClr val="tx1"/>
            </a:fontRef>
          </p:style>
        </p:cxnSp>
        <p:pic>
          <p:nvPicPr>
            <p:cNvPr id="2097238" name="Picture 135"/>
            <p:cNvPicPr>
              <a:picLocks noChangeAspect="1"/>
            </p:cNvPicPr>
            <p:nvPr/>
          </p:nvPicPr>
          <p:blipFill>
            <a:blip xmlns:r="http://schemas.openxmlformats.org/officeDocument/2006/relationships" r:embed="rId1"/>
            <a:stretch>
              <a:fillRect/>
            </a:stretch>
          </p:blipFill>
          <p:spPr>
            <a:xfrm>
              <a:off x="9348156" y="3874546"/>
              <a:ext cx="500712" cy="500550"/>
            </a:xfrm>
            <a:prstGeom prst="rect"/>
          </p:spPr>
        </p:pic>
        <p:pic>
          <p:nvPicPr>
            <p:cNvPr id="2097239" name="Picture 136"/>
            <p:cNvPicPr>
              <a:picLocks noChangeAspect="1"/>
            </p:cNvPicPr>
            <p:nvPr/>
          </p:nvPicPr>
          <p:blipFill>
            <a:blip xmlns:r="http://schemas.openxmlformats.org/officeDocument/2006/relationships" r:embed="rId2"/>
            <a:stretch>
              <a:fillRect/>
            </a:stretch>
          </p:blipFill>
          <p:spPr>
            <a:xfrm>
              <a:off x="9533155" y="3999985"/>
              <a:ext cx="558900" cy="814800"/>
            </a:xfrm>
            <a:prstGeom prst="rect"/>
          </p:spPr>
        </p:pic>
        <p:grpSp>
          <p:nvGrpSpPr>
            <p:cNvPr id="132" name="Group 137"/>
            <p:cNvGrpSpPr/>
            <p:nvPr/>
          </p:nvGrpSpPr>
          <p:grpSpPr>
            <a:xfrm>
              <a:off x="5987347" y="258351"/>
              <a:ext cx="2970697" cy="3144491"/>
              <a:chOff x="5987347" y="258351"/>
              <a:chExt cx="2970697" cy="3144491"/>
            </a:xfrm>
          </p:grpSpPr>
          <p:cxnSp>
            <p:nvCxnSpPr>
              <p:cNvPr id="3145859" name="Straight Connector 141"/>
              <p:cNvCxnSpPr>
                <a:cxnSpLocks/>
                <a:stCxn id="2097251" idx="3"/>
                <a:endCxn id="2097253" idx="1"/>
              </p:cNvCxnSpPr>
              <p:nvPr/>
            </p:nvCxnSpPr>
            <p:spPr>
              <a:xfrm flipV="1">
                <a:off x="6593085" y="2465248"/>
                <a:ext cx="1727854" cy="32289"/>
              </a:xfrm>
              <a:prstGeom prst="line"/>
              <a:ln w="31750"/>
            </p:spPr>
            <p:style>
              <a:lnRef idx="1">
                <a:schemeClr val="accent1"/>
              </a:lnRef>
              <a:fillRef idx="0">
                <a:schemeClr val="accent1"/>
              </a:fillRef>
              <a:effectRef idx="0">
                <a:schemeClr val="accent1"/>
              </a:effectRef>
              <a:fontRef idx="minor">
                <a:schemeClr val="tx1"/>
              </a:fontRef>
            </p:style>
          </p:cxnSp>
          <p:pic>
            <p:nvPicPr>
              <p:cNvPr id="2097240" name="Picture 142"/>
              <p:cNvPicPr>
                <a:picLocks noChangeAspect="1"/>
              </p:cNvPicPr>
              <p:nvPr/>
            </p:nvPicPr>
            <p:blipFill>
              <a:blip xmlns:r="http://schemas.openxmlformats.org/officeDocument/2006/relationships" r:embed="rId1"/>
              <a:stretch>
                <a:fillRect/>
              </a:stretch>
            </p:blipFill>
            <p:spPr>
              <a:xfrm>
                <a:off x="7234762" y="2276038"/>
                <a:ext cx="500712" cy="500550"/>
              </a:xfrm>
              <a:prstGeom prst="rect"/>
            </p:spPr>
          </p:pic>
          <p:cxnSp>
            <p:nvCxnSpPr>
              <p:cNvPr id="3145860" name="Straight Connector 143"/>
              <p:cNvCxnSpPr>
                <a:cxnSpLocks/>
                <a:stCxn id="2097241" idx="1"/>
                <a:endCxn id="2097251" idx="3"/>
              </p:cNvCxnSpPr>
              <p:nvPr/>
            </p:nvCxnSpPr>
            <p:spPr>
              <a:xfrm flipH="1" flipV="1">
                <a:off x="6593085" y="2497537"/>
                <a:ext cx="725320" cy="497905"/>
              </a:xfrm>
              <a:prstGeom prst="line"/>
              <a:ln w="31750"/>
            </p:spPr>
            <p:style>
              <a:lnRef idx="1">
                <a:schemeClr val="accent1"/>
              </a:lnRef>
              <a:fillRef idx="0">
                <a:schemeClr val="accent1"/>
              </a:fillRef>
              <a:effectRef idx="0">
                <a:schemeClr val="accent1"/>
              </a:effectRef>
              <a:fontRef idx="minor">
                <a:schemeClr val="tx1"/>
              </a:fontRef>
            </p:style>
          </p:cxnSp>
          <p:pic>
            <p:nvPicPr>
              <p:cNvPr id="2097241" name="Picture 144"/>
              <p:cNvPicPr>
                <a:picLocks noChangeAspect="1"/>
              </p:cNvPicPr>
              <p:nvPr/>
            </p:nvPicPr>
            <p:blipFill>
              <a:blip xmlns:r="http://schemas.openxmlformats.org/officeDocument/2006/relationships" r:embed="rId2"/>
              <a:stretch>
                <a:fillRect/>
              </a:stretch>
            </p:blipFill>
            <p:spPr>
              <a:xfrm>
                <a:off x="7318405" y="2588042"/>
                <a:ext cx="558900" cy="814800"/>
              </a:xfrm>
              <a:prstGeom prst="rect"/>
            </p:spPr>
          </p:pic>
          <p:pic>
            <p:nvPicPr>
              <p:cNvPr id="2097242" name="Picture 145"/>
              <p:cNvPicPr>
                <a:picLocks noChangeAspect="1"/>
              </p:cNvPicPr>
              <p:nvPr/>
            </p:nvPicPr>
            <p:blipFill>
              <a:blip xmlns:r="http://schemas.openxmlformats.org/officeDocument/2006/relationships" r:embed="rId3"/>
              <a:stretch>
                <a:fillRect/>
              </a:stretch>
            </p:blipFill>
            <p:spPr>
              <a:xfrm>
                <a:off x="6313635" y="1565573"/>
                <a:ext cx="310500" cy="310400"/>
              </a:xfrm>
              <a:prstGeom prst="rect"/>
            </p:spPr>
          </p:pic>
          <p:cxnSp>
            <p:nvCxnSpPr>
              <p:cNvPr id="3145861" name="Straight Connector 146"/>
              <p:cNvCxnSpPr>
                <a:cxnSpLocks/>
                <a:stCxn id="2097240" idx="0"/>
              </p:cNvCxnSpPr>
              <p:nvPr/>
            </p:nvCxnSpPr>
            <p:spPr>
              <a:xfrm flipH="1" flipV="1">
                <a:off x="6798560" y="1243309"/>
                <a:ext cx="686558" cy="1032729"/>
              </a:xfrm>
              <a:prstGeom prst="line"/>
              <a:ln w="31750"/>
            </p:spPr>
            <p:style>
              <a:lnRef idx="1">
                <a:schemeClr val="accent1"/>
              </a:lnRef>
              <a:fillRef idx="0">
                <a:schemeClr val="accent1"/>
              </a:fillRef>
              <a:effectRef idx="0">
                <a:schemeClr val="accent1"/>
              </a:effectRef>
              <a:fontRef idx="minor">
                <a:schemeClr val="tx1"/>
              </a:fontRef>
            </p:style>
          </p:cxnSp>
          <p:pic>
            <p:nvPicPr>
              <p:cNvPr id="2097243" name="Picture 147"/>
              <p:cNvPicPr>
                <a:picLocks noChangeAspect="1"/>
              </p:cNvPicPr>
              <p:nvPr/>
            </p:nvPicPr>
            <p:blipFill>
              <a:blip xmlns:r="http://schemas.openxmlformats.org/officeDocument/2006/relationships" r:embed="rId3"/>
              <a:stretch>
                <a:fillRect/>
              </a:stretch>
            </p:blipFill>
            <p:spPr>
              <a:xfrm>
                <a:off x="7264694" y="694530"/>
                <a:ext cx="310500" cy="310400"/>
              </a:xfrm>
              <a:prstGeom prst="rect"/>
            </p:spPr>
          </p:pic>
          <p:cxnSp>
            <p:nvCxnSpPr>
              <p:cNvPr id="3145862" name="Straight Connector 148"/>
              <p:cNvCxnSpPr>
                <a:cxnSpLocks/>
                <a:stCxn id="2097251" idx="3"/>
              </p:cNvCxnSpPr>
              <p:nvPr/>
            </p:nvCxnSpPr>
            <p:spPr>
              <a:xfrm flipV="1">
                <a:off x="6593085" y="1183245"/>
                <a:ext cx="1774235" cy="1314292"/>
              </a:xfrm>
              <a:prstGeom prst="line"/>
              <a:ln w="31750"/>
            </p:spPr>
            <p:style>
              <a:lnRef idx="1">
                <a:schemeClr val="accent1"/>
              </a:lnRef>
              <a:fillRef idx="0">
                <a:schemeClr val="accent1"/>
              </a:fillRef>
              <a:effectRef idx="0">
                <a:schemeClr val="accent1"/>
              </a:effectRef>
              <a:fontRef idx="minor">
                <a:schemeClr val="tx1"/>
              </a:fontRef>
            </p:style>
          </p:cxnSp>
          <p:pic>
            <p:nvPicPr>
              <p:cNvPr id="2097244" name="Picture 149"/>
              <p:cNvPicPr>
                <a:picLocks noChangeAspect="1"/>
              </p:cNvPicPr>
              <p:nvPr/>
            </p:nvPicPr>
            <p:blipFill>
              <a:blip xmlns:r="http://schemas.openxmlformats.org/officeDocument/2006/relationships" r:embed="rId3"/>
              <a:stretch>
                <a:fillRect/>
              </a:stretch>
            </p:blipFill>
            <p:spPr>
              <a:xfrm>
                <a:off x="7346704" y="1374117"/>
                <a:ext cx="310500" cy="310400"/>
              </a:xfrm>
              <a:prstGeom prst="rect"/>
            </p:spPr>
          </p:pic>
          <p:cxnSp>
            <p:nvCxnSpPr>
              <p:cNvPr id="3145863" name="Straight Connector 150"/>
              <p:cNvCxnSpPr>
                <a:cxnSpLocks/>
                <a:stCxn id="2097241" idx="3"/>
                <a:endCxn id="2097253" idx="1"/>
              </p:cNvCxnSpPr>
              <p:nvPr/>
            </p:nvCxnSpPr>
            <p:spPr>
              <a:xfrm flipV="1">
                <a:off x="7877305" y="2465248"/>
                <a:ext cx="443634" cy="530194"/>
              </a:xfrm>
              <a:prstGeom prst="line"/>
              <a:ln w="31750"/>
            </p:spPr>
            <p:style>
              <a:lnRef idx="1">
                <a:schemeClr val="accent1"/>
              </a:lnRef>
              <a:fillRef idx="0">
                <a:schemeClr val="accent1"/>
              </a:fillRef>
              <a:effectRef idx="0">
                <a:schemeClr val="accent1"/>
              </a:effectRef>
              <a:fontRef idx="minor">
                <a:schemeClr val="tx1"/>
              </a:fontRef>
            </p:style>
          </p:cxnSp>
          <p:pic>
            <p:nvPicPr>
              <p:cNvPr id="2097245" name="Picture 151"/>
              <p:cNvPicPr>
                <a:picLocks noChangeAspect="1"/>
              </p:cNvPicPr>
              <p:nvPr/>
            </p:nvPicPr>
            <p:blipFill>
              <a:blip xmlns:r="http://schemas.openxmlformats.org/officeDocument/2006/relationships" r:embed="rId3"/>
              <a:stretch>
                <a:fillRect/>
              </a:stretch>
            </p:blipFill>
            <p:spPr>
              <a:xfrm>
                <a:off x="8010439" y="1922048"/>
                <a:ext cx="310500" cy="310400"/>
              </a:xfrm>
              <a:prstGeom prst="rect"/>
            </p:spPr>
          </p:pic>
          <p:pic>
            <p:nvPicPr>
              <p:cNvPr id="2097246" name="Picture 152"/>
              <p:cNvPicPr>
                <a:picLocks noChangeAspect="1"/>
              </p:cNvPicPr>
              <p:nvPr/>
            </p:nvPicPr>
            <p:blipFill>
              <a:blip xmlns:r="http://schemas.openxmlformats.org/officeDocument/2006/relationships" r:embed="rId1"/>
              <a:stretch>
                <a:fillRect/>
              </a:stretch>
            </p:blipFill>
            <p:spPr>
              <a:xfrm>
                <a:off x="6251447" y="258351"/>
                <a:ext cx="500712" cy="500550"/>
              </a:xfrm>
              <a:prstGeom prst="rect"/>
            </p:spPr>
          </p:pic>
          <p:pic>
            <p:nvPicPr>
              <p:cNvPr id="2097247" name="Picture 153"/>
              <p:cNvPicPr>
                <a:picLocks noChangeAspect="1"/>
              </p:cNvPicPr>
              <p:nvPr/>
            </p:nvPicPr>
            <p:blipFill>
              <a:blip xmlns:r="http://schemas.openxmlformats.org/officeDocument/2006/relationships" r:embed="rId1"/>
              <a:stretch>
                <a:fillRect/>
              </a:stretch>
            </p:blipFill>
            <p:spPr>
              <a:xfrm>
                <a:off x="7882713" y="341662"/>
                <a:ext cx="500712" cy="500550"/>
              </a:xfrm>
              <a:prstGeom prst="rect"/>
            </p:spPr>
          </p:pic>
          <p:pic>
            <p:nvPicPr>
              <p:cNvPr id="2097248" name="Picture 154"/>
              <p:cNvPicPr>
                <a:picLocks noChangeAspect="1"/>
              </p:cNvPicPr>
              <p:nvPr/>
            </p:nvPicPr>
            <p:blipFill>
              <a:blip xmlns:r="http://schemas.openxmlformats.org/officeDocument/2006/relationships" r:embed="rId1"/>
              <a:stretch>
                <a:fillRect/>
              </a:stretch>
            </p:blipFill>
            <p:spPr>
              <a:xfrm>
                <a:off x="5987347" y="1784060"/>
                <a:ext cx="500712" cy="500550"/>
              </a:xfrm>
              <a:prstGeom prst="rect"/>
            </p:spPr>
          </p:pic>
          <p:pic>
            <p:nvPicPr>
              <p:cNvPr id="2097249" name="Picture 155"/>
              <p:cNvPicPr>
                <a:picLocks noChangeAspect="1"/>
              </p:cNvPicPr>
              <p:nvPr/>
            </p:nvPicPr>
            <p:blipFill>
              <a:blip xmlns:r="http://schemas.openxmlformats.org/officeDocument/2006/relationships" r:embed="rId1"/>
              <a:stretch>
                <a:fillRect/>
              </a:stretch>
            </p:blipFill>
            <p:spPr>
              <a:xfrm>
                <a:off x="8457332" y="1760998"/>
                <a:ext cx="500712" cy="500550"/>
              </a:xfrm>
              <a:prstGeom prst="rect"/>
            </p:spPr>
          </p:pic>
          <p:pic>
            <p:nvPicPr>
              <p:cNvPr id="2097250" name="Picture 156"/>
              <p:cNvPicPr>
                <a:picLocks noChangeAspect="1"/>
              </p:cNvPicPr>
              <p:nvPr/>
            </p:nvPicPr>
            <p:blipFill>
              <a:blip xmlns:r="http://schemas.openxmlformats.org/officeDocument/2006/relationships" r:embed="rId2"/>
              <a:stretch>
                <a:fillRect/>
              </a:stretch>
            </p:blipFill>
            <p:spPr>
              <a:xfrm>
                <a:off x="8010439" y="593386"/>
                <a:ext cx="558900" cy="814800"/>
              </a:xfrm>
              <a:prstGeom prst="rect"/>
            </p:spPr>
          </p:pic>
          <p:pic>
            <p:nvPicPr>
              <p:cNvPr id="2097251" name="Picture 157"/>
              <p:cNvPicPr>
                <a:picLocks noChangeAspect="1"/>
              </p:cNvPicPr>
              <p:nvPr/>
            </p:nvPicPr>
            <p:blipFill>
              <a:blip xmlns:r="http://schemas.openxmlformats.org/officeDocument/2006/relationships" r:embed="rId2"/>
              <a:stretch>
                <a:fillRect/>
              </a:stretch>
            </p:blipFill>
            <p:spPr>
              <a:xfrm>
                <a:off x="6034185" y="2090137"/>
                <a:ext cx="558900" cy="814800"/>
              </a:xfrm>
              <a:prstGeom prst="rect"/>
            </p:spPr>
          </p:pic>
          <p:pic>
            <p:nvPicPr>
              <p:cNvPr id="2097252" name="Picture 158"/>
              <p:cNvPicPr>
                <a:picLocks noChangeAspect="1"/>
              </p:cNvPicPr>
              <p:nvPr/>
            </p:nvPicPr>
            <p:blipFill>
              <a:blip xmlns:r="http://schemas.openxmlformats.org/officeDocument/2006/relationships" r:embed="rId2"/>
              <a:stretch>
                <a:fillRect/>
              </a:stretch>
            </p:blipFill>
            <p:spPr>
              <a:xfrm>
                <a:off x="6304197" y="576632"/>
                <a:ext cx="558900" cy="814800"/>
              </a:xfrm>
              <a:prstGeom prst="rect"/>
            </p:spPr>
          </p:pic>
          <p:pic>
            <p:nvPicPr>
              <p:cNvPr id="2097253" name="Picture 159"/>
              <p:cNvPicPr>
                <a:picLocks noChangeAspect="1"/>
              </p:cNvPicPr>
              <p:nvPr/>
            </p:nvPicPr>
            <p:blipFill>
              <a:blip xmlns:r="http://schemas.openxmlformats.org/officeDocument/2006/relationships" r:embed="rId2"/>
              <a:stretch>
                <a:fillRect/>
              </a:stretch>
            </p:blipFill>
            <p:spPr>
              <a:xfrm>
                <a:off x="8320939" y="2057848"/>
                <a:ext cx="558900" cy="814800"/>
              </a:xfrm>
              <a:prstGeom prst="rect"/>
            </p:spPr>
          </p:pic>
          <p:cxnSp>
            <p:nvCxnSpPr>
              <p:cNvPr id="3145864" name="Straight Connector 160"/>
              <p:cNvCxnSpPr>
                <a:cxnSpLocks/>
                <a:endCxn id="2097252" idx="2"/>
              </p:cNvCxnSpPr>
              <p:nvPr/>
            </p:nvCxnSpPr>
            <p:spPr>
              <a:xfrm flipV="1">
                <a:off x="6583647" y="1391432"/>
                <a:ext cx="0" cy="750912"/>
              </a:xfrm>
              <a:prstGeom prst="line"/>
              <a:ln w="31750"/>
            </p:spPr>
            <p:style>
              <a:lnRef idx="1">
                <a:schemeClr val="accent1"/>
              </a:lnRef>
              <a:fillRef idx="0">
                <a:schemeClr val="accent1"/>
              </a:fillRef>
              <a:effectRef idx="0">
                <a:schemeClr val="accent1"/>
              </a:effectRef>
              <a:fontRef idx="minor">
                <a:schemeClr val="tx1"/>
              </a:fontRef>
            </p:style>
          </p:cxnSp>
          <p:cxnSp>
            <p:nvCxnSpPr>
              <p:cNvPr id="3145865" name="Straight Connector 161"/>
              <p:cNvCxnSpPr>
                <a:cxnSpLocks/>
                <a:stCxn id="2097252" idx="3"/>
                <a:endCxn id="2097250" idx="1"/>
              </p:cNvCxnSpPr>
              <p:nvPr/>
            </p:nvCxnSpPr>
            <p:spPr>
              <a:xfrm>
                <a:off x="6863097" y="984032"/>
                <a:ext cx="1147342" cy="16754"/>
              </a:xfrm>
              <a:prstGeom prst="line"/>
              <a:ln w="31750"/>
            </p:spPr>
            <p:style>
              <a:lnRef idx="1">
                <a:schemeClr val="accent1"/>
              </a:lnRef>
              <a:fillRef idx="0">
                <a:schemeClr val="accent1"/>
              </a:fillRef>
              <a:effectRef idx="0">
                <a:schemeClr val="accent1"/>
              </a:effectRef>
              <a:fontRef idx="minor">
                <a:schemeClr val="tx1"/>
              </a:fontRef>
            </p:style>
          </p:cxnSp>
          <p:cxnSp>
            <p:nvCxnSpPr>
              <p:cNvPr id="3145866" name="Straight Connector 162"/>
              <p:cNvCxnSpPr>
                <a:cxnSpLocks/>
              </p:cNvCxnSpPr>
              <p:nvPr/>
            </p:nvCxnSpPr>
            <p:spPr>
              <a:xfrm flipV="1">
                <a:off x="8455535" y="1310766"/>
                <a:ext cx="0" cy="750912"/>
              </a:xfrm>
              <a:prstGeom prst="line"/>
              <a:ln w="31750"/>
            </p:spPr>
            <p:style>
              <a:lnRef idx="1">
                <a:schemeClr val="accent1"/>
              </a:lnRef>
              <a:fillRef idx="0">
                <a:schemeClr val="accent1"/>
              </a:fillRef>
              <a:effectRef idx="0">
                <a:schemeClr val="accent1"/>
              </a:effectRef>
              <a:fontRef idx="minor">
                <a:schemeClr val="tx1"/>
              </a:fontRef>
            </p:style>
          </p:cxnSp>
          <p:cxnSp>
            <p:nvCxnSpPr>
              <p:cNvPr id="3145867" name="Straight Connector 163"/>
              <p:cNvCxnSpPr>
                <a:cxnSpLocks/>
              </p:cNvCxnSpPr>
              <p:nvPr/>
            </p:nvCxnSpPr>
            <p:spPr>
              <a:xfrm flipH="1" flipV="1">
                <a:off x="6863097" y="1276955"/>
                <a:ext cx="1406289" cy="1030147"/>
              </a:xfrm>
              <a:prstGeom prst="line"/>
              <a:ln w="31750"/>
            </p:spPr>
            <p:style>
              <a:lnRef idx="1">
                <a:schemeClr val="accent1"/>
              </a:lnRef>
              <a:fillRef idx="0">
                <a:schemeClr val="accent1"/>
              </a:fillRef>
              <a:effectRef idx="0">
                <a:schemeClr val="accent1"/>
              </a:effectRef>
              <a:fontRef idx="minor">
                <a:schemeClr val="tx1"/>
              </a:fontRef>
            </p:style>
          </p:cxnSp>
          <p:cxnSp>
            <p:nvCxnSpPr>
              <p:cNvPr id="3145868" name="Straight Connector 164"/>
              <p:cNvCxnSpPr>
                <a:cxnSpLocks/>
                <a:stCxn id="2097240" idx="0"/>
              </p:cNvCxnSpPr>
              <p:nvPr/>
            </p:nvCxnSpPr>
            <p:spPr>
              <a:xfrm flipV="1">
                <a:off x="7485118" y="1328074"/>
                <a:ext cx="680571" cy="947964"/>
              </a:xfrm>
              <a:prstGeom prst="line"/>
              <a:ln w="31750"/>
            </p:spPr>
            <p:style>
              <a:lnRef idx="1">
                <a:schemeClr val="accent1"/>
              </a:lnRef>
              <a:fillRef idx="0">
                <a:schemeClr val="accent1"/>
              </a:fillRef>
              <a:effectRef idx="0">
                <a:schemeClr val="accent1"/>
              </a:effectRef>
              <a:fontRef idx="minor">
                <a:schemeClr val="tx1"/>
              </a:fontRef>
            </p:style>
          </p:cxnSp>
        </p:grpSp>
        <p:cxnSp>
          <p:nvCxnSpPr>
            <p:cNvPr id="3145869" name="Straight Connector 138"/>
            <p:cNvCxnSpPr>
              <a:cxnSpLocks/>
              <a:endCxn id="2097252" idx="2"/>
            </p:cNvCxnSpPr>
            <p:nvPr/>
          </p:nvCxnSpPr>
          <p:spPr>
            <a:xfrm>
              <a:off x="4176238" y="1351409"/>
              <a:ext cx="2407409" cy="40023"/>
            </a:xfrm>
            <a:prstGeom prst="line"/>
            <a:ln w="31750"/>
          </p:spPr>
          <p:style>
            <a:lnRef idx="1">
              <a:schemeClr val="accent1"/>
            </a:lnRef>
            <a:fillRef idx="0">
              <a:schemeClr val="accent1"/>
            </a:fillRef>
            <a:effectRef idx="0">
              <a:schemeClr val="accent1"/>
            </a:effectRef>
            <a:fontRef idx="minor">
              <a:schemeClr val="tx1"/>
            </a:fontRef>
          </p:style>
        </p:cxnSp>
        <p:cxnSp>
          <p:nvCxnSpPr>
            <p:cNvPr id="3145870" name="Elbow Connector 139"/>
            <p:cNvCxnSpPr>
              <a:cxnSpLocks/>
              <a:stCxn id="2097209" idx="2"/>
              <a:endCxn id="2097220" idx="0"/>
            </p:cNvCxnSpPr>
            <p:nvPr/>
          </p:nvCxnSpPr>
          <p:spPr>
            <a:xfrm rot="16200000" flipH="1">
              <a:off x="4424931" y="2419084"/>
              <a:ext cx="1127337" cy="1969885"/>
            </a:xfrm>
            <a:prstGeom prst="bentConnector3">
              <a:avLst>
                <a:gd name="adj1" fmla="val 50000"/>
              </a:avLst>
            </a:prstGeom>
            <a:ln w="31750"/>
          </p:spPr>
          <p:style>
            <a:lnRef idx="1">
              <a:schemeClr val="accent1"/>
            </a:lnRef>
            <a:fillRef idx="0">
              <a:schemeClr val="accent1"/>
            </a:fillRef>
            <a:effectRef idx="0">
              <a:schemeClr val="accent1"/>
            </a:effectRef>
            <a:fontRef idx="minor">
              <a:schemeClr val="tx1"/>
            </a:fontRef>
          </p:style>
        </p:cxnSp>
        <p:cxnSp>
          <p:nvCxnSpPr>
            <p:cNvPr id="3145871" name="Elbow Connector 140"/>
            <p:cNvCxnSpPr>
              <a:cxnSpLocks/>
              <a:endCxn id="2097239" idx="3"/>
            </p:cNvCxnSpPr>
            <p:nvPr/>
          </p:nvCxnSpPr>
          <p:spPr>
            <a:xfrm rot="16200000" flipH="1">
              <a:off x="7724475" y="2039804"/>
              <a:ext cx="3079311" cy="1655850"/>
            </a:xfrm>
            <a:prstGeom prst="bentConnector4">
              <a:avLst>
                <a:gd name="adj1" fmla="val 1042"/>
                <a:gd name="adj2" fmla="val 113806"/>
              </a:avLst>
            </a:prstGeom>
            <a:ln w="31750"/>
          </p:spPr>
          <p:style>
            <a:lnRef idx="1">
              <a:schemeClr val="accent1"/>
            </a:lnRef>
            <a:fillRef idx="0">
              <a:schemeClr val="accent1"/>
            </a:fillRef>
            <a:effectRef idx="0">
              <a:schemeClr val="accent1"/>
            </a:effectRef>
            <a:fontRef idx="minor">
              <a:schemeClr val="tx1"/>
            </a:fontRef>
          </p:style>
        </p:cxnSp>
      </p:grpSp>
      <p:sp>
        <p:nvSpPr>
          <p:cNvPr id="1048806" name="TextBox 179"/>
          <p:cNvSpPr txBox="1"/>
          <p:nvPr/>
        </p:nvSpPr>
        <p:spPr>
          <a:xfrm>
            <a:off x="1457013" y="740996"/>
            <a:ext cx="6120680" cy="501163"/>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altLang="en-US" b="1" dirty="0" sz="1400" lang="zh-CN">
                <a:solidFill>
                  <a:schemeClr val="accent6"/>
                </a:solidFill>
              </a:rPr>
              <a:t>区块链是一种在完全分布式的点对点分网络间存在和传递的分布式账本系统。</a:t>
            </a:r>
            <a:endParaRPr altLang="zh-CN" b="1" dirty="0" sz="1400" lang="en-US">
              <a:solidFill>
                <a:schemeClr val="accent6"/>
              </a:solidFill>
            </a:endParaRPr>
          </a:p>
          <a:p>
            <a:endParaRPr altLang="zh-CN" b="1" dirty="0" sz="1400" lang="en-US">
              <a:solidFill>
                <a:schemeClr val="accent6"/>
              </a:solidFill>
            </a:endParaRPr>
          </a:p>
          <a:p>
            <a:r>
              <a:rPr altLang="en-US" b="1" dirty="0" sz="1400" lang="zh-CN">
                <a:solidFill>
                  <a:schemeClr val="accent6"/>
                </a:solidFill>
              </a:rPr>
              <a:t>可以完全实现去中心化。</a:t>
            </a:r>
            <a:endParaRPr altLang="zh-CN" b="1" dirty="0" sz="1400" lang="en-US">
              <a:solidFill>
                <a:schemeClr val="accent6"/>
              </a:solidFill>
            </a:endParaRPr>
          </a:p>
        </p:txBody>
      </p:sp>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0" presetSubtype="0">
                                  <p:stCondLst>
                                    <p:cond delay="200"/>
                                  </p:stCondLst>
                                  <p:childTnLst>
                                    <p:set>
                                      <p:cBhvr>
                                        <p:cTn dur="1" fill="hold" id="6">
                                          <p:stCondLst>
                                            <p:cond delay="0"/>
                                          </p:stCondLst>
                                        </p:cTn>
                                        <p:tgtEl>
                                          <p:spTgt spid="1048805"/>
                                        </p:tgtEl>
                                        <p:attrNameLst>
                                          <p:attrName>style.visibility</p:attrName>
                                        </p:attrNameLst>
                                      </p:cBhvr>
                                      <p:to>
                                        <p:strVal val="visible"/>
                                      </p:to>
                                    </p:set>
                                    <p:animEffect transition="in" filter="fade">
                                      <p:cBhvr>
                                        <p:cTn dur="500" id="7"/>
                                        <p:tgtEl>
                                          <p:spTgt spid="1048805"/>
                                        </p:tgtEl>
                                      </p:cBhvr>
                                    </p:animEffect>
                                  </p:childTnLst>
                                </p:cTn>
                              </p:par>
                              <p:par>
                                <p:cTn fill="hold" id="8" nodeType="withEffect" presetClass="entr" presetID="22" presetSubtype="8">
                                  <p:stCondLst>
                                    <p:cond delay="200"/>
                                  </p:stCondLst>
                                  <p:childTnLst>
                                    <p:set>
                                      <p:cBhvr>
                                        <p:cTn dur="1" fill="hold" id="9">
                                          <p:stCondLst>
                                            <p:cond delay="0"/>
                                          </p:stCondLst>
                                        </p:cTn>
                                        <p:tgtEl>
                                          <p:spTgt spid="3145838"/>
                                        </p:tgtEl>
                                        <p:attrNameLst>
                                          <p:attrName>style.visibility</p:attrName>
                                        </p:attrNameLst>
                                      </p:cBhvr>
                                      <p:to>
                                        <p:strVal val="visible"/>
                                      </p:to>
                                    </p:set>
                                    <p:animEffect transition="in" filter="wipe(left)">
                                      <p:cBhvr>
                                        <p:cTn dur="500" id="10"/>
                                        <p:tgtEl>
                                          <p:spTgt spid="3145838"/>
                                        </p:tgtEl>
                                      </p:cBhvr>
                                    </p:animEffect>
                                  </p:childTnLst>
                                </p:cTn>
                              </p:par>
                              <p:par>
                                <p:cTn fill="hold" id="11" nodeType="withEffect" presetClass="entr" presetID="1" presetSubtype="0">
                                  <p:stCondLst>
                                    <p:cond delay="750"/>
                                  </p:stCondLst>
                                  <p:childTnLst>
                                    <p:set>
                                      <p:cBhvr>
                                        <p:cTn dur="1" fill="hold" id="12">
                                          <p:stCondLst>
                                            <p:cond delay="0"/>
                                          </p:stCondLst>
                                        </p:cTn>
                                        <p:tgtEl>
                                          <p:spTgt spid="130"/>
                                        </p:tgtEl>
                                        <p:attrNameLst>
                                          <p:attrName>style.visibility</p:attrName>
                                        </p:attrNameLst>
                                      </p:cBhvr>
                                      <p:to>
                                        <p:strVal val="visible"/>
                                      </p:to>
                                    </p:set>
                                  </p:childTnLst>
                                </p:cTn>
                              </p:par>
                              <p:par>
                                <p:cTn fill="hold" grpId="0" id="13" nodeType="withEffect" presetClass="entr" presetID="22" presetSubtype="8">
                                  <p:stCondLst>
                                    <p:cond delay="200"/>
                                  </p:stCondLst>
                                  <p:childTnLst>
                                    <p:set>
                                      <p:cBhvr>
                                        <p:cTn dur="1" fill="hold" id="14">
                                          <p:stCondLst>
                                            <p:cond delay="0"/>
                                          </p:stCondLst>
                                        </p:cTn>
                                        <p:tgtEl>
                                          <p:spTgt spid="1048806"/>
                                        </p:tgtEl>
                                        <p:attrNameLst>
                                          <p:attrName>style.visibility</p:attrName>
                                        </p:attrNameLst>
                                      </p:cBhvr>
                                      <p:to>
                                        <p:strVal val="visible"/>
                                      </p:to>
                                    </p:set>
                                    <p:animEffect transition="in" filter="wipe(left)">
                                      <p:cBhvr>
                                        <p:cTn dur="500" id="15"/>
                                        <p:tgtEl>
                                          <p:spTgt spid="1048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5" grpId="0" animBg="1"/>
      <p:bldP spid="104880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35" name=""/>
        <p:cNvGrpSpPr/>
        <p:nvPr/>
      </p:nvGrpSpPr>
      <p:grpSpPr>
        <a:xfrm>
          <a:off x="0" y="0"/>
          <a:ext cx="0" cy="0"/>
          <a:chOff x="0" y="0"/>
          <a:chExt cx="0" cy="0"/>
        </a:xfrm>
      </p:grpSpPr>
      <p:sp>
        <p:nvSpPr>
          <p:cNvPr id="1048810" name="标题 20"/>
          <p:cNvSpPr>
            <a:spLocks noGrp="1"/>
          </p:cNvSpPr>
          <p:nvPr>
            <p:ph type="title"/>
          </p:nvPr>
        </p:nvSpPr>
        <p:spPr>
          <a:xfrm>
            <a:off x="606008" y="123478"/>
            <a:ext cx="2741856" cy="277143"/>
          </a:xfrm>
        </p:spPr>
        <p:txBody>
          <a:bodyPr/>
          <a:p>
            <a:r>
              <a:rPr altLang="en-US" dirty="0" lang="zh-CN"/>
              <a:t>什么是区块链</a:t>
            </a:r>
            <a:r>
              <a:rPr altLang="zh-CN" dirty="0" lang="en-US"/>
              <a:t>?</a:t>
            </a:r>
            <a:endParaRPr altLang="en-US" dirty="0" lang="zh-CN"/>
          </a:p>
        </p:txBody>
      </p:sp>
      <p:sp>
        <p:nvSpPr>
          <p:cNvPr id="1048811" name="KSO_Shape"/>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dir="t" rig="threePt"/>
            </a:scene3d>
            <a:sp3d contourW="12700">
              <a:contourClr>
                <a:srgbClr val="FFFFFF"/>
              </a:contourClr>
            </a:sp3d>
          </a:bodyPr>
          <a:p>
            <a:pPr algn="ctr"/>
            <a:endParaRPr altLang="en-US" lang="zh-CN">
              <a:solidFill>
                <a:srgbClr val="FFFFFF"/>
              </a:solidFill>
              <a:ea typeface="宋体" panose="02010600030101010101" pitchFamily="2" charset="-122"/>
            </a:endParaRPr>
          </a:p>
        </p:txBody>
      </p:sp>
      <p:sp>
        <p:nvSpPr>
          <p:cNvPr id="1048812" name="TextBox 14"/>
          <p:cNvSpPr txBox="1"/>
          <p:nvPr/>
        </p:nvSpPr>
        <p:spPr>
          <a:xfrm>
            <a:off x="1403648" y="736927"/>
            <a:ext cx="6840760" cy="500137"/>
          </a:xfrm>
          <a:prstGeom prst="rect"/>
          <a:noFill/>
        </p:spPr>
        <p:txBody>
          <a:bodyPr bIns="0" lIns="0" rIns="0" rtlCol="0" tIns="0" wrap="square">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altLang="en-US" b="1" dirty="0" sz="1200" lang="zh-CN">
                <a:solidFill>
                  <a:srgbClr val="FF0000"/>
                </a:solidFill>
              </a:rPr>
              <a:t>区块链是信任机器，是在完全不信任节点间建立信任机制的技术。</a:t>
            </a:r>
            <a:endParaRPr altLang="zh-CN" b="1" dirty="0" sz="1200" lang="en-US">
              <a:solidFill>
                <a:srgbClr val="FF0000"/>
              </a:solidFill>
            </a:endParaRPr>
          </a:p>
          <a:p>
            <a:endParaRPr altLang="zh-CN" b="1" dirty="0" sz="1200" lang="en-US">
              <a:solidFill>
                <a:srgbClr val="FF0000"/>
              </a:solidFill>
            </a:endParaRPr>
          </a:p>
          <a:p>
            <a:r>
              <a:rPr altLang="en-US" b="1" dirty="0" sz="1200" lang="zh-CN">
                <a:solidFill>
                  <a:srgbClr val="FF0000"/>
                </a:solidFill>
              </a:rPr>
              <a:t>是价值网络，是传递价值的互联网（</a:t>
            </a:r>
            <a:r>
              <a:rPr altLang="zh-CN" b="1" dirty="0" sz="1200" lang="en-US">
                <a:solidFill>
                  <a:srgbClr val="FF0000"/>
                </a:solidFill>
              </a:rPr>
              <a:t>Internet Of Value, IOV)</a:t>
            </a:r>
          </a:p>
        </p:txBody>
      </p:sp>
      <p:sp>
        <p:nvSpPr>
          <p:cNvPr id="1048813" name="椭圆 6"/>
          <p:cNvSpPr/>
          <p:nvPr/>
        </p:nvSpPr>
        <p:spPr>
          <a:xfrm>
            <a:off x="181376" y="808674"/>
            <a:ext cx="216024" cy="216024"/>
          </a:xfrm>
          <a:prstGeom prst="ellipse"/>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lang="en-US">
                <a:latin typeface="微软雅黑" pitchFamily="34" charset="-122"/>
                <a:ea typeface="微软雅黑" pitchFamily="34" charset="-122"/>
              </a:rPr>
              <a:t>3</a:t>
            </a:r>
            <a:endParaRPr altLang="en-US" dirty="0" sz="1200" lang="zh-CN">
              <a:latin typeface="微软雅黑" pitchFamily="34" charset="-122"/>
              <a:ea typeface="微软雅黑" pitchFamily="34" charset="-122"/>
            </a:endParaRPr>
          </a:p>
        </p:txBody>
      </p:sp>
      <p:cxnSp>
        <p:nvCxnSpPr>
          <p:cNvPr id="3145872" name="直接连接符 7"/>
          <p:cNvCxnSpPr>
            <a:cxnSpLocks/>
          </p:cNvCxnSpPr>
          <p:nvPr/>
        </p:nvCxnSpPr>
        <p:spPr>
          <a:xfrm>
            <a:off x="397400" y="916686"/>
            <a:ext cx="792088" cy="0"/>
          </a:xfrm>
          <a:prstGeom prst="line"/>
          <a:ln w="6350">
            <a:solidFill>
              <a:schemeClr val="accent6"/>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48814" name="Rectangle 88"/>
          <p:cNvSpPr/>
          <p:nvPr/>
        </p:nvSpPr>
        <p:spPr>
          <a:xfrm>
            <a:off x="1742071" y="2346557"/>
            <a:ext cx="2160240" cy="307777"/>
          </a:xfrm>
          <a:prstGeom prst="rect"/>
        </p:spPr>
        <p:txBody>
          <a:bodyPr wrap="square">
            <a:spAutoFit/>
          </a:bodyPr>
          <a:p>
            <a:r>
              <a:rPr altLang="en-US" dirty="0" sz="1400" lang="zh-CN"/>
              <a:t>互联网在节点间传递信息</a:t>
            </a:r>
            <a:endParaRPr dirty="0" sz="1400" lang="en-US"/>
          </a:p>
        </p:txBody>
      </p:sp>
      <p:pic>
        <p:nvPicPr>
          <p:cNvPr id="2097254" name="Picture 89" descr="http://cdn.static-economist.com/sites/default/files/imagecache/full-width/images/print-edition/20151031_LDD001_0.jpg"/>
          <p:cNvPicPr>
            <a:picLocks/>
          </p:cNvPicPr>
          <p:nvPr/>
        </p:nvPicPr>
        <p:blipFill rotWithShape="1">
          <a:blip xmlns:r="http://schemas.openxmlformats.org/officeDocument/2006/relationships" r:embed="rId1"/>
          <a:srcRect l="14114" t="5833" r="9531" b="5538"/>
          <a:stretch>
            <a:fillRect/>
          </a:stretch>
        </p:blipFill>
        <p:spPr bwMode="auto">
          <a:xfrm>
            <a:off x="5308032" y="1835482"/>
            <a:ext cx="3419872" cy="2376264"/>
          </a:xfrm>
          <a:prstGeom prst="rect"/>
          <a:noFill/>
          <a:ln>
            <a:noFill/>
          </a:ln>
        </p:spPr>
      </p:pic>
      <p:grpSp>
        <p:nvGrpSpPr>
          <p:cNvPr id="136" name="组合 1"/>
          <p:cNvGrpSpPr/>
          <p:nvPr/>
        </p:nvGrpSpPr>
        <p:grpSpPr>
          <a:xfrm>
            <a:off x="1221555" y="1453016"/>
            <a:ext cx="3032764" cy="797307"/>
            <a:chOff x="1221555" y="1453016"/>
            <a:chExt cx="3032764" cy="797307"/>
          </a:xfrm>
        </p:grpSpPr>
        <p:pic>
          <p:nvPicPr>
            <p:cNvPr id="2097255" name="Picture 91"/>
            <p:cNvPicPr>
              <a:picLocks noChangeAspect="1"/>
            </p:cNvPicPr>
            <p:nvPr/>
          </p:nvPicPr>
          <p:blipFill>
            <a:blip xmlns:r="http://schemas.openxmlformats.org/officeDocument/2006/relationships" r:embed="rId2"/>
            <a:stretch>
              <a:fillRect/>
            </a:stretch>
          </p:blipFill>
          <p:spPr>
            <a:xfrm>
              <a:off x="1221555" y="1453016"/>
              <a:ext cx="797564" cy="797307"/>
            </a:xfrm>
            <a:prstGeom prst="rect"/>
          </p:spPr>
        </p:pic>
        <p:pic>
          <p:nvPicPr>
            <p:cNvPr id="2097256" name="Picture 92"/>
            <p:cNvPicPr>
              <a:picLocks noChangeAspect="1"/>
            </p:cNvPicPr>
            <p:nvPr/>
          </p:nvPicPr>
          <p:blipFill>
            <a:blip xmlns:r="http://schemas.openxmlformats.org/officeDocument/2006/relationships" r:embed="rId2"/>
            <a:stretch>
              <a:fillRect/>
            </a:stretch>
          </p:blipFill>
          <p:spPr>
            <a:xfrm>
              <a:off x="3456755" y="1453016"/>
              <a:ext cx="797564" cy="797307"/>
            </a:xfrm>
            <a:prstGeom prst="rect"/>
          </p:spPr>
        </p:pic>
        <p:cxnSp>
          <p:nvCxnSpPr>
            <p:cNvPr id="3145873" name="Straight Arrow Connector 93"/>
            <p:cNvCxnSpPr>
              <a:cxnSpLocks/>
              <a:stCxn id="2097255" idx="3"/>
              <a:endCxn id="2097256" idx="1"/>
            </p:cNvCxnSpPr>
            <p:nvPr/>
          </p:nvCxnSpPr>
          <p:spPr>
            <a:xfrm>
              <a:off x="2019119" y="1851670"/>
              <a:ext cx="1437636" cy="0"/>
            </a:xfrm>
            <a:prstGeom prst="straightConnector1"/>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048815" name="Flowchart: Multidocument 94"/>
            <p:cNvSpPr/>
            <p:nvPr/>
          </p:nvSpPr>
          <p:spPr>
            <a:xfrm>
              <a:off x="2501179" y="1453016"/>
              <a:ext cx="321012" cy="271601"/>
            </a:xfrm>
            <a:prstGeom prst="flowChartMultidocument"/>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48816" name="TextBox 95"/>
            <p:cNvSpPr txBox="1"/>
            <p:nvPr/>
          </p:nvSpPr>
          <p:spPr>
            <a:xfrm>
              <a:off x="2201014" y="1874799"/>
              <a:ext cx="921342" cy="276999"/>
            </a:xfrm>
            <a:prstGeom prst="rect"/>
            <a:noFill/>
          </p:spPr>
          <p:txBody>
            <a:bodyPr rtlCol="0" wrap="none">
              <a:spAutoFit/>
            </a:bodyPr>
            <a:p>
              <a:r>
                <a:rPr dirty="0" sz="1200" lang="en-US"/>
                <a:t>information</a:t>
              </a:r>
            </a:p>
          </p:txBody>
        </p:sp>
      </p:grpSp>
      <p:grpSp>
        <p:nvGrpSpPr>
          <p:cNvPr id="137" name="组合 4"/>
          <p:cNvGrpSpPr/>
          <p:nvPr/>
        </p:nvGrpSpPr>
        <p:grpSpPr>
          <a:xfrm>
            <a:off x="915397" y="3023614"/>
            <a:ext cx="4104455" cy="1582338"/>
            <a:chOff x="915397" y="3023614"/>
            <a:chExt cx="4104455" cy="1582338"/>
          </a:xfrm>
        </p:grpSpPr>
        <p:sp>
          <p:nvSpPr>
            <p:cNvPr id="1048817" name="Rectangle 3"/>
            <p:cNvSpPr/>
            <p:nvPr/>
          </p:nvSpPr>
          <p:spPr>
            <a:xfrm>
              <a:off x="915397" y="4082732"/>
              <a:ext cx="4104455" cy="523220"/>
            </a:xfrm>
            <a:prstGeom prst="rect"/>
          </p:spPr>
          <p:txBody>
            <a:bodyPr wrap="square">
              <a:spAutoFit/>
            </a:bodyPr>
            <a:p>
              <a:r>
                <a:rPr altLang="en-US" dirty="0" sz="1400" lang="zh-CN">
                  <a:latin typeface="+mn-lt"/>
                </a:rPr>
                <a:t>区块链交换的是价值，是价值网络，是在不信任节点间建立信任关系，传递的是信任。是信任机器</a:t>
              </a:r>
              <a:endParaRPr dirty="0" sz="1400" lang="en-US">
                <a:latin typeface="+mn-lt"/>
              </a:endParaRPr>
            </a:p>
          </p:txBody>
        </p:sp>
        <p:pic>
          <p:nvPicPr>
            <p:cNvPr id="2097257" name="Picture 99"/>
            <p:cNvPicPr>
              <a:picLocks noChangeAspect="1"/>
            </p:cNvPicPr>
            <p:nvPr/>
          </p:nvPicPr>
          <p:blipFill>
            <a:blip xmlns:r="http://schemas.openxmlformats.org/officeDocument/2006/relationships" r:embed="rId3"/>
            <a:stretch>
              <a:fillRect/>
            </a:stretch>
          </p:blipFill>
          <p:spPr>
            <a:xfrm>
              <a:off x="3695133" y="3103345"/>
              <a:ext cx="536778" cy="814800"/>
            </a:xfrm>
            <a:prstGeom prst="rect"/>
          </p:spPr>
        </p:pic>
        <p:pic>
          <p:nvPicPr>
            <p:cNvPr id="2097258" name="Picture 100"/>
            <p:cNvPicPr>
              <a:picLocks noChangeAspect="1"/>
            </p:cNvPicPr>
            <p:nvPr/>
          </p:nvPicPr>
          <p:blipFill>
            <a:blip xmlns:r="http://schemas.openxmlformats.org/officeDocument/2006/relationships" r:embed="rId3"/>
            <a:stretch>
              <a:fillRect/>
            </a:stretch>
          </p:blipFill>
          <p:spPr>
            <a:xfrm>
              <a:off x="1396440" y="3103345"/>
              <a:ext cx="536778" cy="814800"/>
            </a:xfrm>
            <a:prstGeom prst="rect"/>
          </p:spPr>
        </p:pic>
        <p:pic>
          <p:nvPicPr>
            <p:cNvPr id="2097259" name="Picture 101"/>
            <p:cNvPicPr>
              <a:picLocks noChangeAspect="1"/>
            </p:cNvPicPr>
            <p:nvPr/>
          </p:nvPicPr>
          <p:blipFill>
            <a:blip xmlns:r="http://schemas.openxmlformats.org/officeDocument/2006/relationships" r:embed="rId4"/>
            <a:stretch>
              <a:fillRect/>
            </a:stretch>
          </p:blipFill>
          <p:spPr>
            <a:xfrm>
              <a:off x="2510968" y="3138187"/>
              <a:ext cx="298210" cy="310400"/>
            </a:xfrm>
            <a:prstGeom prst="rect"/>
          </p:spPr>
        </p:pic>
        <p:cxnSp>
          <p:nvCxnSpPr>
            <p:cNvPr id="3145874" name="Straight Arrow Connector 102"/>
            <p:cNvCxnSpPr>
              <a:cxnSpLocks/>
            </p:cNvCxnSpPr>
            <p:nvPr/>
          </p:nvCxnSpPr>
          <p:spPr>
            <a:xfrm>
              <a:off x="1986038" y="3498601"/>
              <a:ext cx="1618689" cy="0"/>
            </a:xfrm>
            <a:prstGeom prst="straightConnector1"/>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048818" name="TextBox 103"/>
            <p:cNvSpPr txBox="1"/>
            <p:nvPr/>
          </p:nvSpPr>
          <p:spPr>
            <a:xfrm>
              <a:off x="2450205" y="3541461"/>
              <a:ext cx="653386" cy="400110"/>
            </a:xfrm>
            <a:prstGeom prst="rect"/>
            <a:noFill/>
          </p:spPr>
          <p:txBody>
            <a:bodyPr rtlCol="0" wrap="none">
              <a:spAutoFit/>
            </a:bodyPr>
            <a:p>
              <a:r>
                <a:rPr dirty="0" sz="2000" lang="en-US"/>
                <a:t>trust</a:t>
              </a:r>
            </a:p>
          </p:txBody>
        </p:sp>
        <p:pic>
          <p:nvPicPr>
            <p:cNvPr id="2097260" name="Picture 104"/>
            <p:cNvPicPr>
              <a:picLocks noChangeAspect="1"/>
            </p:cNvPicPr>
            <p:nvPr/>
          </p:nvPicPr>
          <p:blipFill>
            <a:blip xmlns:r="http://schemas.openxmlformats.org/officeDocument/2006/relationships" r:embed="rId4"/>
            <a:stretch>
              <a:fillRect/>
            </a:stretch>
          </p:blipFill>
          <p:spPr>
            <a:xfrm>
              <a:off x="2669415" y="3023614"/>
              <a:ext cx="298210" cy="310400"/>
            </a:xfrm>
            <a:prstGeom prst="rect"/>
          </p:spPr>
        </p:pic>
      </p:grpSp>
      <p:sp>
        <p:nvSpPr>
          <p:cNvPr id="1048819" name="Rectangle 105"/>
          <p:cNvSpPr/>
          <p:nvPr/>
        </p:nvSpPr>
        <p:spPr>
          <a:xfrm>
            <a:off x="5303640" y="4259872"/>
            <a:ext cx="3424264" cy="400110"/>
          </a:xfrm>
          <a:prstGeom prst="rect"/>
        </p:spPr>
        <p:txBody>
          <a:bodyPr wrap="square">
            <a:spAutoFit/>
          </a:bodyPr>
          <a:p>
            <a:pPr algn="ctr"/>
            <a:r>
              <a:rPr dirty="0" sz="2000" lang="en-US">
                <a:solidFill>
                  <a:srgbClr val="FF0000"/>
                </a:solidFill>
                <a:latin typeface="+mn-lt"/>
              </a:rPr>
              <a:t>Blockchain is </a:t>
            </a:r>
            <a:r>
              <a:rPr altLang="zh-CN" dirty="0" sz="2000" lang="en-US">
                <a:solidFill>
                  <a:srgbClr val="FF0000"/>
                </a:solidFill>
                <a:latin typeface="+mn-lt"/>
              </a:rPr>
              <a:t>the</a:t>
            </a:r>
            <a:r>
              <a:rPr dirty="0" sz="2000" lang="en-US">
                <a:solidFill>
                  <a:srgbClr val="FF0000"/>
                </a:solidFill>
                <a:latin typeface="+mn-lt"/>
              </a:rPr>
              <a:t> trust machine</a:t>
            </a:r>
          </a:p>
        </p:txBody>
      </p:sp>
    </p:spTree>
  </p:cSld>
  <p:clrMapOvr>
    <a:masterClrMapping/>
  </p:clrMapOvr>
  <p:transition spd="slow" advClick="0" advTm="0">
    <p:split orient="ver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0" presetSubtype="0">
                                  <p:stCondLst>
                                    <p:cond delay="200"/>
                                  </p:stCondLst>
                                  <p:childTnLst>
                                    <p:set>
                                      <p:cBhvr>
                                        <p:cTn dur="1" fill="hold" id="6">
                                          <p:stCondLst>
                                            <p:cond delay="0"/>
                                          </p:stCondLst>
                                        </p:cTn>
                                        <p:tgtEl>
                                          <p:spTgt spid="1048813"/>
                                        </p:tgtEl>
                                        <p:attrNameLst>
                                          <p:attrName>style.visibility</p:attrName>
                                        </p:attrNameLst>
                                      </p:cBhvr>
                                      <p:to>
                                        <p:strVal val="visible"/>
                                      </p:to>
                                    </p:set>
                                    <p:animEffect transition="in" filter="fade">
                                      <p:cBhvr>
                                        <p:cTn dur="500" id="7"/>
                                        <p:tgtEl>
                                          <p:spTgt spid="1048813"/>
                                        </p:tgtEl>
                                      </p:cBhvr>
                                    </p:animEffect>
                                  </p:childTnLst>
                                </p:cTn>
                              </p:par>
                              <p:par>
                                <p:cTn fill="hold" id="8" nodeType="withEffect" presetClass="entr" presetID="22" presetSubtype="8">
                                  <p:stCondLst>
                                    <p:cond delay="200"/>
                                  </p:stCondLst>
                                  <p:childTnLst>
                                    <p:set>
                                      <p:cBhvr>
                                        <p:cTn dur="1" fill="hold" id="9">
                                          <p:stCondLst>
                                            <p:cond delay="0"/>
                                          </p:stCondLst>
                                        </p:cTn>
                                        <p:tgtEl>
                                          <p:spTgt spid="3145872"/>
                                        </p:tgtEl>
                                        <p:attrNameLst>
                                          <p:attrName>style.visibility</p:attrName>
                                        </p:attrNameLst>
                                      </p:cBhvr>
                                      <p:to>
                                        <p:strVal val="visible"/>
                                      </p:to>
                                    </p:set>
                                    <p:animEffect transition="in" filter="wipe(left)">
                                      <p:cBhvr>
                                        <p:cTn dur="500" id="10"/>
                                        <p:tgtEl>
                                          <p:spTgt spid="3145872"/>
                                        </p:tgtEl>
                                      </p:cBhvr>
                                    </p:animEffect>
                                  </p:childTnLst>
                                </p:cTn>
                              </p:par>
                              <p:par>
                                <p:cTn fill="hold" grpId="0" id="11" nodeType="withEffect" presetClass="entr" presetID="22" presetSubtype="8">
                                  <p:stCondLst>
                                    <p:cond delay="200"/>
                                  </p:stCondLst>
                                  <p:childTnLst>
                                    <p:set>
                                      <p:cBhvr>
                                        <p:cTn dur="1" fill="hold" id="12">
                                          <p:stCondLst>
                                            <p:cond delay="0"/>
                                          </p:stCondLst>
                                        </p:cTn>
                                        <p:tgtEl>
                                          <p:spTgt spid="1048812"/>
                                        </p:tgtEl>
                                        <p:attrNameLst>
                                          <p:attrName>style.visibility</p:attrName>
                                        </p:attrNameLst>
                                      </p:cBhvr>
                                      <p:to>
                                        <p:strVal val="visible"/>
                                      </p:to>
                                    </p:set>
                                    <p:animEffect transition="in" filter="wipe(left)">
                                      <p:cBhvr>
                                        <p:cTn dur="500" id="13"/>
                                        <p:tgtEl>
                                          <p:spTgt spid="1048812"/>
                                        </p:tgtEl>
                                      </p:cBhvr>
                                    </p:animEffect>
                                  </p:childTnLst>
                                </p:cTn>
                              </p:par>
                              <p:par>
                                <p:cTn fill="hold" grpId="0" id="14" nodeType="withEffect" presetClass="entr" presetID="2" presetSubtype="2">
                                  <p:stCondLst>
                                    <p:cond delay="1000"/>
                                  </p:stCondLst>
                                  <p:childTnLst>
                                    <p:set>
                                      <p:cBhvr>
                                        <p:cTn dur="1" fill="hold" id="15">
                                          <p:stCondLst>
                                            <p:cond delay="0"/>
                                          </p:stCondLst>
                                        </p:cTn>
                                        <p:tgtEl>
                                          <p:spTgt spid="1048814"/>
                                        </p:tgtEl>
                                        <p:attrNameLst>
                                          <p:attrName>style.visibility</p:attrName>
                                        </p:attrNameLst>
                                      </p:cBhvr>
                                      <p:to>
                                        <p:strVal val="visible"/>
                                      </p:to>
                                    </p:set>
                                    <p:anim calcmode="lin" valueType="num">
                                      <p:cBhvr additive="base">
                                        <p:cTn dur="500" fill="hold" id="16"/>
                                        <p:tgtEl>
                                          <p:spTgt spid="1048814"/>
                                        </p:tgtEl>
                                        <p:attrNameLst>
                                          <p:attrName>ppt_x</p:attrName>
                                        </p:attrNameLst>
                                      </p:cBhvr>
                                      <p:tavLst>
                                        <p:tav tm="0">
                                          <p:val>
                                            <p:strVal val="1+#ppt_w/2"/>
                                          </p:val>
                                        </p:tav>
                                        <p:tav tm="100000">
                                          <p:val>
                                            <p:strVal val="#ppt_x"/>
                                          </p:val>
                                        </p:tav>
                                      </p:tavLst>
                                    </p:anim>
                                    <p:anim calcmode="lin" valueType="num">
                                      <p:cBhvr additive="base">
                                        <p:cTn dur="500" fill="hold" id="17"/>
                                        <p:tgtEl>
                                          <p:spTgt spid="1048814"/>
                                        </p:tgtEl>
                                        <p:attrNameLst>
                                          <p:attrName>ppt_y</p:attrName>
                                        </p:attrNameLst>
                                      </p:cBhvr>
                                      <p:tavLst>
                                        <p:tav tm="0">
                                          <p:val>
                                            <p:strVal val="#ppt_y"/>
                                          </p:val>
                                        </p:tav>
                                        <p:tav tm="100000">
                                          <p:val>
                                            <p:strVal val="#ppt_y"/>
                                          </p:val>
                                        </p:tav>
                                      </p:tavLst>
                                    </p:anim>
                                  </p:childTnLst>
                                </p:cTn>
                              </p:par>
                              <p:par>
                                <p:cTn fill="hold" id="18" nodeType="withEffect" presetClass="entr" presetID="1" presetSubtype="0">
                                  <p:stCondLst>
                                    <p:cond delay="2500"/>
                                  </p:stCondLst>
                                  <p:childTnLst>
                                    <p:set>
                                      <p:cBhvr>
                                        <p:cTn dur="1" fill="hold" id="19">
                                          <p:stCondLst>
                                            <p:cond delay="249"/>
                                          </p:stCondLst>
                                        </p:cTn>
                                        <p:tgtEl>
                                          <p:spTgt spid="2097254"/>
                                        </p:tgtEl>
                                        <p:attrNameLst>
                                          <p:attrName>style.visibility</p:attrName>
                                        </p:attrNameLst>
                                      </p:cBhvr>
                                      <p:to>
                                        <p:strVal val="visible"/>
                                      </p:to>
                                    </p:set>
                                  </p:childTnLst>
                                </p:cTn>
                              </p:par>
                              <p:par>
                                <p:cTn fill="hold" grpId="0" id="20" nodeType="withEffect" presetClass="entr" presetID="2" presetSubtype="4">
                                  <p:stCondLst>
                                    <p:cond delay="2500"/>
                                  </p:stCondLst>
                                  <p:childTnLst>
                                    <p:set>
                                      <p:cBhvr>
                                        <p:cTn dur="1" fill="hold" id="21">
                                          <p:stCondLst>
                                            <p:cond delay="0"/>
                                          </p:stCondLst>
                                        </p:cTn>
                                        <p:tgtEl>
                                          <p:spTgt spid="1048819"/>
                                        </p:tgtEl>
                                        <p:attrNameLst>
                                          <p:attrName>style.visibility</p:attrName>
                                        </p:attrNameLst>
                                      </p:cBhvr>
                                      <p:to>
                                        <p:strVal val="visible"/>
                                      </p:to>
                                    </p:set>
                                    <p:anim calcmode="lin" valueType="num">
                                      <p:cBhvr additive="base">
                                        <p:cTn dur="500" fill="hold" id="22"/>
                                        <p:tgtEl>
                                          <p:spTgt spid="1048819"/>
                                        </p:tgtEl>
                                        <p:attrNameLst>
                                          <p:attrName>ppt_x</p:attrName>
                                        </p:attrNameLst>
                                      </p:cBhvr>
                                      <p:tavLst>
                                        <p:tav tm="0">
                                          <p:val>
                                            <p:strVal val="#ppt_x"/>
                                          </p:val>
                                        </p:tav>
                                        <p:tav tm="100000">
                                          <p:val>
                                            <p:strVal val="#ppt_x"/>
                                          </p:val>
                                        </p:tav>
                                      </p:tavLst>
                                    </p:anim>
                                    <p:anim calcmode="lin" valueType="num">
                                      <p:cBhvr additive="base">
                                        <p:cTn dur="500" fill="hold" id="23"/>
                                        <p:tgtEl>
                                          <p:spTgt spid="1048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P spid="1048813" grpId="0" animBg="1"/>
      <p:bldP spid="1048814" grpId="0"/>
      <p:bldP spid="1048819" grpId="0"/>
    </p:bldLst>
  </p:timing>
</p:sld>
</file>

<file path=ppt/theme/theme1.xml><?xml version="1.0" encoding="utf-8"?>
<a:theme xmlns:a="http://schemas.openxmlformats.org/drawingml/2006/main" name="Office 主题​​">
  <a:themeElements>
    <a:clrScheme name="自定义 2">
      <a:dk1>
        <a:sysClr lastClr="000000" val="windowText"/>
      </a:dk1>
      <a:lt1>
        <a:sysClr lastClr="FFFFFF" val="window"/>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bIns="0" lIns="0" rIns="0" rtlCol="0" tIns="0" wrap="none">
        <a:spAutoFit/>
      </a:bodyPr>
      <a:lstStyle>
        <a:defPPr>
          <a:defRPr b="1" dirty="0" sz="1600" smtClean="0">
            <a:solidFill>
              <a:schemeClr val="accent6"/>
            </a:solidFill>
            <a:latin typeface="微软雅黑" pitchFamily="34" charset="-122"/>
            <a:ea typeface="微软雅黑" pitchFamily="34" charset="-122"/>
          </a:defRPr>
        </a:defPPr>
      </a:lstStyle>
    </a:tx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Macintosh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wenyan</dc:creator>
  <cp:lastModifiedBy>Microsoft Office User</cp:lastModifiedBy>
  <dcterms:created xsi:type="dcterms:W3CDTF">2015-04-23T09:01:13Z</dcterms:created>
  <dcterms:modified xsi:type="dcterms:W3CDTF">2019-10-27T11:30:20Z</dcterms:modified>
</cp:coreProperties>
</file>